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handoutMasterIdLst>
    <p:handoutMasterId r:id="rId24"/>
  </p:handoutMasterIdLst>
  <p:sldIdLst>
    <p:sldId id="256" r:id="rId5"/>
    <p:sldId id="352" r:id="rId6"/>
    <p:sldId id="351" r:id="rId7"/>
    <p:sldId id="366" r:id="rId8"/>
    <p:sldId id="342" r:id="rId9"/>
    <p:sldId id="343" r:id="rId10"/>
    <p:sldId id="368" r:id="rId11"/>
    <p:sldId id="367" r:id="rId12"/>
    <p:sldId id="375" r:id="rId13"/>
    <p:sldId id="344" r:id="rId14"/>
    <p:sldId id="369" r:id="rId15"/>
    <p:sldId id="370" r:id="rId16"/>
    <p:sldId id="371" r:id="rId17"/>
    <p:sldId id="374" r:id="rId18"/>
    <p:sldId id="345" r:id="rId19"/>
    <p:sldId id="376" r:id="rId20"/>
    <p:sldId id="373" r:id="rId21"/>
    <p:sldId id="36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048" autoAdjust="0"/>
  </p:normalViewPr>
  <p:slideViewPr>
    <p:cSldViewPr>
      <p:cViewPr varScale="1">
        <p:scale>
          <a:sx n="91" d="100"/>
          <a:sy n="91" d="100"/>
        </p:scale>
        <p:origin x="1314" y="90"/>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100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DA6C7B-77E5-47DC-B872-BFF718986245}"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C43FFE3A-6AF3-44B3-86E0-1195315D0846}">
      <dgm:prSet custT="1"/>
      <dgm:spPr/>
      <dgm:t>
        <a:bodyPr/>
        <a:lstStyle/>
        <a:p>
          <a:r>
            <a:rPr lang="en-US" sz="2800" dirty="0" smtClean="0"/>
            <a:t>Vision:</a:t>
          </a:r>
        </a:p>
        <a:p>
          <a:r>
            <a:rPr lang="en-US" sz="1800" dirty="0" smtClean="0"/>
            <a:t>We strive to ensure children receive their support through cooperation and collaboration using innovation to drive our success with the communities, partners, and families we serve.</a:t>
          </a:r>
          <a:endParaRPr lang="en-US" sz="1800" dirty="0"/>
        </a:p>
      </dgm:t>
    </dgm:pt>
    <dgm:pt modelId="{1D5E34D9-60A2-462D-8FDE-FDCE2B8D77ED}" type="parTrans" cxnId="{E7B9D406-3248-48F0-91B6-144D2E408818}">
      <dgm:prSet/>
      <dgm:spPr/>
      <dgm:t>
        <a:bodyPr/>
        <a:lstStyle/>
        <a:p>
          <a:endParaRPr lang="en-US"/>
        </a:p>
      </dgm:t>
    </dgm:pt>
    <dgm:pt modelId="{241BBA04-C15B-455D-A830-737F31B89CBB}" type="sibTrans" cxnId="{E7B9D406-3248-48F0-91B6-144D2E408818}">
      <dgm:prSet/>
      <dgm:spPr/>
      <dgm:t>
        <a:bodyPr/>
        <a:lstStyle/>
        <a:p>
          <a:endParaRPr lang="en-US"/>
        </a:p>
      </dgm:t>
    </dgm:pt>
    <dgm:pt modelId="{54FDAD79-3D01-4939-846D-F39841A271D8}">
      <dgm:prSet custT="1"/>
      <dgm:spPr/>
      <dgm:t>
        <a:bodyPr/>
        <a:lstStyle/>
        <a:p>
          <a:r>
            <a:rPr lang="en-US" sz="2800" dirty="0" smtClean="0"/>
            <a:t>Mission:</a:t>
          </a:r>
          <a:r>
            <a:rPr lang="en-US" sz="2400" dirty="0" smtClean="0"/>
            <a:t> </a:t>
          </a:r>
        </a:p>
        <a:p>
          <a:r>
            <a:rPr lang="en-US" sz="2400" dirty="0" smtClean="0"/>
            <a:t>Collect and Disburse Child Support</a:t>
          </a:r>
          <a:endParaRPr lang="en-US" sz="2400" dirty="0"/>
        </a:p>
      </dgm:t>
    </dgm:pt>
    <dgm:pt modelId="{9D7F221C-D6A4-4257-B4E7-2304A481E301}" type="parTrans" cxnId="{5AEBDA37-21D7-48FE-8371-D91301FF1184}">
      <dgm:prSet/>
      <dgm:spPr/>
      <dgm:t>
        <a:bodyPr/>
        <a:lstStyle/>
        <a:p>
          <a:endParaRPr lang="en-US"/>
        </a:p>
      </dgm:t>
    </dgm:pt>
    <dgm:pt modelId="{896CEC26-6CB1-4C8D-9868-EB6B25A23198}" type="sibTrans" cxnId="{5AEBDA37-21D7-48FE-8371-D91301FF1184}">
      <dgm:prSet/>
      <dgm:spPr/>
      <dgm:t>
        <a:bodyPr/>
        <a:lstStyle/>
        <a:p>
          <a:endParaRPr lang="en-US"/>
        </a:p>
      </dgm:t>
    </dgm:pt>
    <dgm:pt modelId="{EFD397AA-450A-49CE-880B-58811F0A6C4A}">
      <dgm:prSet custT="1"/>
      <dgm:spPr/>
      <dgm:t>
        <a:bodyPr/>
        <a:lstStyle/>
        <a:p>
          <a:r>
            <a:rPr lang="en-US" sz="2800" dirty="0" smtClean="0"/>
            <a:t>Values:</a:t>
          </a:r>
        </a:p>
        <a:p>
          <a:r>
            <a:rPr lang="en-US" sz="2400" dirty="0" smtClean="0"/>
            <a:t>Individuality</a:t>
          </a:r>
        </a:p>
        <a:p>
          <a:r>
            <a:rPr lang="en-US" sz="2400" dirty="0" smtClean="0"/>
            <a:t>Honesty</a:t>
          </a:r>
        </a:p>
        <a:p>
          <a:r>
            <a:rPr lang="en-US" sz="2400" dirty="0" smtClean="0"/>
            <a:t>Respect</a:t>
          </a:r>
        </a:p>
        <a:p>
          <a:r>
            <a:rPr lang="en-US" sz="2400" dirty="0" smtClean="0"/>
            <a:t>Accountability</a:t>
          </a:r>
        </a:p>
        <a:p>
          <a:r>
            <a:rPr lang="en-US" sz="2400" dirty="0" smtClean="0"/>
            <a:t>Fairness</a:t>
          </a:r>
        </a:p>
        <a:p>
          <a:r>
            <a:rPr lang="en-US" sz="2400" dirty="0" smtClean="0"/>
            <a:t>Transparency</a:t>
          </a:r>
          <a:endParaRPr lang="en-US" sz="2400" dirty="0"/>
        </a:p>
      </dgm:t>
    </dgm:pt>
    <dgm:pt modelId="{51131A60-5C74-44D1-A623-70432E490355}" type="parTrans" cxnId="{AD835053-1579-4A68-BBCF-1F91CA0EE40A}">
      <dgm:prSet/>
      <dgm:spPr/>
      <dgm:t>
        <a:bodyPr/>
        <a:lstStyle/>
        <a:p>
          <a:endParaRPr lang="en-US"/>
        </a:p>
      </dgm:t>
    </dgm:pt>
    <dgm:pt modelId="{BDE35910-89D7-47E0-B4A2-BBC14C293A5C}" type="sibTrans" cxnId="{AD835053-1579-4A68-BBCF-1F91CA0EE40A}">
      <dgm:prSet/>
      <dgm:spPr/>
      <dgm:t>
        <a:bodyPr/>
        <a:lstStyle/>
        <a:p>
          <a:endParaRPr lang="en-US"/>
        </a:p>
      </dgm:t>
    </dgm:pt>
    <dgm:pt modelId="{1BBE87D3-92C8-42F8-9098-E4C8591A20B9}" type="pres">
      <dgm:prSet presAssocID="{8DDA6C7B-77E5-47DC-B872-BFF718986245}" presName="diagram" presStyleCnt="0">
        <dgm:presLayoutVars>
          <dgm:chPref val="1"/>
          <dgm:dir/>
          <dgm:animOne val="branch"/>
          <dgm:animLvl val="lvl"/>
          <dgm:resizeHandles/>
        </dgm:presLayoutVars>
      </dgm:prSet>
      <dgm:spPr/>
      <dgm:t>
        <a:bodyPr/>
        <a:lstStyle/>
        <a:p>
          <a:endParaRPr lang="en-US"/>
        </a:p>
      </dgm:t>
    </dgm:pt>
    <dgm:pt modelId="{F0F9D47C-D432-4EF5-B671-8AB296AB0D05}" type="pres">
      <dgm:prSet presAssocID="{C43FFE3A-6AF3-44B3-86E0-1195315D0846}" presName="root" presStyleCnt="0"/>
      <dgm:spPr/>
    </dgm:pt>
    <dgm:pt modelId="{EF143676-1819-48B3-94DC-B2E2AFE9587E}" type="pres">
      <dgm:prSet presAssocID="{C43FFE3A-6AF3-44B3-86E0-1195315D0846}" presName="rootComposite" presStyleCnt="0"/>
      <dgm:spPr/>
    </dgm:pt>
    <dgm:pt modelId="{86B3CA71-9236-4553-AFEB-F07C1C8BCF26}" type="pres">
      <dgm:prSet presAssocID="{C43FFE3A-6AF3-44B3-86E0-1195315D0846}" presName="rootText" presStyleLbl="node1" presStyleIdx="0" presStyleCnt="3" custScaleY="408433"/>
      <dgm:spPr/>
      <dgm:t>
        <a:bodyPr/>
        <a:lstStyle/>
        <a:p>
          <a:endParaRPr lang="en-US"/>
        </a:p>
      </dgm:t>
    </dgm:pt>
    <dgm:pt modelId="{F25A1F75-BAA7-4F1C-97E4-778076ED62BA}" type="pres">
      <dgm:prSet presAssocID="{C43FFE3A-6AF3-44B3-86E0-1195315D0846}" presName="rootConnector" presStyleLbl="node1" presStyleIdx="0" presStyleCnt="3"/>
      <dgm:spPr/>
      <dgm:t>
        <a:bodyPr/>
        <a:lstStyle/>
        <a:p>
          <a:endParaRPr lang="en-US"/>
        </a:p>
      </dgm:t>
    </dgm:pt>
    <dgm:pt modelId="{942825D1-6876-48CE-A6A0-A3DDB3C79877}" type="pres">
      <dgm:prSet presAssocID="{C43FFE3A-6AF3-44B3-86E0-1195315D0846}" presName="childShape" presStyleCnt="0"/>
      <dgm:spPr/>
    </dgm:pt>
    <dgm:pt modelId="{CDA97E8D-A94A-4033-8BC5-1B94125680CD}" type="pres">
      <dgm:prSet presAssocID="{54FDAD79-3D01-4939-846D-F39841A271D8}" presName="root" presStyleCnt="0"/>
      <dgm:spPr/>
    </dgm:pt>
    <dgm:pt modelId="{D77321EE-38EE-44EA-9CED-9E0548B7A1C1}" type="pres">
      <dgm:prSet presAssocID="{54FDAD79-3D01-4939-846D-F39841A271D8}" presName="rootComposite" presStyleCnt="0"/>
      <dgm:spPr/>
    </dgm:pt>
    <dgm:pt modelId="{7E47426F-0E29-4979-BA5A-D1A124E79C09}" type="pres">
      <dgm:prSet presAssocID="{54FDAD79-3D01-4939-846D-F39841A271D8}" presName="rootText" presStyleLbl="node1" presStyleIdx="1" presStyleCnt="3" custScaleY="314916"/>
      <dgm:spPr/>
      <dgm:t>
        <a:bodyPr/>
        <a:lstStyle/>
        <a:p>
          <a:endParaRPr lang="en-US"/>
        </a:p>
      </dgm:t>
    </dgm:pt>
    <dgm:pt modelId="{18385985-4652-4AAB-BA0C-F4E5066F3035}" type="pres">
      <dgm:prSet presAssocID="{54FDAD79-3D01-4939-846D-F39841A271D8}" presName="rootConnector" presStyleLbl="node1" presStyleIdx="1" presStyleCnt="3"/>
      <dgm:spPr/>
      <dgm:t>
        <a:bodyPr/>
        <a:lstStyle/>
        <a:p>
          <a:endParaRPr lang="en-US"/>
        </a:p>
      </dgm:t>
    </dgm:pt>
    <dgm:pt modelId="{ECF67437-F093-4F14-A61C-B84A9B7D0F56}" type="pres">
      <dgm:prSet presAssocID="{54FDAD79-3D01-4939-846D-F39841A271D8}" presName="childShape" presStyleCnt="0"/>
      <dgm:spPr/>
    </dgm:pt>
    <dgm:pt modelId="{0EC4406D-2227-4DC4-81EE-1DE116E6AD7B}" type="pres">
      <dgm:prSet presAssocID="{EFD397AA-450A-49CE-880B-58811F0A6C4A}" presName="root" presStyleCnt="0"/>
      <dgm:spPr/>
    </dgm:pt>
    <dgm:pt modelId="{BD121759-2763-4217-A5E8-16BA89FBE71F}" type="pres">
      <dgm:prSet presAssocID="{EFD397AA-450A-49CE-880B-58811F0A6C4A}" presName="rootComposite" presStyleCnt="0"/>
      <dgm:spPr/>
    </dgm:pt>
    <dgm:pt modelId="{2FBF3429-2A82-4D9C-B3F5-25BCF6587E01}" type="pres">
      <dgm:prSet presAssocID="{EFD397AA-450A-49CE-880B-58811F0A6C4A}" presName="rootText" presStyleLbl="node1" presStyleIdx="2" presStyleCnt="3" custScaleY="385067"/>
      <dgm:spPr/>
      <dgm:t>
        <a:bodyPr/>
        <a:lstStyle/>
        <a:p>
          <a:endParaRPr lang="en-US"/>
        </a:p>
      </dgm:t>
    </dgm:pt>
    <dgm:pt modelId="{92B000D0-F9DE-46D3-A53A-FBF969DFFC76}" type="pres">
      <dgm:prSet presAssocID="{EFD397AA-450A-49CE-880B-58811F0A6C4A}" presName="rootConnector" presStyleLbl="node1" presStyleIdx="2" presStyleCnt="3"/>
      <dgm:spPr/>
      <dgm:t>
        <a:bodyPr/>
        <a:lstStyle/>
        <a:p>
          <a:endParaRPr lang="en-US"/>
        </a:p>
      </dgm:t>
    </dgm:pt>
    <dgm:pt modelId="{1C809A5E-5E9D-4117-B3B3-9687F78E9CFD}" type="pres">
      <dgm:prSet presAssocID="{EFD397AA-450A-49CE-880B-58811F0A6C4A}" presName="childShape" presStyleCnt="0"/>
      <dgm:spPr/>
    </dgm:pt>
  </dgm:ptLst>
  <dgm:cxnLst>
    <dgm:cxn modelId="{AD835053-1579-4A68-BBCF-1F91CA0EE40A}" srcId="{8DDA6C7B-77E5-47DC-B872-BFF718986245}" destId="{EFD397AA-450A-49CE-880B-58811F0A6C4A}" srcOrd="2" destOrd="0" parTransId="{51131A60-5C74-44D1-A623-70432E490355}" sibTransId="{BDE35910-89D7-47E0-B4A2-BBC14C293A5C}"/>
    <dgm:cxn modelId="{CAE5B5A8-BCAD-485A-8B4F-D2BE1C7C8C9A}" type="presOf" srcId="{EFD397AA-450A-49CE-880B-58811F0A6C4A}" destId="{92B000D0-F9DE-46D3-A53A-FBF969DFFC76}" srcOrd="1" destOrd="0" presId="urn:microsoft.com/office/officeart/2005/8/layout/hierarchy3"/>
    <dgm:cxn modelId="{5AEBDA37-21D7-48FE-8371-D91301FF1184}" srcId="{8DDA6C7B-77E5-47DC-B872-BFF718986245}" destId="{54FDAD79-3D01-4939-846D-F39841A271D8}" srcOrd="1" destOrd="0" parTransId="{9D7F221C-D6A4-4257-B4E7-2304A481E301}" sibTransId="{896CEC26-6CB1-4C8D-9868-EB6B25A23198}"/>
    <dgm:cxn modelId="{D5E3A192-0512-4645-9448-4E2D044EB17C}" type="presOf" srcId="{54FDAD79-3D01-4939-846D-F39841A271D8}" destId="{7E47426F-0E29-4979-BA5A-D1A124E79C09}" srcOrd="0" destOrd="0" presId="urn:microsoft.com/office/officeart/2005/8/layout/hierarchy3"/>
    <dgm:cxn modelId="{B0802022-14A9-4688-B33D-E21D7604DEF3}" type="presOf" srcId="{EFD397AA-450A-49CE-880B-58811F0A6C4A}" destId="{2FBF3429-2A82-4D9C-B3F5-25BCF6587E01}" srcOrd="0" destOrd="0" presId="urn:microsoft.com/office/officeart/2005/8/layout/hierarchy3"/>
    <dgm:cxn modelId="{E5677C0B-67C0-4010-AEA7-B2E412949EA7}" type="presOf" srcId="{C43FFE3A-6AF3-44B3-86E0-1195315D0846}" destId="{F25A1F75-BAA7-4F1C-97E4-778076ED62BA}" srcOrd="1" destOrd="0" presId="urn:microsoft.com/office/officeart/2005/8/layout/hierarchy3"/>
    <dgm:cxn modelId="{E7B9D406-3248-48F0-91B6-144D2E408818}" srcId="{8DDA6C7B-77E5-47DC-B872-BFF718986245}" destId="{C43FFE3A-6AF3-44B3-86E0-1195315D0846}" srcOrd="0" destOrd="0" parTransId="{1D5E34D9-60A2-462D-8FDE-FDCE2B8D77ED}" sibTransId="{241BBA04-C15B-455D-A830-737F31B89CBB}"/>
    <dgm:cxn modelId="{B24A8F12-73E1-451A-B7DB-B016FA15C0F5}" type="presOf" srcId="{8DDA6C7B-77E5-47DC-B872-BFF718986245}" destId="{1BBE87D3-92C8-42F8-9098-E4C8591A20B9}" srcOrd="0" destOrd="0" presId="urn:microsoft.com/office/officeart/2005/8/layout/hierarchy3"/>
    <dgm:cxn modelId="{47F25007-0013-464E-B8F8-CD30CAA392E6}" type="presOf" srcId="{C43FFE3A-6AF3-44B3-86E0-1195315D0846}" destId="{86B3CA71-9236-4553-AFEB-F07C1C8BCF26}" srcOrd="0" destOrd="0" presId="urn:microsoft.com/office/officeart/2005/8/layout/hierarchy3"/>
    <dgm:cxn modelId="{A31461D2-ADBD-4DC6-8C3E-4E3286D9D794}" type="presOf" srcId="{54FDAD79-3D01-4939-846D-F39841A271D8}" destId="{18385985-4652-4AAB-BA0C-F4E5066F3035}" srcOrd="1" destOrd="0" presId="urn:microsoft.com/office/officeart/2005/8/layout/hierarchy3"/>
    <dgm:cxn modelId="{4A71EF38-0379-4D6E-9D8C-7409A45EC0B6}" type="presParOf" srcId="{1BBE87D3-92C8-42F8-9098-E4C8591A20B9}" destId="{F0F9D47C-D432-4EF5-B671-8AB296AB0D05}" srcOrd="0" destOrd="0" presId="urn:microsoft.com/office/officeart/2005/8/layout/hierarchy3"/>
    <dgm:cxn modelId="{A67601D1-F7FC-48DB-B5D2-1E8CDE21A04A}" type="presParOf" srcId="{F0F9D47C-D432-4EF5-B671-8AB296AB0D05}" destId="{EF143676-1819-48B3-94DC-B2E2AFE9587E}" srcOrd="0" destOrd="0" presId="urn:microsoft.com/office/officeart/2005/8/layout/hierarchy3"/>
    <dgm:cxn modelId="{A3F87537-D324-4067-A269-E3BF36718111}" type="presParOf" srcId="{EF143676-1819-48B3-94DC-B2E2AFE9587E}" destId="{86B3CA71-9236-4553-AFEB-F07C1C8BCF26}" srcOrd="0" destOrd="0" presId="urn:microsoft.com/office/officeart/2005/8/layout/hierarchy3"/>
    <dgm:cxn modelId="{F918F19D-0336-49BE-8F28-120A9E9FFF2F}" type="presParOf" srcId="{EF143676-1819-48B3-94DC-B2E2AFE9587E}" destId="{F25A1F75-BAA7-4F1C-97E4-778076ED62BA}" srcOrd="1" destOrd="0" presId="urn:microsoft.com/office/officeart/2005/8/layout/hierarchy3"/>
    <dgm:cxn modelId="{8C2886AB-7EB7-4A97-B04D-DEA32EA7F98E}" type="presParOf" srcId="{F0F9D47C-D432-4EF5-B671-8AB296AB0D05}" destId="{942825D1-6876-48CE-A6A0-A3DDB3C79877}" srcOrd="1" destOrd="0" presId="urn:microsoft.com/office/officeart/2005/8/layout/hierarchy3"/>
    <dgm:cxn modelId="{F24999E6-DDA8-4401-BBE4-D79F45B80602}" type="presParOf" srcId="{1BBE87D3-92C8-42F8-9098-E4C8591A20B9}" destId="{CDA97E8D-A94A-4033-8BC5-1B94125680CD}" srcOrd="1" destOrd="0" presId="urn:microsoft.com/office/officeart/2005/8/layout/hierarchy3"/>
    <dgm:cxn modelId="{6E0E3F50-B5B6-4005-BCF8-5FAC0AA499A9}" type="presParOf" srcId="{CDA97E8D-A94A-4033-8BC5-1B94125680CD}" destId="{D77321EE-38EE-44EA-9CED-9E0548B7A1C1}" srcOrd="0" destOrd="0" presId="urn:microsoft.com/office/officeart/2005/8/layout/hierarchy3"/>
    <dgm:cxn modelId="{4F4A1E67-E85A-4111-A31D-1159256BDCB2}" type="presParOf" srcId="{D77321EE-38EE-44EA-9CED-9E0548B7A1C1}" destId="{7E47426F-0E29-4979-BA5A-D1A124E79C09}" srcOrd="0" destOrd="0" presId="urn:microsoft.com/office/officeart/2005/8/layout/hierarchy3"/>
    <dgm:cxn modelId="{9C3D5DCE-A8C0-4DA5-AAB4-FC5151D42605}" type="presParOf" srcId="{D77321EE-38EE-44EA-9CED-9E0548B7A1C1}" destId="{18385985-4652-4AAB-BA0C-F4E5066F3035}" srcOrd="1" destOrd="0" presId="urn:microsoft.com/office/officeart/2005/8/layout/hierarchy3"/>
    <dgm:cxn modelId="{F722C311-CB84-452F-BD48-7AF481B41175}" type="presParOf" srcId="{CDA97E8D-A94A-4033-8BC5-1B94125680CD}" destId="{ECF67437-F093-4F14-A61C-B84A9B7D0F56}" srcOrd="1" destOrd="0" presId="urn:microsoft.com/office/officeart/2005/8/layout/hierarchy3"/>
    <dgm:cxn modelId="{E6258506-3A65-4BA5-B8D3-2FAD3BCD1F56}" type="presParOf" srcId="{1BBE87D3-92C8-42F8-9098-E4C8591A20B9}" destId="{0EC4406D-2227-4DC4-81EE-1DE116E6AD7B}" srcOrd="2" destOrd="0" presId="urn:microsoft.com/office/officeart/2005/8/layout/hierarchy3"/>
    <dgm:cxn modelId="{C374534A-C8EA-410A-8B99-0F0EDFF3BC0C}" type="presParOf" srcId="{0EC4406D-2227-4DC4-81EE-1DE116E6AD7B}" destId="{BD121759-2763-4217-A5E8-16BA89FBE71F}" srcOrd="0" destOrd="0" presId="urn:microsoft.com/office/officeart/2005/8/layout/hierarchy3"/>
    <dgm:cxn modelId="{CEF6A379-0656-4DA6-BACA-B6982B8FFF90}" type="presParOf" srcId="{BD121759-2763-4217-A5E8-16BA89FBE71F}" destId="{2FBF3429-2A82-4D9C-B3F5-25BCF6587E01}" srcOrd="0" destOrd="0" presId="urn:microsoft.com/office/officeart/2005/8/layout/hierarchy3"/>
    <dgm:cxn modelId="{B5CEBED6-65CE-4E2F-95E4-7551148F76DC}" type="presParOf" srcId="{BD121759-2763-4217-A5E8-16BA89FBE71F}" destId="{92B000D0-F9DE-46D3-A53A-FBF969DFFC76}" srcOrd="1" destOrd="0" presId="urn:microsoft.com/office/officeart/2005/8/layout/hierarchy3"/>
    <dgm:cxn modelId="{5A102D3D-09F5-42D3-83F1-F2DFF3B35F24}" type="presParOf" srcId="{0EC4406D-2227-4DC4-81EE-1DE116E6AD7B}" destId="{1C809A5E-5E9D-4117-B3B3-9687F78E9CFD}"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75131E-50E6-41A8-AAC2-48EA12C7CC8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62D6FDF-AEC3-451D-B0DD-DDEDDEE99806}">
      <dgm:prSet/>
      <dgm:spPr/>
      <dgm:t>
        <a:bodyPr/>
        <a:lstStyle/>
        <a:p>
          <a:pPr algn="ctr"/>
          <a:r>
            <a:rPr lang="en-US" dirty="0"/>
            <a:t>Administrative</a:t>
          </a:r>
        </a:p>
      </dgm:t>
    </dgm:pt>
    <dgm:pt modelId="{5D27B7B4-C779-4A6C-8708-6915F43D4729}" type="parTrans" cxnId="{875066D0-C094-4369-9B52-E962223FEA8C}">
      <dgm:prSet/>
      <dgm:spPr/>
      <dgm:t>
        <a:bodyPr/>
        <a:lstStyle/>
        <a:p>
          <a:endParaRPr lang="en-US"/>
        </a:p>
      </dgm:t>
    </dgm:pt>
    <dgm:pt modelId="{566814FF-2248-4AAE-9697-6E3F06D95B15}" type="sibTrans" cxnId="{875066D0-C094-4369-9B52-E962223FEA8C}">
      <dgm:prSet/>
      <dgm:spPr/>
      <dgm:t>
        <a:bodyPr/>
        <a:lstStyle/>
        <a:p>
          <a:endParaRPr lang="en-US"/>
        </a:p>
      </dgm:t>
    </dgm:pt>
    <dgm:pt modelId="{DADB64B0-EAE9-44F7-A7DD-1F04F19F2430}">
      <dgm:prSet/>
      <dgm:spPr/>
      <dgm:t>
        <a:bodyPr/>
        <a:lstStyle/>
        <a:p>
          <a:pPr algn="ctr"/>
          <a:r>
            <a:rPr lang="en-US" dirty="0"/>
            <a:t>45,000 Cases</a:t>
          </a:r>
        </a:p>
      </dgm:t>
    </dgm:pt>
    <dgm:pt modelId="{972AD4CB-3580-4154-8A3A-374150F63963}" type="parTrans" cxnId="{D839A30A-8F81-4130-B3F1-822C02EC4011}">
      <dgm:prSet/>
      <dgm:spPr/>
      <dgm:t>
        <a:bodyPr/>
        <a:lstStyle/>
        <a:p>
          <a:endParaRPr lang="en-US"/>
        </a:p>
      </dgm:t>
    </dgm:pt>
    <dgm:pt modelId="{EE4B9A4E-E5F8-4E2E-887D-3CDCD0A2A85E}" type="sibTrans" cxnId="{D839A30A-8F81-4130-B3F1-822C02EC4011}">
      <dgm:prSet/>
      <dgm:spPr/>
      <dgm:t>
        <a:bodyPr/>
        <a:lstStyle/>
        <a:p>
          <a:endParaRPr lang="en-US"/>
        </a:p>
      </dgm:t>
    </dgm:pt>
    <dgm:pt modelId="{38E343DE-9CCD-4D62-9307-2D7F7B77EEC2}">
      <dgm:prSet/>
      <dgm:spPr/>
      <dgm:t>
        <a:bodyPr/>
        <a:lstStyle/>
        <a:p>
          <a:pPr algn="ctr"/>
          <a:r>
            <a:rPr lang="en-US" dirty="0"/>
            <a:t>150 Batch Jobs</a:t>
          </a:r>
        </a:p>
      </dgm:t>
    </dgm:pt>
    <dgm:pt modelId="{D1C613B2-EE32-4091-87D4-6A19A53AC55C}" type="parTrans" cxnId="{E075D901-ABE0-4514-9558-74A57D832631}">
      <dgm:prSet/>
      <dgm:spPr/>
      <dgm:t>
        <a:bodyPr/>
        <a:lstStyle/>
        <a:p>
          <a:endParaRPr lang="en-US"/>
        </a:p>
      </dgm:t>
    </dgm:pt>
    <dgm:pt modelId="{1D159B7F-4F20-493A-A295-772EBC736496}" type="sibTrans" cxnId="{E075D901-ABE0-4514-9558-74A57D832631}">
      <dgm:prSet/>
      <dgm:spPr/>
      <dgm:t>
        <a:bodyPr/>
        <a:lstStyle/>
        <a:p>
          <a:endParaRPr lang="en-US"/>
        </a:p>
      </dgm:t>
    </dgm:pt>
    <dgm:pt modelId="{7BA27ACD-4BB7-4F67-94F3-98B8EA71E219}">
      <dgm:prSet/>
      <dgm:spPr/>
      <dgm:t>
        <a:bodyPr/>
        <a:lstStyle/>
        <a:p>
          <a:pPr algn="ctr"/>
          <a:r>
            <a:rPr lang="en-US" dirty="0"/>
            <a:t>Permanent Fund Dividend</a:t>
          </a:r>
        </a:p>
      </dgm:t>
    </dgm:pt>
    <dgm:pt modelId="{B0AAC7E7-54B3-49AB-A5B4-5F913ACD6A1E}" type="parTrans" cxnId="{A2A51391-66ED-46E5-8D23-819C11D5F405}">
      <dgm:prSet/>
      <dgm:spPr/>
      <dgm:t>
        <a:bodyPr/>
        <a:lstStyle/>
        <a:p>
          <a:endParaRPr lang="en-US"/>
        </a:p>
      </dgm:t>
    </dgm:pt>
    <dgm:pt modelId="{A40263CC-5CFC-4EC9-9EBD-D2831F68EA5B}" type="sibTrans" cxnId="{A2A51391-66ED-46E5-8D23-819C11D5F405}">
      <dgm:prSet/>
      <dgm:spPr/>
      <dgm:t>
        <a:bodyPr/>
        <a:lstStyle/>
        <a:p>
          <a:endParaRPr lang="en-US"/>
        </a:p>
      </dgm:t>
    </dgm:pt>
    <dgm:pt modelId="{11C7858B-5863-4952-9E9E-115DC241BCDB}" type="pres">
      <dgm:prSet presAssocID="{B275131E-50E6-41A8-AAC2-48EA12C7CC8F}" presName="linear" presStyleCnt="0">
        <dgm:presLayoutVars>
          <dgm:animLvl val="lvl"/>
          <dgm:resizeHandles val="exact"/>
        </dgm:presLayoutVars>
      </dgm:prSet>
      <dgm:spPr/>
      <dgm:t>
        <a:bodyPr/>
        <a:lstStyle/>
        <a:p>
          <a:endParaRPr lang="en-US"/>
        </a:p>
      </dgm:t>
    </dgm:pt>
    <dgm:pt modelId="{84014108-CBE3-477D-9722-080BC7405D5A}" type="pres">
      <dgm:prSet presAssocID="{E62D6FDF-AEC3-451D-B0DD-DDEDDEE99806}" presName="parentText" presStyleLbl="node1" presStyleIdx="0" presStyleCnt="4" custScaleX="72751">
        <dgm:presLayoutVars>
          <dgm:chMax val="0"/>
          <dgm:bulletEnabled val="1"/>
        </dgm:presLayoutVars>
      </dgm:prSet>
      <dgm:spPr/>
      <dgm:t>
        <a:bodyPr/>
        <a:lstStyle/>
        <a:p>
          <a:endParaRPr lang="en-US"/>
        </a:p>
      </dgm:t>
    </dgm:pt>
    <dgm:pt modelId="{81EAF7B1-3214-4AF5-96E1-FC00BCF9C0A0}" type="pres">
      <dgm:prSet presAssocID="{566814FF-2248-4AAE-9697-6E3F06D95B15}" presName="spacer" presStyleCnt="0"/>
      <dgm:spPr/>
    </dgm:pt>
    <dgm:pt modelId="{7EE8CBB7-44A0-4A4E-8023-C542C79BF0C4}" type="pres">
      <dgm:prSet presAssocID="{DADB64B0-EAE9-44F7-A7DD-1F04F19F2430}" presName="parentText" presStyleLbl="node1" presStyleIdx="1" presStyleCnt="4" custScaleX="72751">
        <dgm:presLayoutVars>
          <dgm:chMax val="0"/>
          <dgm:bulletEnabled val="1"/>
        </dgm:presLayoutVars>
      </dgm:prSet>
      <dgm:spPr/>
      <dgm:t>
        <a:bodyPr/>
        <a:lstStyle/>
        <a:p>
          <a:endParaRPr lang="en-US"/>
        </a:p>
      </dgm:t>
    </dgm:pt>
    <dgm:pt modelId="{141A2175-FD38-409E-90AD-22A5C7B4D8CC}" type="pres">
      <dgm:prSet presAssocID="{EE4B9A4E-E5F8-4E2E-887D-3CDCD0A2A85E}" presName="spacer" presStyleCnt="0"/>
      <dgm:spPr/>
    </dgm:pt>
    <dgm:pt modelId="{ECE2FB47-2B9C-402B-BA36-3D34C97BEACD}" type="pres">
      <dgm:prSet presAssocID="{38E343DE-9CCD-4D62-9307-2D7F7B77EEC2}" presName="parentText" presStyleLbl="node1" presStyleIdx="2" presStyleCnt="4" custScaleX="72751">
        <dgm:presLayoutVars>
          <dgm:chMax val="0"/>
          <dgm:bulletEnabled val="1"/>
        </dgm:presLayoutVars>
      </dgm:prSet>
      <dgm:spPr/>
      <dgm:t>
        <a:bodyPr/>
        <a:lstStyle/>
        <a:p>
          <a:endParaRPr lang="en-US"/>
        </a:p>
      </dgm:t>
    </dgm:pt>
    <dgm:pt modelId="{36C2D2DC-CEAD-4B03-AE69-46B1A803ED54}" type="pres">
      <dgm:prSet presAssocID="{1D159B7F-4F20-493A-A295-772EBC736496}" presName="spacer" presStyleCnt="0"/>
      <dgm:spPr/>
    </dgm:pt>
    <dgm:pt modelId="{BAD1F36F-F392-4D51-B477-91E13F4B5C38}" type="pres">
      <dgm:prSet presAssocID="{7BA27ACD-4BB7-4F67-94F3-98B8EA71E219}" presName="parentText" presStyleLbl="node1" presStyleIdx="3" presStyleCnt="4" custScaleX="72751">
        <dgm:presLayoutVars>
          <dgm:chMax val="0"/>
          <dgm:bulletEnabled val="1"/>
        </dgm:presLayoutVars>
      </dgm:prSet>
      <dgm:spPr/>
      <dgm:t>
        <a:bodyPr/>
        <a:lstStyle/>
        <a:p>
          <a:endParaRPr lang="en-US"/>
        </a:p>
      </dgm:t>
    </dgm:pt>
  </dgm:ptLst>
  <dgm:cxnLst>
    <dgm:cxn modelId="{025FCFFD-6FC7-408E-B1A4-72B3967FCD2A}" type="presOf" srcId="{38E343DE-9CCD-4D62-9307-2D7F7B77EEC2}" destId="{ECE2FB47-2B9C-402B-BA36-3D34C97BEACD}" srcOrd="0" destOrd="0" presId="urn:microsoft.com/office/officeart/2005/8/layout/vList2"/>
    <dgm:cxn modelId="{D839A30A-8F81-4130-B3F1-822C02EC4011}" srcId="{B275131E-50E6-41A8-AAC2-48EA12C7CC8F}" destId="{DADB64B0-EAE9-44F7-A7DD-1F04F19F2430}" srcOrd="1" destOrd="0" parTransId="{972AD4CB-3580-4154-8A3A-374150F63963}" sibTransId="{EE4B9A4E-E5F8-4E2E-887D-3CDCD0A2A85E}"/>
    <dgm:cxn modelId="{D11A1B9F-2721-476E-9CF0-B63421D38DBC}" type="presOf" srcId="{DADB64B0-EAE9-44F7-A7DD-1F04F19F2430}" destId="{7EE8CBB7-44A0-4A4E-8023-C542C79BF0C4}" srcOrd="0" destOrd="0" presId="urn:microsoft.com/office/officeart/2005/8/layout/vList2"/>
    <dgm:cxn modelId="{FCF33421-246C-4D5B-ACFC-D8C6C7F30A50}" type="presOf" srcId="{7BA27ACD-4BB7-4F67-94F3-98B8EA71E219}" destId="{BAD1F36F-F392-4D51-B477-91E13F4B5C38}" srcOrd="0" destOrd="0" presId="urn:microsoft.com/office/officeart/2005/8/layout/vList2"/>
    <dgm:cxn modelId="{A2C76A2C-6FBD-4571-AE44-D8746E2329C0}" type="presOf" srcId="{E62D6FDF-AEC3-451D-B0DD-DDEDDEE99806}" destId="{84014108-CBE3-477D-9722-080BC7405D5A}" srcOrd="0" destOrd="0" presId="urn:microsoft.com/office/officeart/2005/8/layout/vList2"/>
    <dgm:cxn modelId="{D9D39F9D-89E9-4ED1-BDCB-C0A3A17E01B1}" type="presOf" srcId="{B275131E-50E6-41A8-AAC2-48EA12C7CC8F}" destId="{11C7858B-5863-4952-9E9E-115DC241BCDB}" srcOrd="0" destOrd="0" presId="urn:microsoft.com/office/officeart/2005/8/layout/vList2"/>
    <dgm:cxn modelId="{875066D0-C094-4369-9B52-E962223FEA8C}" srcId="{B275131E-50E6-41A8-AAC2-48EA12C7CC8F}" destId="{E62D6FDF-AEC3-451D-B0DD-DDEDDEE99806}" srcOrd="0" destOrd="0" parTransId="{5D27B7B4-C779-4A6C-8708-6915F43D4729}" sibTransId="{566814FF-2248-4AAE-9697-6E3F06D95B15}"/>
    <dgm:cxn modelId="{A2A51391-66ED-46E5-8D23-819C11D5F405}" srcId="{B275131E-50E6-41A8-AAC2-48EA12C7CC8F}" destId="{7BA27ACD-4BB7-4F67-94F3-98B8EA71E219}" srcOrd="3" destOrd="0" parTransId="{B0AAC7E7-54B3-49AB-A5B4-5F913ACD6A1E}" sibTransId="{A40263CC-5CFC-4EC9-9EBD-D2831F68EA5B}"/>
    <dgm:cxn modelId="{E075D901-ABE0-4514-9558-74A57D832631}" srcId="{B275131E-50E6-41A8-AAC2-48EA12C7CC8F}" destId="{38E343DE-9CCD-4D62-9307-2D7F7B77EEC2}" srcOrd="2" destOrd="0" parTransId="{D1C613B2-EE32-4091-87D4-6A19A53AC55C}" sibTransId="{1D159B7F-4F20-493A-A295-772EBC736496}"/>
    <dgm:cxn modelId="{74D6DDEB-D60D-487D-A877-0275B5139721}" type="presParOf" srcId="{11C7858B-5863-4952-9E9E-115DC241BCDB}" destId="{84014108-CBE3-477D-9722-080BC7405D5A}" srcOrd="0" destOrd="0" presId="urn:microsoft.com/office/officeart/2005/8/layout/vList2"/>
    <dgm:cxn modelId="{D808B174-81D6-49A4-88B0-D0AC4CCAA782}" type="presParOf" srcId="{11C7858B-5863-4952-9E9E-115DC241BCDB}" destId="{81EAF7B1-3214-4AF5-96E1-FC00BCF9C0A0}" srcOrd="1" destOrd="0" presId="urn:microsoft.com/office/officeart/2005/8/layout/vList2"/>
    <dgm:cxn modelId="{C12C28F7-7D64-43A3-B2F8-DAFC350A1610}" type="presParOf" srcId="{11C7858B-5863-4952-9E9E-115DC241BCDB}" destId="{7EE8CBB7-44A0-4A4E-8023-C542C79BF0C4}" srcOrd="2" destOrd="0" presId="urn:microsoft.com/office/officeart/2005/8/layout/vList2"/>
    <dgm:cxn modelId="{04D84CA7-B301-451C-A992-78B05082AB14}" type="presParOf" srcId="{11C7858B-5863-4952-9E9E-115DC241BCDB}" destId="{141A2175-FD38-409E-90AD-22A5C7B4D8CC}" srcOrd="3" destOrd="0" presId="urn:microsoft.com/office/officeart/2005/8/layout/vList2"/>
    <dgm:cxn modelId="{B6BE8EA3-1523-43B3-8367-DAE7F4ACA731}" type="presParOf" srcId="{11C7858B-5863-4952-9E9E-115DC241BCDB}" destId="{ECE2FB47-2B9C-402B-BA36-3D34C97BEACD}" srcOrd="4" destOrd="0" presId="urn:microsoft.com/office/officeart/2005/8/layout/vList2"/>
    <dgm:cxn modelId="{4FF718FA-2185-4E7C-804D-2E851A36EDFE}" type="presParOf" srcId="{11C7858B-5863-4952-9E9E-115DC241BCDB}" destId="{36C2D2DC-CEAD-4B03-AE69-46B1A803ED54}" srcOrd="5" destOrd="0" presId="urn:microsoft.com/office/officeart/2005/8/layout/vList2"/>
    <dgm:cxn modelId="{BAFA23D6-C5E6-42A7-9441-A1A7220A9203}" type="presParOf" srcId="{11C7858B-5863-4952-9E9E-115DC241BCDB}" destId="{BAD1F36F-F392-4D51-B477-91E13F4B5C3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3CA71-9236-4553-AFEB-F07C1C8BCF26}">
      <dsp:nvSpPr>
        <dsp:cNvPr id="0" name=""/>
        <dsp:cNvSpPr/>
      </dsp:nvSpPr>
      <dsp:spPr>
        <a:xfrm>
          <a:off x="1004" y="0"/>
          <a:ext cx="2350740" cy="4800599"/>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t>Vision:</a:t>
          </a:r>
        </a:p>
        <a:p>
          <a:pPr lvl="0" algn="ctr" defTabSz="1244600">
            <a:lnSpc>
              <a:spcPct val="90000"/>
            </a:lnSpc>
            <a:spcBef>
              <a:spcPct val="0"/>
            </a:spcBef>
            <a:spcAft>
              <a:spcPct val="35000"/>
            </a:spcAft>
          </a:pPr>
          <a:r>
            <a:rPr lang="en-US" sz="1800" kern="1200" dirty="0" smtClean="0"/>
            <a:t>We strive to ensure children receive their support through cooperation and collaboration using innovation to drive our success with the communities, partners, and families we serve.</a:t>
          </a:r>
          <a:endParaRPr lang="en-US" sz="1800" kern="1200" dirty="0"/>
        </a:p>
      </dsp:txBody>
      <dsp:txXfrm>
        <a:off x="69855" y="68851"/>
        <a:ext cx="2213038" cy="4662897"/>
      </dsp:txXfrm>
    </dsp:sp>
    <dsp:sp modelId="{7E47426F-0E29-4979-BA5A-D1A124E79C09}">
      <dsp:nvSpPr>
        <dsp:cNvPr id="0" name=""/>
        <dsp:cNvSpPr/>
      </dsp:nvSpPr>
      <dsp:spPr>
        <a:xfrm>
          <a:off x="2939429" y="0"/>
          <a:ext cx="2350740" cy="3701428"/>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t>Mission:</a:t>
          </a:r>
          <a:r>
            <a:rPr lang="en-US" sz="2400" kern="1200" dirty="0" smtClean="0"/>
            <a:t> </a:t>
          </a:r>
        </a:p>
        <a:p>
          <a:pPr lvl="0" algn="ctr" defTabSz="1244600">
            <a:lnSpc>
              <a:spcPct val="90000"/>
            </a:lnSpc>
            <a:spcBef>
              <a:spcPct val="0"/>
            </a:spcBef>
            <a:spcAft>
              <a:spcPct val="35000"/>
            </a:spcAft>
          </a:pPr>
          <a:r>
            <a:rPr lang="en-US" sz="2400" kern="1200" dirty="0" smtClean="0"/>
            <a:t>Collect and Disburse Child Support</a:t>
          </a:r>
          <a:endParaRPr lang="en-US" sz="2400" kern="1200" dirty="0"/>
        </a:p>
      </dsp:txBody>
      <dsp:txXfrm>
        <a:off x="3008280" y="68851"/>
        <a:ext cx="2213038" cy="3563726"/>
      </dsp:txXfrm>
    </dsp:sp>
    <dsp:sp modelId="{2FBF3429-2A82-4D9C-B3F5-25BCF6587E01}">
      <dsp:nvSpPr>
        <dsp:cNvPr id="0" name=""/>
        <dsp:cNvSpPr/>
      </dsp:nvSpPr>
      <dsp:spPr>
        <a:xfrm>
          <a:off x="5877855" y="0"/>
          <a:ext cx="2350740" cy="4525962"/>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t>Values:</a:t>
          </a:r>
        </a:p>
        <a:p>
          <a:pPr lvl="0" algn="ctr" defTabSz="1244600">
            <a:lnSpc>
              <a:spcPct val="90000"/>
            </a:lnSpc>
            <a:spcBef>
              <a:spcPct val="0"/>
            </a:spcBef>
            <a:spcAft>
              <a:spcPct val="35000"/>
            </a:spcAft>
          </a:pPr>
          <a:r>
            <a:rPr lang="en-US" sz="2400" kern="1200" dirty="0" smtClean="0"/>
            <a:t>Individuality</a:t>
          </a:r>
        </a:p>
        <a:p>
          <a:pPr lvl="0" algn="ctr" defTabSz="1244600">
            <a:lnSpc>
              <a:spcPct val="90000"/>
            </a:lnSpc>
            <a:spcBef>
              <a:spcPct val="0"/>
            </a:spcBef>
            <a:spcAft>
              <a:spcPct val="35000"/>
            </a:spcAft>
          </a:pPr>
          <a:r>
            <a:rPr lang="en-US" sz="2400" kern="1200" dirty="0" smtClean="0"/>
            <a:t>Honesty</a:t>
          </a:r>
        </a:p>
        <a:p>
          <a:pPr lvl="0" algn="ctr" defTabSz="1244600">
            <a:lnSpc>
              <a:spcPct val="90000"/>
            </a:lnSpc>
            <a:spcBef>
              <a:spcPct val="0"/>
            </a:spcBef>
            <a:spcAft>
              <a:spcPct val="35000"/>
            </a:spcAft>
          </a:pPr>
          <a:r>
            <a:rPr lang="en-US" sz="2400" kern="1200" dirty="0" smtClean="0"/>
            <a:t>Respect</a:t>
          </a:r>
        </a:p>
        <a:p>
          <a:pPr lvl="0" algn="ctr" defTabSz="1244600">
            <a:lnSpc>
              <a:spcPct val="90000"/>
            </a:lnSpc>
            <a:spcBef>
              <a:spcPct val="0"/>
            </a:spcBef>
            <a:spcAft>
              <a:spcPct val="35000"/>
            </a:spcAft>
          </a:pPr>
          <a:r>
            <a:rPr lang="en-US" sz="2400" kern="1200" dirty="0" smtClean="0"/>
            <a:t>Accountability</a:t>
          </a:r>
        </a:p>
        <a:p>
          <a:pPr lvl="0" algn="ctr" defTabSz="1244600">
            <a:lnSpc>
              <a:spcPct val="90000"/>
            </a:lnSpc>
            <a:spcBef>
              <a:spcPct val="0"/>
            </a:spcBef>
            <a:spcAft>
              <a:spcPct val="35000"/>
            </a:spcAft>
          </a:pPr>
          <a:r>
            <a:rPr lang="en-US" sz="2400" kern="1200" dirty="0" smtClean="0"/>
            <a:t>Fairness</a:t>
          </a:r>
        </a:p>
        <a:p>
          <a:pPr lvl="0" algn="ctr" defTabSz="1244600">
            <a:lnSpc>
              <a:spcPct val="90000"/>
            </a:lnSpc>
            <a:spcBef>
              <a:spcPct val="0"/>
            </a:spcBef>
            <a:spcAft>
              <a:spcPct val="35000"/>
            </a:spcAft>
          </a:pPr>
          <a:r>
            <a:rPr lang="en-US" sz="2400" kern="1200" dirty="0" smtClean="0"/>
            <a:t>Transparency</a:t>
          </a:r>
          <a:endParaRPr lang="en-US" sz="2400" kern="1200" dirty="0"/>
        </a:p>
      </dsp:txBody>
      <dsp:txXfrm>
        <a:off x="5946706" y="68851"/>
        <a:ext cx="2213038" cy="43882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14108-CBE3-477D-9722-080BC7405D5A}">
      <dsp:nvSpPr>
        <dsp:cNvPr id="0" name=""/>
        <dsp:cNvSpPr/>
      </dsp:nvSpPr>
      <dsp:spPr>
        <a:xfrm>
          <a:off x="1121241" y="22521"/>
          <a:ext cx="5987116" cy="1042469"/>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t>Administrative</a:t>
          </a:r>
        </a:p>
      </dsp:txBody>
      <dsp:txXfrm>
        <a:off x="1172130" y="73410"/>
        <a:ext cx="5885338" cy="940691"/>
      </dsp:txXfrm>
    </dsp:sp>
    <dsp:sp modelId="{7EE8CBB7-44A0-4A4E-8023-C542C79BF0C4}">
      <dsp:nvSpPr>
        <dsp:cNvPr id="0" name=""/>
        <dsp:cNvSpPr/>
      </dsp:nvSpPr>
      <dsp:spPr>
        <a:xfrm>
          <a:off x="1121241" y="1168671"/>
          <a:ext cx="5987116" cy="1042469"/>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t>45,000 Cases</a:t>
          </a:r>
        </a:p>
      </dsp:txBody>
      <dsp:txXfrm>
        <a:off x="1172130" y="1219560"/>
        <a:ext cx="5885338" cy="940691"/>
      </dsp:txXfrm>
    </dsp:sp>
    <dsp:sp modelId="{ECE2FB47-2B9C-402B-BA36-3D34C97BEACD}">
      <dsp:nvSpPr>
        <dsp:cNvPr id="0" name=""/>
        <dsp:cNvSpPr/>
      </dsp:nvSpPr>
      <dsp:spPr>
        <a:xfrm>
          <a:off x="1121241" y="2314821"/>
          <a:ext cx="5987116" cy="1042469"/>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t>150 Batch Jobs</a:t>
          </a:r>
        </a:p>
      </dsp:txBody>
      <dsp:txXfrm>
        <a:off x="1172130" y="2365710"/>
        <a:ext cx="5885338" cy="940691"/>
      </dsp:txXfrm>
    </dsp:sp>
    <dsp:sp modelId="{BAD1F36F-F392-4D51-B477-91E13F4B5C38}">
      <dsp:nvSpPr>
        <dsp:cNvPr id="0" name=""/>
        <dsp:cNvSpPr/>
      </dsp:nvSpPr>
      <dsp:spPr>
        <a:xfrm>
          <a:off x="1121241" y="3460971"/>
          <a:ext cx="5987116" cy="1042469"/>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t>Permanent Fund Dividend</a:t>
          </a:r>
        </a:p>
      </dsp:txBody>
      <dsp:txXfrm>
        <a:off x="1172130" y="3511860"/>
        <a:ext cx="5885338" cy="94069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F8349B-182E-4A82-BB7E-D46AA1A6C328}" type="datetimeFigureOut">
              <a:rPr lang="en-US" smtClean="0"/>
              <a:t>2/4/2019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5891669-46FC-46CD-AB6E-E0781D013C0D}" type="slidenum">
              <a:rPr lang="en-US" smtClean="0"/>
              <a:t>‹#›</a:t>
            </a:fld>
            <a:endParaRPr lang="en-US"/>
          </a:p>
        </p:txBody>
      </p:sp>
    </p:spTree>
    <p:extLst>
      <p:ext uri="{BB962C8B-B14F-4D97-AF65-F5344CB8AC3E}">
        <p14:creationId xmlns:p14="http://schemas.microsoft.com/office/powerpoint/2010/main" val="1762112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EAF7BD-D60B-4A6C-966C-6D0521A5C9F9}" type="datetimeFigureOut">
              <a:rPr lang="en-US" smtClean="0"/>
              <a:pPr/>
              <a:t>2/4/2019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DF9F2-526F-4EC4-8FD3-C1FA46CD7323}" type="slidenum">
              <a:rPr lang="en-US" smtClean="0"/>
              <a:pPr/>
              <a:t>‹#›</a:t>
            </a:fld>
            <a:endParaRPr lang="en-US" dirty="0"/>
          </a:p>
        </p:txBody>
      </p:sp>
    </p:spTree>
    <p:extLst>
      <p:ext uri="{BB962C8B-B14F-4D97-AF65-F5344CB8AC3E}">
        <p14:creationId xmlns:p14="http://schemas.microsoft.com/office/powerpoint/2010/main" val="127833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CDF9F2-526F-4EC4-8FD3-C1FA46CD7323}"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DF9F2-526F-4EC4-8FD3-C1FA46CD7323}" type="slidenum">
              <a:rPr lang="en-US" smtClean="0"/>
              <a:pPr/>
              <a:t>3</a:t>
            </a:fld>
            <a:endParaRPr lang="en-US" dirty="0"/>
          </a:p>
        </p:txBody>
      </p:sp>
    </p:spTree>
    <p:extLst>
      <p:ext uri="{BB962C8B-B14F-4D97-AF65-F5344CB8AC3E}">
        <p14:creationId xmlns:p14="http://schemas.microsoft.com/office/powerpoint/2010/main" val="4211318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DF9F2-526F-4EC4-8FD3-C1FA46CD7323}" type="slidenum">
              <a:rPr lang="en-US" smtClean="0"/>
              <a:pPr/>
              <a:t>4</a:t>
            </a:fld>
            <a:endParaRPr lang="en-US" dirty="0"/>
          </a:p>
        </p:txBody>
      </p:sp>
    </p:spTree>
    <p:extLst>
      <p:ext uri="{BB962C8B-B14F-4D97-AF65-F5344CB8AC3E}">
        <p14:creationId xmlns:p14="http://schemas.microsoft.com/office/powerpoint/2010/main" val="1991529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NSTAR Re-platforming Project is divided in to multiple iterations with each addressing one or more corresponding functional areas.  Each functional area is broken down further into online system components and batch programs.  Deliverables,</a:t>
            </a:r>
            <a:r>
              <a:rPr lang="en-US" sz="1200" kern="1200" baseline="0" dirty="0" smtClean="0">
                <a:solidFill>
                  <a:schemeClr val="tx1"/>
                </a:solidFill>
                <a:effectLst/>
                <a:latin typeface="+mn-lt"/>
                <a:ea typeface="+mn-ea"/>
                <a:cs typeface="+mn-cs"/>
              </a:rPr>
              <a:t> development, UAT and project schedule and payment are all based on </a:t>
            </a:r>
            <a:r>
              <a:rPr lang="en-US" sz="1200" kern="1200" baseline="0" smtClean="0">
                <a:solidFill>
                  <a:schemeClr val="tx1"/>
                </a:solidFill>
                <a:effectLst/>
                <a:latin typeface="+mn-lt"/>
                <a:ea typeface="+mn-ea"/>
                <a:cs typeface="+mn-cs"/>
              </a:rPr>
              <a:t>these iterations.</a:t>
            </a:r>
            <a:endParaRPr lang="en-US" dirty="0"/>
          </a:p>
        </p:txBody>
      </p:sp>
      <p:sp>
        <p:nvSpPr>
          <p:cNvPr id="4" name="Slide Number Placeholder 3"/>
          <p:cNvSpPr>
            <a:spLocks noGrp="1"/>
          </p:cNvSpPr>
          <p:nvPr>
            <p:ph type="sldNum" sz="quarter" idx="10"/>
          </p:nvPr>
        </p:nvSpPr>
        <p:spPr/>
        <p:txBody>
          <a:bodyPr/>
          <a:lstStyle/>
          <a:p>
            <a:fld id="{F4CDF9F2-526F-4EC4-8FD3-C1FA46CD7323}" type="slidenum">
              <a:rPr lang="en-US" smtClean="0"/>
              <a:pPr/>
              <a:t>9</a:t>
            </a:fld>
            <a:endParaRPr lang="en-US" dirty="0"/>
          </a:p>
        </p:txBody>
      </p:sp>
    </p:spTree>
    <p:extLst>
      <p:ext uri="{BB962C8B-B14F-4D97-AF65-F5344CB8AC3E}">
        <p14:creationId xmlns:p14="http://schemas.microsoft.com/office/powerpoint/2010/main" val="3934615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DF9F2-526F-4EC4-8FD3-C1FA46CD7323}" type="slidenum">
              <a:rPr lang="en-US" smtClean="0"/>
              <a:pPr/>
              <a:t>10</a:t>
            </a:fld>
            <a:endParaRPr lang="en-US" dirty="0"/>
          </a:p>
        </p:txBody>
      </p:sp>
    </p:spTree>
    <p:extLst>
      <p:ext uri="{BB962C8B-B14F-4D97-AF65-F5344CB8AC3E}">
        <p14:creationId xmlns:p14="http://schemas.microsoft.com/office/powerpoint/2010/main" val="3317402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DF9F2-526F-4EC4-8FD3-C1FA46CD7323}" type="slidenum">
              <a:rPr lang="en-US" smtClean="0"/>
              <a:pPr/>
              <a:t>15</a:t>
            </a:fld>
            <a:endParaRPr lang="en-US" dirty="0"/>
          </a:p>
        </p:txBody>
      </p:sp>
    </p:spTree>
    <p:extLst>
      <p:ext uri="{BB962C8B-B14F-4D97-AF65-F5344CB8AC3E}">
        <p14:creationId xmlns:p14="http://schemas.microsoft.com/office/powerpoint/2010/main" val="1007973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DF9F2-526F-4EC4-8FD3-C1FA46CD7323}" type="slidenum">
              <a:rPr lang="en-US" smtClean="0"/>
              <a:pPr/>
              <a:t>17</a:t>
            </a:fld>
            <a:endParaRPr lang="en-US" dirty="0"/>
          </a:p>
        </p:txBody>
      </p:sp>
    </p:spTree>
    <p:extLst>
      <p:ext uri="{BB962C8B-B14F-4D97-AF65-F5344CB8AC3E}">
        <p14:creationId xmlns:p14="http://schemas.microsoft.com/office/powerpoint/2010/main" val="2585660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CDF9F2-526F-4EC4-8FD3-C1FA46CD7323}" type="slidenum">
              <a:rPr lang="en-US" smtClean="0"/>
              <a:pPr/>
              <a:t>18</a:t>
            </a:fld>
            <a:endParaRPr lang="en-US" dirty="0"/>
          </a:p>
        </p:txBody>
      </p:sp>
    </p:spTree>
    <p:extLst>
      <p:ext uri="{BB962C8B-B14F-4D97-AF65-F5344CB8AC3E}">
        <p14:creationId xmlns:p14="http://schemas.microsoft.com/office/powerpoint/2010/main" val="31628518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0268593E-A9EA-4F39-A1C1-65E5B734749D}" type="datetimeFigureOut">
              <a:rPr lang="en-US" smtClean="0"/>
              <a:pPr/>
              <a:t>2/4/2019</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032090B-04C0-4724-9648-416CEFE55EBD}"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268593E-A9EA-4F39-A1C1-65E5B734749D}" type="datetimeFigureOut">
              <a:rPr lang="en-US" smtClean="0"/>
              <a:pPr/>
              <a:t>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32090B-04C0-4724-9648-416CEFE55EB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268593E-A9EA-4F39-A1C1-65E5B734749D}" type="datetimeFigureOut">
              <a:rPr lang="en-US" smtClean="0"/>
              <a:pPr/>
              <a:t>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32090B-04C0-4724-9648-416CEFE55EBD}"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268593E-A9EA-4F39-A1C1-65E5B734749D}" type="datetimeFigureOut">
              <a:rPr lang="en-US" smtClean="0"/>
              <a:pPr/>
              <a:t>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32090B-04C0-4724-9648-416CEFE55EBD}" type="slidenum">
              <a:rPr lang="en-US" smtClean="0"/>
              <a:pPr/>
              <a:t>‹#›</a:t>
            </a:fld>
            <a:endParaRPr lang="en-US" dirty="0"/>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268593E-A9EA-4F39-A1C1-65E5B734749D}" type="datetimeFigureOut">
              <a:rPr lang="en-US" smtClean="0"/>
              <a:pPr/>
              <a:t>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32090B-04C0-4724-9648-416CEFE55EBD}" type="slidenum">
              <a:rPr lang="en-US" smtClean="0"/>
              <a:pPr/>
              <a:t>‹#›</a:t>
            </a:fld>
            <a:endParaRPr lang="en-US" dirty="0"/>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dirty="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268593E-A9EA-4F39-A1C1-65E5B734749D}" type="datetimeFigureOut">
              <a:rPr lang="en-US" smtClean="0"/>
              <a:pPr/>
              <a:t>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32090B-04C0-4724-9648-416CEFE55EBD}" type="slidenum">
              <a:rPr lang="en-US" smtClean="0"/>
              <a:pPr/>
              <a:t>‹#›</a:t>
            </a:fld>
            <a:endParaRPr lang="en-US" dirty="0"/>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268593E-A9EA-4F39-A1C1-65E5B734749D}" type="datetimeFigureOut">
              <a:rPr lang="en-US" smtClean="0"/>
              <a:pPr/>
              <a:t>2/4/2019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32090B-04C0-4724-9648-416CEFE55EBD}"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268593E-A9EA-4F39-A1C1-65E5B734749D}" type="datetimeFigureOut">
              <a:rPr lang="en-US" smtClean="0"/>
              <a:pPr/>
              <a:t>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32090B-04C0-4724-9648-416CEFE55EBD}" type="slidenum">
              <a:rPr lang="en-US" smtClean="0"/>
              <a:pPr/>
              <a:t>‹#›</a:t>
            </a:fld>
            <a:endParaRPr lang="en-US" dirty="0"/>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68593E-A9EA-4F39-A1C1-65E5B734749D}" type="datetimeFigureOut">
              <a:rPr lang="en-US" smtClean="0"/>
              <a:pPr/>
              <a:t>2/4/2019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032090B-04C0-4724-9648-416CEFE55EB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0268593E-A9EA-4F39-A1C1-65E5B734749D}" type="datetimeFigureOut">
              <a:rPr lang="en-US" smtClean="0"/>
              <a:pPr/>
              <a:t>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32090B-04C0-4724-9648-416CEFE55EBD}"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fld id="{0268593E-A9EA-4F39-A1C1-65E5B734749D}" type="datetimeFigureOut">
              <a:rPr lang="en-US" smtClean="0"/>
              <a:pPr/>
              <a:t>2/4/2019</a:t>
            </a:fld>
            <a:endParaRPr lang="en-US" dirty="0"/>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032090B-04C0-4724-9648-416CEFE55EBD}" type="slidenum">
              <a:rPr lang="en-US" smtClean="0"/>
              <a:pPr/>
              <a:t>‹#›</a:t>
            </a:fld>
            <a:endParaRPr lang="en-US" dirty="0"/>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dirty="0"/>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dirty="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dirty="0"/>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0268593E-A9EA-4F39-A1C1-65E5B734749D}" type="datetimeFigureOut">
              <a:rPr lang="en-US" smtClean="0"/>
              <a:pPr/>
              <a:t>2/4/2019</a:t>
            </a:fld>
            <a:endParaRPr lang="en-US" dirty="0"/>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032090B-04C0-4724-9648-416CEFE55EB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hyperlink" Target="https://infernemland.blog/2017/01/09/la-reaccio-no-desitjada/"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3124200"/>
            <a:ext cx="7772400" cy="1447800"/>
          </a:xfrm>
        </p:spPr>
        <p:txBody>
          <a:bodyPr>
            <a:normAutofit/>
          </a:bodyPr>
          <a:lstStyle/>
          <a:p>
            <a:pPr algn="ctr"/>
            <a:r>
              <a:rPr lang="en-US" sz="3600" dirty="0"/>
              <a:t>Alaska CSSD </a:t>
            </a:r>
            <a:r>
              <a:rPr lang="en-US" sz="3600" dirty="0"/>
              <a:t>NSTAR</a:t>
            </a:r>
            <a:br>
              <a:rPr lang="en-US" sz="3600" dirty="0"/>
            </a:br>
            <a:r>
              <a:rPr lang="en-US" sz="3600" dirty="0"/>
              <a:t>Re-platforming </a:t>
            </a:r>
            <a:r>
              <a:rPr lang="en-US" sz="3600" dirty="0"/>
              <a:t>Project</a:t>
            </a:r>
          </a:p>
        </p:txBody>
      </p:sp>
      <p:sp>
        <p:nvSpPr>
          <p:cNvPr id="3" name="Subtitle 2"/>
          <p:cNvSpPr>
            <a:spLocks noGrp="1"/>
          </p:cNvSpPr>
          <p:nvPr>
            <p:ph type="subTitle" idx="1"/>
          </p:nvPr>
        </p:nvSpPr>
        <p:spPr>
          <a:xfrm>
            <a:off x="2286000" y="5943600"/>
            <a:ext cx="7772400" cy="666304"/>
          </a:xfrm>
        </p:spPr>
        <p:txBody>
          <a:bodyPr>
            <a:normAutofit fontScale="92500" lnSpcReduction="10000"/>
          </a:bodyPr>
          <a:lstStyle/>
          <a:p>
            <a:pPr algn="ctr"/>
            <a:r>
              <a:rPr lang="en-US" sz="2000" b="1" dirty="0">
                <a:solidFill>
                  <a:schemeClr val="bg1"/>
                </a:solidFill>
              </a:rPr>
              <a:t>Alaska Division of Child Support Services</a:t>
            </a:r>
          </a:p>
          <a:p>
            <a:pPr algn="ctr"/>
            <a:r>
              <a:rPr lang="en-US" sz="2000" b="1" dirty="0">
                <a:solidFill>
                  <a:schemeClr val="bg1"/>
                </a:solidFill>
              </a:rPr>
              <a:t>February 5, 2019</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4462" y="457200"/>
            <a:ext cx="3090677" cy="288141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677" y="1295400"/>
            <a:ext cx="3733800" cy="1905000"/>
          </a:xfrm>
          <a:prstGeom prst="rect">
            <a:avLst/>
          </a:prstGeom>
        </p:spPr>
      </p:pic>
      <p:sp>
        <p:nvSpPr>
          <p:cNvPr id="2" name="Content Placeholder 1"/>
          <p:cNvSpPr>
            <a:spLocks noGrp="1"/>
          </p:cNvSpPr>
          <p:nvPr>
            <p:ph idx="1"/>
          </p:nvPr>
        </p:nvSpPr>
        <p:spPr>
          <a:xfrm>
            <a:off x="1928523" y="1295401"/>
            <a:ext cx="8229600" cy="4525963"/>
          </a:xfrm>
        </p:spPr>
        <p:txBody>
          <a:bodyPr>
            <a:normAutofit/>
          </a:bodyPr>
          <a:lstStyle/>
          <a:p>
            <a:r>
              <a:rPr lang="en-US" sz="3200" dirty="0"/>
              <a:t>Problems</a:t>
            </a:r>
          </a:p>
          <a:p>
            <a:endParaRPr lang="en-US" sz="1600" dirty="0"/>
          </a:p>
          <a:p>
            <a:pPr lvl="1"/>
            <a:r>
              <a:rPr lang="en-US" dirty="0" smtClean="0"/>
              <a:t>6 Month Delay</a:t>
            </a:r>
          </a:p>
          <a:p>
            <a:pPr lvl="1"/>
            <a:r>
              <a:rPr lang="en-US" dirty="0" smtClean="0"/>
              <a:t>IT Management Change</a:t>
            </a:r>
          </a:p>
          <a:p>
            <a:pPr lvl="1"/>
            <a:r>
              <a:rPr lang="en-US" dirty="0" smtClean="0"/>
              <a:t>System Performance</a:t>
            </a:r>
          </a:p>
          <a:p>
            <a:pPr lvl="1"/>
            <a:r>
              <a:rPr lang="en-US" dirty="0" smtClean="0"/>
              <a:t>Data Issues</a:t>
            </a:r>
          </a:p>
          <a:p>
            <a:pPr lvl="1"/>
            <a:r>
              <a:rPr lang="en-US" dirty="0"/>
              <a:t>Batch Performance</a:t>
            </a:r>
          </a:p>
          <a:p>
            <a:pPr lvl="1"/>
            <a:r>
              <a:rPr lang="en-US" dirty="0" smtClean="0"/>
              <a:t>Turnover in Testing (Manual)</a:t>
            </a:r>
          </a:p>
          <a:p>
            <a:pPr lvl="1"/>
            <a:r>
              <a:rPr lang="en-US" dirty="0" smtClean="0"/>
              <a:t>Forms Change Order</a:t>
            </a:r>
          </a:p>
          <a:p>
            <a:pPr lvl="1"/>
            <a:r>
              <a:rPr lang="en-US" dirty="0" smtClean="0"/>
              <a:t>Lack of Resources</a:t>
            </a:r>
          </a:p>
          <a:p>
            <a:pPr lvl="2"/>
            <a:r>
              <a:rPr lang="en-US" dirty="0" smtClean="0"/>
              <a:t>20% staff cut</a:t>
            </a:r>
            <a:endParaRPr lang="en-US" dirty="0"/>
          </a:p>
        </p:txBody>
      </p:sp>
      <p:sp>
        <p:nvSpPr>
          <p:cNvPr id="3" name="Title 2"/>
          <p:cNvSpPr>
            <a:spLocks noGrp="1"/>
          </p:cNvSpPr>
          <p:nvPr>
            <p:ph type="title"/>
          </p:nvPr>
        </p:nvSpPr>
        <p:spPr/>
        <p:txBody>
          <a:bodyPr/>
          <a:lstStyle/>
          <a:p>
            <a:r>
              <a:rPr lang="en-US" dirty="0"/>
              <a:t>Re-platforming Project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4419600"/>
            <a:ext cx="2256846" cy="2256846"/>
          </a:xfrm>
          <a:prstGeom prst="rect">
            <a:avLst/>
          </a:prstGeom>
        </p:spPr>
      </p:pic>
    </p:spTree>
    <p:extLst>
      <p:ext uri="{BB962C8B-B14F-4D97-AF65-F5344CB8AC3E}">
        <p14:creationId xmlns:p14="http://schemas.microsoft.com/office/powerpoint/2010/main" val="38250300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a:buFont typeface="Wingdings" panose="05000000000000000000" pitchFamily="2" charset="2"/>
              <a:buChar char="Ø"/>
            </a:pPr>
            <a:r>
              <a:rPr lang="en-US" sz="4000" dirty="0"/>
              <a:t>Current Successes</a:t>
            </a:r>
          </a:p>
          <a:p>
            <a:pPr>
              <a:buFont typeface="Wingdings" panose="05000000000000000000" pitchFamily="2" charset="2"/>
              <a:buChar char="Ø"/>
            </a:pPr>
            <a:endParaRPr lang="en-US" sz="4000" dirty="0"/>
          </a:p>
          <a:p>
            <a:pPr lvl="2">
              <a:buFont typeface="Wingdings" panose="05000000000000000000" pitchFamily="2" charset="2"/>
              <a:buChar char="Ø"/>
            </a:pPr>
            <a:r>
              <a:rPr lang="en-US" sz="3200" dirty="0"/>
              <a:t>Quality Product</a:t>
            </a:r>
          </a:p>
          <a:p>
            <a:pPr lvl="2">
              <a:buFont typeface="Wingdings" panose="05000000000000000000" pitchFamily="2" charset="2"/>
              <a:buChar char="Ø"/>
            </a:pPr>
            <a:r>
              <a:rPr lang="en-US" sz="3200" dirty="0"/>
              <a:t>System Cleanup</a:t>
            </a:r>
          </a:p>
          <a:p>
            <a:pPr lvl="2">
              <a:buFont typeface="Wingdings" panose="05000000000000000000" pitchFamily="2" charset="2"/>
              <a:buChar char="Ø"/>
            </a:pPr>
            <a:r>
              <a:rPr lang="en-US" sz="3200" dirty="0"/>
              <a:t>Old Programs</a:t>
            </a:r>
          </a:p>
          <a:p>
            <a:pPr lvl="2">
              <a:buFont typeface="Wingdings" panose="05000000000000000000" pitchFamily="2" charset="2"/>
              <a:buChar char="Ø"/>
            </a:pPr>
            <a:r>
              <a:rPr lang="en-US" sz="3200" dirty="0"/>
              <a:t>Old Interface &amp; Better </a:t>
            </a:r>
            <a:r>
              <a:rPr lang="en-US" sz="3200" dirty="0"/>
              <a:t>Interfaces</a:t>
            </a:r>
          </a:p>
        </p:txBody>
      </p:sp>
      <p:sp>
        <p:nvSpPr>
          <p:cNvPr id="3" name="Title 2"/>
          <p:cNvSpPr>
            <a:spLocks noGrp="1"/>
          </p:cNvSpPr>
          <p:nvPr>
            <p:ph type="title"/>
          </p:nvPr>
        </p:nvSpPr>
        <p:spPr/>
        <p:txBody>
          <a:bodyPr/>
          <a:lstStyle/>
          <a:p>
            <a:r>
              <a:rPr lang="en-US" dirty="0"/>
              <a:t>Re-platforming Project</a:t>
            </a:r>
          </a:p>
        </p:txBody>
      </p:sp>
      <p:pic>
        <p:nvPicPr>
          <p:cNvPr id="5" name="Picture 4" descr="C:\Users\tbkirksey\Desktop\winner_gold_medal_800_clr_818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0" y="1219200"/>
            <a:ext cx="15240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2597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67200" y="1295400"/>
            <a:ext cx="6248400" cy="5135562"/>
          </a:xfrm>
        </p:spPr>
        <p:txBody>
          <a:bodyPr>
            <a:normAutofit fontScale="92500" lnSpcReduction="20000"/>
          </a:bodyPr>
          <a:lstStyle/>
          <a:p>
            <a:r>
              <a:rPr lang="en-US" sz="3500" b="1" dirty="0"/>
              <a:t>Current Status</a:t>
            </a:r>
          </a:p>
          <a:p>
            <a:pPr lvl="1"/>
            <a:r>
              <a:rPr lang="en-US" sz="3000" dirty="0"/>
              <a:t>Change on Testing Approach</a:t>
            </a:r>
          </a:p>
          <a:p>
            <a:pPr lvl="1"/>
            <a:r>
              <a:rPr lang="en-US" sz="3000" dirty="0"/>
              <a:t>Iteration Approach</a:t>
            </a:r>
          </a:p>
          <a:p>
            <a:pPr lvl="2"/>
            <a:r>
              <a:rPr lang="en-US" sz="3000" dirty="0"/>
              <a:t>SIT vs UAT</a:t>
            </a:r>
          </a:p>
          <a:p>
            <a:pPr lvl="2"/>
            <a:r>
              <a:rPr lang="en-US" sz="3000" dirty="0"/>
              <a:t>Online</a:t>
            </a:r>
          </a:p>
          <a:p>
            <a:pPr lvl="2"/>
            <a:r>
              <a:rPr lang="en-US" sz="3000" dirty="0"/>
              <a:t>Batch</a:t>
            </a:r>
          </a:p>
          <a:p>
            <a:pPr lvl="2"/>
            <a:r>
              <a:rPr lang="en-US" sz="3000" dirty="0"/>
              <a:t>Forms</a:t>
            </a:r>
          </a:p>
          <a:p>
            <a:pPr lvl="2"/>
            <a:r>
              <a:rPr lang="en-US" sz="3000" dirty="0"/>
              <a:t>Completion – April 15, 2019</a:t>
            </a:r>
            <a:endParaRPr lang="en-US" sz="3000" dirty="0"/>
          </a:p>
          <a:p>
            <a:pPr lvl="2"/>
            <a:endParaRPr lang="en-US" sz="3000" dirty="0"/>
          </a:p>
          <a:p>
            <a:pPr lvl="1"/>
            <a:r>
              <a:rPr lang="en-US" sz="3000" dirty="0"/>
              <a:t>Additional Resources</a:t>
            </a:r>
          </a:p>
          <a:p>
            <a:pPr lvl="1"/>
            <a:r>
              <a:rPr lang="en-US" sz="3000" dirty="0"/>
              <a:t>60% Complete</a:t>
            </a:r>
          </a:p>
          <a:p>
            <a:pPr lvl="1"/>
            <a:r>
              <a:rPr lang="en-US" sz="3000" dirty="0"/>
              <a:t>Cost To Date</a:t>
            </a:r>
          </a:p>
          <a:p>
            <a:pPr lvl="1"/>
            <a:r>
              <a:rPr lang="en-US" sz="3000" dirty="0"/>
              <a:t>Timeline Extension</a:t>
            </a:r>
          </a:p>
        </p:txBody>
      </p:sp>
      <p:sp>
        <p:nvSpPr>
          <p:cNvPr id="3" name="Title 2"/>
          <p:cNvSpPr>
            <a:spLocks noGrp="1"/>
          </p:cNvSpPr>
          <p:nvPr>
            <p:ph type="title"/>
          </p:nvPr>
        </p:nvSpPr>
        <p:spPr/>
        <p:txBody>
          <a:bodyPr/>
          <a:lstStyle/>
          <a:p>
            <a:r>
              <a:rPr lang="en-US" dirty="0"/>
              <a:t>Re-platforming Project</a:t>
            </a:r>
          </a:p>
        </p:txBody>
      </p:sp>
      <p:pic>
        <p:nvPicPr>
          <p:cNvPr id="4" name="Picture 2" descr="H:\Users\Sysops\EIS-R Shared\Clipart\color_arrows_rotating_PA_500_clr.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133600"/>
            <a:ext cx="2898944" cy="2174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3203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295401"/>
            <a:ext cx="8229600" cy="4711891"/>
          </a:xfrm>
        </p:spPr>
        <p:txBody>
          <a:bodyPr>
            <a:normAutofit fontScale="85000" lnSpcReduction="20000"/>
          </a:bodyPr>
          <a:lstStyle/>
          <a:p>
            <a:pPr marL="109728" indent="0">
              <a:buNone/>
            </a:pPr>
            <a:r>
              <a:rPr lang="en-US" sz="3500" dirty="0"/>
              <a:t>Could’ve, Would’ve, Should’ve….</a:t>
            </a:r>
          </a:p>
          <a:p>
            <a:pPr marL="109728" indent="0">
              <a:buNone/>
            </a:pPr>
            <a:r>
              <a:rPr lang="en-US" sz="3500" dirty="0"/>
              <a:t>View from halfway…</a:t>
            </a:r>
          </a:p>
          <a:p>
            <a:endParaRPr lang="en-US" dirty="0" smtClean="0"/>
          </a:p>
          <a:p>
            <a:pPr lvl="1"/>
            <a:r>
              <a:rPr lang="en-US" sz="2800" dirty="0"/>
              <a:t>Explore Better Way Off Mainframe</a:t>
            </a:r>
          </a:p>
          <a:p>
            <a:pPr lvl="2"/>
            <a:r>
              <a:rPr lang="en-US" sz="2800" dirty="0" err="1"/>
              <a:t>Adabas</a:t>
            </a:r>
            <a:r>
              <a:rPr lang="en-US" sz="2800" dirty="0"/>
              <a:t> on Microsoft</a:t>
            </a:r>
          </a:p>
          <a:p>
            <a:pPr lvl="1"/>
            <a:r>
              <a:rPr lang="en-US" sz="2800" dirty="0"/>
              <a:t>Migrate Off Mainframe vs New System</a:t>
            </a:r>
          </a:p>
          <a:p>
            <a:pPr lvl="1"/>
            <a:r>
              <a:rPr lang="en-US" sz="2800" dirty="0"/>
              <a:t>Requirements Approach</a:t>
            </a:r>
          </a:p>
          <a:p>
            <a:pPr lvl="2"/>
            <a:r>
              <a:rPr lang="en-US" sz="2800" dirty="0"/>
              <a:t>Required vs Self Imposed</a:t>
            </a:r>
          </a:p>
          <a:p>
            <a:pPr lvl="2"/>
            <a:r>
              <a:rPr lang="en-US" sz="2800" dirty="0"/>
              <a:t>Business Process Review</a:t>
            </a:r>
          </a:p>
          <a:p>
            <a:pPr lvl="2"/>
            <a:r>
              <a:rPr lang="en-US" sz="2800" dirty="0"/>
              <a:t>Quality Control Manager</a:t>
            </a:r>
            <a:endParaRPr lang="en-US" sz="2800" dirty="0"/>
          </a:p>
          <a:p>
            <a:pPr lvl="1"/>
            <a:r>
              <a:rPr lang="en-US" sz="2800" dirty="0"/>
              <a:t>Project Approach</a:t>
            </a:r>
          </a:p>
          <a:p>
            <a:pPr lvl="2"/>
            <a:r>
              <a:rPr lang="en-US" sz="2800" dirty="0"/>
              <a:t>Waterfall vs Agile</a:t>
            </a:r>
          </a:p>
          <a:p>
            <a:pPr lvl="1"/>
            <a:r>
              <a:rPr lang="en-US" sz="2800" dirty="0"/>
              <a:t>Custom vs COTS</a:t>
            </a:r>
          </a:p>
        </p:txBody>
      </p:sp>
      <p:sp>
        <p:nvSpPr>
          <p:cNvPr id="3" name="Title 2"/>
          <p:cNvSpPr>
            <a:spLocks noGrp="1"/>
          </p:cNvSpPr>
          <p:nvPr>
            <p:ph type="title"/>
          </p:nvPr>
        </p:nvSpPr>
        <p:spPr/>
        <p:txBody>
          <a:bodyPr/>
          <a:lstStyle/>
          <a:p>
            <a:r>
              <a:rPr lang="en-US" dirty="0"/>
              <a:t>Re-platforming Project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3848395"/>
            <a:ext cx="2997200" cy="2997200"/>
          </a:xfrm>
          <a:prstGeom prst="rect">
            <a:avLst/>
          </a:prstGeom>
        </p:spPr>
      </p:pic>
    </p:spTree>
    <p:extLst>
      <p:ext uri="{BB962C8B-B14F-4D97-AF65-F5344CB8AC3E}">
        <p14:creationId xmlns:p14="http://schemas.microsoft.com/office/powerpoint/2010/main" val="9640561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914400"/>
            <a:ext cx="1752600" cy="1752600"/>
          </a:xfrm>
          <a:prstGeom prst="rect">
            <a:avLst/>
          </a:prstGeom>
        </p:spPr>
      </p:pic>
      <p:sp>
        <p:nvSpPr>
          <p:cNvPr id="2" name="Content Placeholder 1"/>
          <p:cNvSpPr>
            <a:spLocks noGrp="1"/>
          </p:cNvSpPr>
          <p:nvPr>
            <p:ph idx="1"/>
          </p:nvPr>
        </p:nvSpPr>
        <p:spPr>
          <a:xfrm>
            <a:off x="1981200" y="1166019"/>
            <a:ext cx="8229600" cy="4525963"/>
          </a:xfrm>
        </p:spPr>
        <p:txBody>
          <a:bodyPr>
            <a:normAutofit/>
          </a:bodyPr>
          <a:lstStyle/>
          <a:p>
            <a:r>
              <a:rPr lang="en-US" sz="3600" dirty="0"/>
              <a:t>COTS Options</a:t>
            </a:r>
          </a:p>
          <a:p>
            <a:pPr lvl="1"/>
            <a:r>
              <a:rPr lang="en-US" sz="2800" dirty="0"/>
              <a:t>Cost</a:t>
            </a:r>
          </a:p>
          <a:p>
            <a:pPr lvl="1"/>
            <a:r>
              <a:rPr lang="en-US" sz="2800" dirty="0"/>
              <a:t>New System – “empty suit”</a:t>
            </a:r>
          </a:p>
          <a:p>
            <a:pPr lvl="1"/>
            <a:r>
              <a:rPr lang="en-US" sz="2800" dirty="0"/>
              <a:t>Business Process Change Acceptance</a:t>
            </a:r>
          </a:p>
          <a:p>
            <a:pPr lvl="1"/>
            <a:r>
              <a:rPr lang="en-US" sz="2800" dirty="0"/>
              <a:t>Quick Implementation Timeline</a:t>
            </a:r>
          </a:p>
          <a:p>
            <a:pPr lvl="1"/>
            <a:r>
              <a:rPr lang="en-US" sz="2800" dirty="0"/>
              <a:t>Reduction in Additional Costs</a:t>
            </a:r>
          </a:p>
          <a:p>
            <a:pPr lvl="1"/>
            <a:r>
              <a:rPr lang="en-US" sz="2800" dirty="0"/>
              <a:t>Federal Certification</a:t>
            </a:r>
            <a:endParaRPr lang="en-US" sz="2800" dirty="0"/>
          </a:p>
        </p:txBody>
      </p:sp>
      <p:sp>
        <p:nvSpPr>
          <p:cNvPr id="3" name="Title 2"/>
          <p:cNvSpPr>
            <a:spLocks noGrp="1"/>
          </p:cNvSpPr>
          <p:nvPr>
            <p:ph type="title"/>
          </p:nvPr>
        </p:nvSpPr>
        <p:spPr/>
        <p:txBody>
          <a:bodyPr>
            <a:normAutofit fontScale="90000"/>
          </a:bodyPr>
          <a:lstStyle/>
          <a:p>
            <a:r>
              <a:rPr lang="en-US" dirty="0" smtClean="0"/>
              <a:t>Alaska Child Support Next Steps</a:t>
            </a:r>
            <a:r>
              <a:rPr lang="en-US" dirty="0"/>
              <a:t/>
            </a:r>
            <a:br>
              <a:rPr lang="en-US" dirty="0"/>
            </a:br>
            <a:endParaRPr lang="en-US" dirty="0"/>
          </a:p>
        </p:txBody>
      </p:sp>
      <p:pic>
        <p:nvPicPr>
          <p:cNvPr id="4" name="Picture 3" descr="C:\Users\tbkirksey\Desktop\stick_figure_wheels_turning_500_clr_457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65341" y="4724401"/>
            <a:ext cx="2874309" cy="2443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4889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166018"/>
            <a:ext cx="8229600" cy="5006182"/>
          </a:xfrm>
        </p:spPr>
        <p:txBody>
          <a:bodyPr>
            <a:normAutofit/>
          </a:bodyPr>
          <a:lstStyle/>
          <a:p>
            <a:r>
              <a:rPr lang="en-US" sz="3200" dirty="0"/>
              <a:t>Modernize Systems &amp; Services</a:t>
            </a:r>
          </a:p>
          <a:p>
            <a:pPr lvl="1"/>
            <a:r>
              <a:rPr lang="en-US" sz="2800" dirty="0"/>
              <a:t>Client </a:t>
            </a:r>
            <a:r>
              <a:rPr lang="en-US" sz="2800" dirty="0"/>
              <a:t>Focus - </a:t>
            </a:r>
          </a:p>
          <a:p>
            <a:pPr lvl="2"/>
            <a:r>
              <a:rPr lang="en-US" sz="2400" dirty="0"/>
              <a:t>Secure Access </a:t>
            </a:r>
            <a:r>
              <a:rPr lang="en-US" sz="2400" dirty="0"/>
              <a:t>to </a:t>
            </a:r>
            <a:r>
              <a:rPr lang="en-US" sz="2400" dirty="0"/>
              <a:t>Documents</a:t>
            </a:r>
          </a:p>
          <a:p>
            <a:pPr lvl="2"/>
            <a:r>
              <a:rPr lang="en-US" sz="2400" dirty="0"/>
              <a:t>Electronic </a:t>
            </a:r>
            <a:r>
              <a:rPr lang="en-US" sz="2400" dirty="0"/>
              <a:t>vs </a:t>
            </a:r>
            <a:r>
              <a:rPr lang="en-US" sz="2400" dirty="0"/>
              <a:t>Paper</a:t>
            </a:r>
          </a:p>
          <a:p>
            <a:pPr lvl="2"/>
            <a:r>
              <a:rPr lang="en-US" sz="2400" dirty="0"/>
              <a:t>Self Help</a:t>
            </a:r>
          </a:p>
          <a:p>
            <a:pPr lvl="2"/>
            <a:r>
              <a:rPr lang="en-US" sz="2400" dirty="0"/>
              <a:t>Internet</a:t>
            </a:r>
          </a:p>
          <a:p>
            <a:pPr lvl="2"/>
            <a:r>
              <a:rPr lang="en-US" sz="2400" dirty="0"/>
              <a:t>Mobile App</a:t>
            </a:r>
          </a:p>
          <a:p>
            <a:pPr marL="630936" lvl="2" indent="0">
              <a:buNone/>
            </a:pPr>
            <a:r>
              <a:rPr lang="en-US" sz="2800" dirty="0"/>
              <a:t>Staff Focus -</a:t>
            </a:r>
            <a:endParaRPr lang="en-US" sz="2800" dirty="0"/>
          </a:p>
          <a:p>
            <a:pPr lvl="2"/>
            <a:r>
              <a:rPr lang="en-US" sz="2400" dirty="0"/>
              <a:t>Single </a:t>
            </a:r>
            <a:r>
              <a:rPr lang="en-US" sz="2400" dirty="0"/>
              <a:t>Screen </a:t>
            </a:r>
            <a:r>
              <a:rPr lang="en-US" sz="2400" dirty="0"/>
              <a:t>Access</a:t>
            </a:r>
          </a:p>
          <a:p>
            <a:pPr lvl="2"/>
            <a:r>
              <a:rPr lang="en-US" sz="2400" dirty="0"/>
              <a:t>Simplified Processes</a:t>
            </a:r>
          </a:p>
          <a:p>
            <a:pPr lvl="2"/>
            <a:r>
              <a:rPr lang="en-US" sz="2400" dirty="0"/>
              <a:t>Eliminate “stupid processes”</a:t>
            </a:r>
            <a:endParaRPr lang="en-US" sz="2400" dirty="0"/>
          </a:p>
        </p:txBody>
      </p:sp>
      <p:sp>
        <p:nvSpPr>
          <p:cNvPr id="3" name="Title 2"/>
          <p:cNvSpPr>
            <a:spLocks noGrp="1"/>
          </p:cNvSpPr>
          <p:nvPr>
            <p:ph type="title"/>
          </p:nvPr>
        </p:nvSpPr>
        <p:spPr/>
        <p:txBody>
          <a:bodyPr>
            <a:normAutofit fontScale="90000"/>
          </a:bodyPr>
          <a:lstStyle/>
          <a:p>
            <a:r>
              <a:rPr lang="en-US" dirty="0" smtClean="0"/>
              <a:t>Alaska Child Support Next Steps</a:t>
            </a:r>
            <a:r>
              <a:rPr lang="en-US" dirty="0"/>
              <a:t/>
            </a:r>
            <a:br>
              <a:rPr lang="en-US" dirty="0"/>
            </a:br>
            <a:endParaRPr lang="en-US" dirty="0"/>
          </a:p>
        </p:txBody>
      </p:sp>
      <p:pic>
        <p:nvPicPr>
          <p:cNvPr id="4" name="Picture 3" descr="H:\Users\Sysops\EIS-R Shared\Clipart\video_conference_presentation_anim_500_clr_8997.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15201" y="3050255"/>
            <a:ext cx="3049331" cy="2616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2399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800" y="1418301"/>
            <a:ext cx="2438400" cy="2743200"/>
          </a:xfrm>
          <a:prstGeom prst="rect">
            <a:avLst/>
          </a:prstGeom>
        </p:spPr>
      </p:pic>
      <p:sp>
        <p:nvSpPr>
          <p:cNvPr id="2" name="Rectangle 1"/>
          <p:cNvSpPr/>
          <p:nvPr/>
        </p:nvSpPr>
        <p:spPr>
          <a:xfrm>
            <a:off x="1977224" y="1219201"/>
            <a:ext cx="8229600" cy="3847207"/>
          </a:xfrm>
          <a:prstGeom prst="rect">
            <a:avLst/>
          </a:prstGeom>
        </p:spPr>
        <p:txBody>
          <a:bodyPr wrap="square">
            <a:spAutoFit/>
          </a:bodyPr>
          <a:lstStyle/>
          <a:p>
            <a:pPr marL="0" lvl="1" indent="-346075"/>
            <a:r>
              <a:rPr lang="en-US" sz="3200" u="sng" dirty="0"/>
              <a:t>Anticipate:</a:t>
            </a:r>
          </a:p>
          <a:p>
            <a:pPr marL="0" lvl="1" indent="-346075"/>
            <a:endParaRPr lang="en-US" sz="3200" u="sng" dirty="0"/>
          </a:p>
          <a:p>
            <a:pPr lvl="1">
              <a:buFont typeface="Wingdings" panose="05000000000000000000" pitchFamily="2" charset="2"/>
              <a:buChar char="Ø"/>
            </a:pPr>
            <a:r>
              <a:rPr lang="en-US" sz="2800" dirty="0"/>
              <a:t>Cost Savings</a:t>
            </a:r>
          </a:p>
          <a:p>
            <a:pPr lvl="2">
              <a:buFont typeface="Wingdings" panose="05000000000000000000" pitchFamily="2" charset="2"/>
              <a:buChar char="Ø"/>
            </a:pPr>
            <a:r>
              <a:rPr lang="en-US" sz="2400" dirty="0"/>
              <a:t>Eliminate Mainframe Costs</a:t>
            </a:r>
          </a:p>
          <a:p>
            <a:pPr lvl="2">
              <a:buFont typeface="Wingdings" panose="05000000000000000000" pitchFamily="2" charset="2"/>
              <a:buChar char="Ø"/>
            </a:pPr>
            <a:r>
              <a:rPr lang="en-US" sz="2400" dirty="0"/>
              <a:t>Cost of Scheduler</a:t>
            </a:r>
          </a:p>
          <a:p>
            <a:pPr lvl="3">
              <a:buFont typeface="Wingdings" panose="05000000000000000000" pitchFamily="2" charset="2"/>
              <a:buChar char="Ø"/>
            </a:pPr>
            <a:r>
              <a:rPr lang="en-US" sz="2400" dirty="0"/>
              <a:t>Print </a:t>
            </a:r>
            <a:r>
              <a:rPr lang="en-US" sz="2400" dirty="0"/>
              <a:t>Solution</a:t>
            </a:r>
          </a:p>
          <a:p>
            <a:pPr lvl="3"/>
            <a:endParaRPr lang="en-US" sz="2400" dirty="0"/>
          </a:p>
          <a:p>
            <a:pPr marL="461963" lvl="2" indent="452438">
              <a:buFont typeface="Wingdings" panose="05000000000000000000" pitchFamily="2" charset="2"/>
              <a:buChar char="Ø"/>
            </a:pPr>
            <a:r>
              <a:rPr lang="en-US" sz="2800" dirty="0"/>
              <a:t>Efficiencies </a:t>
            </a:r>
            <a:r>
              <a:rPr lang="en-US" sz="2800" dirty="0"/>
              <a:t>(</a:t>
            </a:r>
            <a:r>
              <a:rPr lang="en-US" sz="2800" dirty="0"/>
              <a:t>Staff &amp; Procedures)</a:t>
            </a:r>
          </a:p>
          <a:p>
            <a:pPr lvl="2" indent="-452438">
              <a:buFont typeface="Wingdings" panose="05000000000000000000" pitchFamily="2" charset="2"/>
              <a:buChar char="Ø"/>
            </a:pPr>
            <a:r>
              <a:rPr lang="en-US" sz="2800" dirty="0"/>
              <a:t>Business Process Review</a:t>
            </a:r>
            <a:endParaRPr lang="en-US" sz="2800" dirty="0"/>
          </a:p>
        </p:txBody>
      </p:sp>
      <p:sp>
        <p:nvSpPr>
          <p:cNvPr id="4" name="Title 2"/>
          <p:cNvSpPr txBox="1">
            <a:spLocks/>
          </p:cNvSpPr>
          <p:nvPr/>
        </p:nvSpPr>
        <p:spPr>
          <a:xfrm>
            <a:off x="1981200" y="274638"/>
            <a:ext cx="8229600" cy="1143000"/>
          </a:xfrm>
          <a:prstGeom prst="rect">
            <a:avLst/>
          </a:prstGeom>
        </p:spPr>
        <p:txBody>
          <a:bodyPr>
            <a:normAutofit fontScale="90000" lnSpcReduction="10000"/>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a:t>Alaska Child Support Next Steps</a:t>
            </a:r>
            <a:br>
              <a:rPr lang="en-US"/>
            </a:br>
            <a:endParaRPr lang="en-US" dirty="0"/>
          </a:p>
        </p:txBody>
      </p:sp>
    </p:spTree>
    <p:extLst>
      <p:ext uri="{BB962C8B-B14F-4D97-AF65-F5344CB8AC3E}">
        <p14:creationId xmlns:p14="http://schemas.microsoft.com/office/powerpoint/2010/main" val="4178574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57400" y="1447801"/>
            <a:ext cx="7543800" cy="3340291"/>
          </a:xfrm>
        </p:spPr>
        <p:txBody>
          <a:bodyPr>
            <a:normAutofit/>
          </a:bodyPr>
          <a:lstStyle/>
          <a:p>
            <a:r>
              <a:rPr lang="en-US" sz="3200" dirty="0"/>
              <a:t>Goals</a:t>
            </a:r>
          </a:p>
          <a:p>
            <a:pPr marL="109728" indent="0">
              <a:buNone/>
            </a:pPr>
            <a:endParaRPr lang="en-US" sz="1100" dirty="0"/>
          </a:p>
          <a:p>
            <a:pPr lvl="1"/>
            <a:r>
              <a:rPr lang="en-US" sz="2800" dirty="0"/>
              <a:t>Fully Electronic</a:t>
            </a:r>
          </a:p>
          <a:p>
            <a:pPr lvl="1"/>
            <a:r>
              <a:rPr lang="en-US" sz="2800" dirty="0"/>
              <a:t>Ease of Use and Access</a:t>
            </a:r>
          </a:p>
          <a:p>
            <a:pPr lvl="1"/>
            <a:r>
              <a:rPr lang="en-US" sz="2800" dirty="0"/>
              <a:t>Amazon of Child Support</a:t>
            </a:r>
            <a:endParaRPr lang="en-US" sz="2800" dirty="0"/>
          </a:p>
        </p:txBody>
      </p:sp>
      <p:sp>
        <p:nvSpPr>
          <p:cNvPr id="3" name="Title 2"/>
          <p:cNvSpPr>
            <a:spLocks noGrp="1"/>
          </p:cNvSpPr>
          <p:nvPr>
            <p:ph type="title"/>
          </p:nvPr>
        </p:nvSpPr>
        <p:spPr>
          <a:xfrm>
            <a:off x="2133600" y="229098"/>
            <a:ext cx="7924800" cy="1454095"/>
          </a:xfrm>
        </p:spPr>
        <p:txBody>
          <a:bodyPr>
            <a:normAutofit fontScale="90000"/>
          </a:bodyPr>
          <a:lstStyle/>
          <a:p>
            <a:pPr algn="ctr"/>
            <a:r>
              <a:rPr lang="en-US" dirty="0" smtClean="0"/>
              <a:t/>
            </a:r>
            <a:br>
              <a:rPr lang="en-US" dirty="0" smtClean="0"/>
            </a:br>
            <a:r>
              <a:rPr lang="en-US" dirty="0" smtClean="0"/>
              <a:t>Child Support Next Steps</a:t>
            </a:r>
            <a:r>
              <a:rPr lang="en-US" dirty="0"/>
              <a:t/>
            </a:r>
            <a:br>
              <a:rPr lang="en-US" dirty="0"/>
            </a:br>
            <a:endParaRPr lang="en-US" dirty="0"/>
          </a:p>
        </p:txBody>
      </p:sp>
      <p:pic>
        <p:nvPicPr>
          <p:cNvPr id="4" name="Picture 2" descr="C:\Users\aebrubaker\Desktop\hole_hand_number_one_800_clr_598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5100" y="2876495"/>
            <a:ext cx="22860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3935293"/>
            <a:ext cx="2057400" cy="944657"/>
          </a:xfrm>
          <a:prstGeom prst="rect">
            <a:avLst/>
          </a:prstGeom>
        </p:spPr>
      </p:pic>
    </p:spTree>
    <p:extLst>
      <p:ext uri="{BB962C8B-B14F-4D97-AF65-F5344CB8AC3E}">
        <p14:creationId xmlns:p14="http://schemas.microsoft.com/office/powerpoint/2010/main" val="6318854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Questions?</a:t>
            </a:r>
          </a:p>
        </p:txBody>
      </p:sp>
      <p:pic>
        <p:nvPicPr>
          <p:cNvPr id="16386" name="Picture 2" descr="C:\Users\aebrubaker\Desktop\back_and_forth_questions_500_clr_8159.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65024"/>
            <a:ext cx="3810000" cy="4762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2000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3966" y="1371601"/>
            <a:ext cx="8229600" cy="4525963"/>
          </a:xfrm>
        </p:spPr>
        <p:txBody>
          <a:bodyPr>
            <a:normAutofit/>
          </a:bodyPr>
          <a:lstStyle/>
          <a:p>
            <a:r>
              <a:rPr lang="en-US" sz="3200" dirty="0"/>
              <a:t>Child Support in Alaska</a:t>
            </a:r>
          </a:p>
          <a:p>
            <a:pPr marL="109728" indent="0">
              <a:buNone/>
            </a:pPr>
            <a:endParaRPr lang="en-US" sz="1400" dirty="0"/>
          </a:p>
          <a:p>
            <a:r>
              <a:rPr lang="en-US" sz="3200" dirty="0"/>
              <a:t>Current System (NSTAR)</a:t>
            </a:r>
          </a:p>
          <a:p>
            <a:pPr marL="109728" indent="0">
              <a:buNone/>
            </a:pPr>
            <a:endParaRPr lang="en-US" sz="1400" dirty="0"/>
          </a:p>
          <a:p>
            <a:r>
              <a:rPr lang="en-US" sz="3200" dirty="0"/>
              <a:t>Re-platform Decision</a:t>
            </a:r>
          </a:p>
          <a:p>
            <a:pPr marL="109728" indent="0">
              <a:buNone/>
            </a:pPr>
            <a:endParaRPr lang="en-US" sz="1400" dirty="0"/>
          </a:p>
          <a:p>
            <a:r>
              <a:rPr lang="en-US" sz="3200" dirty="0"/>
              <a:t>Re-platform Project</a:t>
            </a:r>
          </a:p>
          <a:p>
            <a:endParaRPr lang="en-US" sz="1400" dirty="0"/>
          </a:p>
          <a:p>
            <a:r>
              <a:rPr lang="en-US" sz="3200" dirty="0"/>
              <a:t>Next Steps</a:t>
            </a:r>
          </a:p>
        </p:txBody>
      </p:sp>
      <p:sp>
        <p:nvSpPr>
          <p:cNvPr id="3" name="Title 2"/>
          <p:cNvSpPr>
            <a:spLocks noGrp="1"/>
          </p:cNvSpPr>
          <p:nvPr>
            <p:ph type="title"/>
          </p:nvPr>
        </p:nvSpPr>
        <p:spPr>
          <a:xfrm>
            <a:off x="1828800" y="338328"/>
            <a:ext cx="8229600" cy="1143000"/>
          </a:xfrm>
        </p:spPr>
        <p:txBody>
          <a:bodyPr>
            <a:normAutofit/>
          </a:bodyPr>
          <a:lstStyle/>
          <a:p>
            <a:r>
              <a:rPr lang="en-US" dirty="0"/>
              <a:t>Presentation Overview</a:t>
            </a:r>
          </a:p>
        </p:txBody>
      </p:sp>
      <p:pic>
        <p:nvPicPr>
          <p:cNvPr id="6" name="Picture 2" descr="C:\Users\aebrubaker\Desktop\time_moving_fast_10108.gif">
            <a:extLst>
              <a:ext uri="{FF2B5EF4-FFF2-40B4-BE49-F238E27FC236}">
                <a16:creationId xmlns:a16="http://schemas.microsoft.com/office/drawing/2014/main" id="{F1C94974-67C4-4B61-B7BA-65E9011FA56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34201" y="3634582"/>
            <a:ext cx="3571875" cy="250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5659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BDC20A59-6BCF-4D0F-8A05-A73D3E5CB67A}"/>
              </a:ext>
            </a:extLst>
          </p:cNvPr>
          <p:cNvGraphicFramePr>
            <a:graphicFrameLocks noGrp="1"/>
          </p:cNvGraphicFramePr>
          <p:nvPr>
            <p:ph idx="1"/>
            <p:extLst>
              <p:ext uri="{D42A27DB-BD31-4B8C-83A1-F6EECF244321}">
                <p14:modId xmlns:p14="http://schemas.microsoft.com/office/powerpoint/2010/main" val="994064595"/>
              </p:ext>
            </p:extLst>
          </p:nvPr>
        </p:nvGraphicFramePr>
        <p:xfrm>
          <a:off x="1959429" y="1143001"/>
          <a:ext cx="8229600" cy="4800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p:txBody>
          <a:bodyPr>
            <a:normAutofit fontScale="90000"/>
          </a:bodyPr>
          <a:lstStyle/>
          <a:p>
            <a:r>
              <a:rPr lang="en-US" dirty="0"/>
              <a:t>Overview of Alaska CSSD</a:t>
            </a:r>
            <a:br>
              <a:rPr lang="en-US" dirty="0"/>
            </a:br>
            <a:endParaRPr lang="en-US" dirty="0"/>
          </a:p>
        </p:txBody>
      </p:sp>
    </p:spTree>
    <p:extLst>
      <p:ext uri="{BB962C8B-B14F-4D97-AF65-F5344CB8AC3E}">
        <p14:creationId xmlns:p14="http://schemas.microsoft.com/office/powerpoint/2010/main" val="41078086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A0A15C6D-DFDC-4979-890D-E3A7D972711C}"/>
              </a:ext>
            </a:extLst>
          </p:cNvPr>
          <p:cNvGraphicFramePr>
            <a:graphicFrameLocks noGrp="1"/>
          </p:cNvGraphicFramePr>
          <p:nvPr>
            <p:ph idx="1"/>
            <p:extLst>
              <p:ext uri="{D42A27DB-BD31-4B8C-83A1-F6EECF244321}">
                <p14:modId xmlns:p14="http://schemas.microsoft.com/office/powerpoint/2010/main" val="3557721976"/>
              </p:ext>
            </p:extLst>
          </p:nvPr>
        </p:nvGraphicFramePr>
        <p:xfrm>
          <a:off x="1959429" y="1417639"/>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p:txBody>
          <a:bodyPr>
            <a:normAutofit fontScale="90000"/>
          </a:bodyPr>
          <a:lstStyle/>
          <a:p>
            <a:r>
              <a:rPr lang="en-US" dirty="0"/>
              <a:t>Overview of Alaska CSSD</a:t>
            </a:r>
            <a:br>
              <a:rPr lang="en-US" dirty="0"/>
            </a:br>
            <a:endParaRPr lang="en-US" dirty="0"/>
          </a:p>
        </p:txBody>
      </p:sp>
    </p:spTree>
    <p:extLst>
      <p:ext uri="{BB962C8B-B14F-4D97-AF65-F5344CB8AC3E}">
        <p14:creationId xmlns:p14="http://schemas.microsoft.com/office/powerpoint/2010/main" val="41365724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7646" y="3591916"/>
            <a:ext cx="3223109" cy="3266084"/>
          </a:xfrm>
          <a:prstGeom prst="rect">
            <a:avLst/>
          </a:prstGeom>
        </p:spPr>
      </p:pic>
      <p:sp>
        <p:nvSpPr>
          <p:cNvPr id="2" name="Content Placeholder 1"/>
          <p:cNvSpPr>
            <a:spLocks noGrp="1"/>
          </p:cNvSpPr>
          <p:nvPr>
            <p:ph idx="1"/>
          </p:nvPr>
        </p:nvSpPr>
        <p:spPr>
          <a:xfrm>
            <a:off x="2745256" y="1143000"/>
            <a:ext cx="6827520" cy="5181600"/>
          </a:xfrm>
        </p:spPr>
        <p:txBody>
          <a:bodyPr>
            <a:normAutofit/>
          </a:bodyPr>
          <a:lstStyle/>
          <a:p>
            <a:r>
              <a:rPr lang="en-US" sz="3600" dirty="0"/>
              <a:t>Old</a:t>
            </a:r>
            <a:endParaRPr lang="en-US" sz="3600" dirty="0"/>
          </a:p>
          <a:p>
            <a:pPr lvl="1"/>
            <a:r>
              <a:rPr lang="en-US" dirty="0" smtClean="0"/>
              <a:t>Mainframe </a:t>
            </a:r>
          </a:p>
          <a:p>
            <a:pPr lvl="1"/>
            <a:r>
              <a:rPr lang="en-US" dirty="0" smtClean="0"/>
              <a:t>Natural </a:t>
            </a:r>
            <a:r>
              <a:rPr lang="en-US" dirty="0"/>
              <a:t>and COBOL languages</a:t>
            </a:r>
          </a:p>
          <a:p>
            <a:pPr lvl="1"/>
            <a:r>
              <a:rPr lang="en-US" dirty="0"/>
              <a:t>ADABAS Database</a:t>
            </a:r>
          </a:p>
          <a:p>
            <a:pPr lvl="1"/>
            <a:r>
              <a:rPr lang="en-US" dirty="0"/>
              <a:t>High Maintenance</a:t>
            </a:r>
          </a:p>
          <a:p>
            <a:pPr lvl="1"/>
            <a:r>
              <a:rPr lang="en-US" dirty="0"/>
              <a:t>Inflexible</a:t>
            </a:r>
          </a:p>
          <a:p>
            <a:pPr lvl="1"/>
            <a:r>
              <a:rPr lang="en-US" dirty="0"/>
              <a:t>Manual Processes</a:t>
            </a:r>
          </a:p>
          <a:p>
            <a:pPr lvl="1"/>
            <a:r>
              <a:rPr lang="en-US" dirty="0"/>
              <a:t>Operating Costs</a:t>
            </a:r>
          </a:p>
          <a:p>
            <a:pPr lvl="1"/>
            <a:r>
              <a:rPr lang="en-US" dirty="0"/>
              <a:t>Staff Skill Sets</a:t>
            </a:r>
          </a:p>
          <a:p>
            <a:r>
              <a:rPr lang="en-US" dirty="0" smtClean="0"/>
              <a:t>Fast </a:t>
            </a:r>
            <a:r>
              <a:rPr lang="en-US" dirty="0"/>
              <a:t>Performance </a:t>
            </a:r>
            <a:endParaRPr lang="en-US" dirty="0" smtClean="0"/>
          </a:p>
          <a:p>
            <a:r>
              <a:rPr lang="en-US" dirty="0" smtClean="0"/>
              <a:t>Huge Database    </a:t>
            </a:r>
            <a:endParaRPr lang="en-US" dirty="0"/>
          </a:p>
          <a:p>
            <a:endParaRPr lang="en-US" dirty="0"/>
          </a:p>
          <a:p>
            <a:pPr marL="109728" indent="0">
              <a:buNone/>
            </a:pPr>
            <a:endParaRPr lang="en-US" dirty="0"/>
          </a:p>
        </p:txBody>
      </p:sp>
      <p:sp>
        <p:nvSpPr>
          <p:cNvPr id="3" name="Title 2"/>
          <p:cNvSpPr>
            <a:spLocks noGrp="1"/>
          </p:cNvSpPr>
          <p:nvPr>
            <p:ph type="title"/>
          </p:nvPr>
        </p:nvSpPr>
        <p:spPr/>
        <p:txBody>
          <a:bodyPr>
            <a:normAutofit/>
          </a:bodyPr>
          <a:lstStyle/>
          <a:p>
            <a:r>
              <a:rPr lang="en-US" dirty="0"/>
              <a:t>Current System (NSTAR)</a:t>
            </a:r>
          </a:p>
        </p:txBody>
      </p:sp>
      <p:pic>
        <p:nvPicPr>
          <p:cNvPr id="5" name="Picture 4">
            <a:extLst>
              <a:ext uri="{FF2B5EF4-FFF2-40B4-BE49-F238E27FC236}">
                <a16:creationId xmlns:a16="http://schemas.microsoft.com/office/drawing/2014/main" id="{7DF7E6F6-6010-4EF1-94D7-D09C58C1D15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12573000" y="-168092"/>
            <a:ext cx="4055794" cy="2956560"/>
          </a:xfrm>
          <a:prstGeom prst="rect">
            <a:avLst/>
          </a:prstGeom>
        </p:spPr>
      </p:pic>
      <p:pic>
        <p:nvPicPr>
          <p:cNvPr id="8" name="Graphic 7" descr="Thumbs Up Sign">
            <a:extLst>
              <a:ext uri="{FF2B5EF4-FFF2-40B4-BE49-F238E27FC236}">
                <a16:creationId xmlns:a16="http://schemas.microsoft.com/office/drawing/2014/main" id="{D9EC1FE7-0E6B-478D-8645-DF37079D9EE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589621" y="4800600"/>
            <a:ext cx="488132" cy="488132"/>
          </a:xfrm>
          <a:prstGeom prst="rect">
            <a:avLst/>
          </a:prstGeom>
        </p:spPr>
      </p:pic>
    </p:spTree>
    <p:extLst>
      <p:ext uri="{BB962C8B-B14F-4D97-AF65-F5344CB8AC3E}">
        <p14:creationId xmlns:p14="http://schemas.microsoft.com/office/powerpoint/2010/main" val="4319665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3962401"/>
            <a:ext cx="4572000" cy="2657475"/>
          </a:xfrm>
          <a:prstGeom prst="rect">
            <a:avLst/>
          </a:prstGeom>
        </p:spPr>
      </p:pic>
      <p:sp>
        <p:nvSpPr>
          <p:cNvPr id="2" name="Content Placeholder 1"/>
          <p:cNvSpPr>
            <a:spLocks noGrp="1"/>
          </p:cNvSpPr>
          <p:nvPr>
            <p:ph idx="1"/>
          </p:nvPr>
        </p:nvSpPr>
        <p:spPr/>
        <p:txBody>
          <a:bodyPr>
            <a:normAutofit/>
          </a:bodyPr>
          <a:lstStyle/>
          <a:p>
            <a:r>
              <a:rPr lang="en-US" sz="3200" dirty="0"/>
              <a:t>New System (2013)</a:t>
            </a:r>
          </a:p>
          <a:p>
            <a:pPr lvl="1"/>
            <a:r>
              <a:rPr lang="en-US" dirty="0" smtClean="0"/>
              <a:t>Feasibility Study Completed…</a:t>
            </a:r>
          </a:p>
          <a:p>
            <a:pPr marL="393192" lvl="1" indent="0">
              <a:buNone/>
            </a:pPr>
            <a:endParaRPr lang="en-US" dirty="0" smtClean="0"/>
          </a:p>
          <a:p>
            <a:pPr lvl="1"/>
            <a:r>
              <a:rPr lang="en-US" sz="3200" dirty="0"/>
              <a:t>State Economy</a:t>
            </a:r>
          </a:p>
          <a:p>
            <a:pPr lvl="1"/>
            <a:r>
              <a:rPr lang="en-US" sz="3200" dirty="0"/>
              <a:t>Political Considerations</a:t>
            </a:r>
          </a:p>
          <a:p>
            <a:pPr lvl="1"/>
            <a:r>
              <a:rPr lang="en-US" sz="3200" dirty="0"/>
              <a:t>Timeline</a:t>
            </a:r>
          </a:p>
          <a:p>
            <a:pPr lvl="1"/>
            <a:r>
              <a:rPr lang="en-US" sz="3200" dirty="0"/>
              <a:t>Cost</a:t>
            </a:r>
          </a:p>
        </p:txBody>
      </p:sp>
      <p:sp>
        <p:nvSpPr>
          <p:cNvPr id="3" name="Title 2"/>
          <p:cNvSpPr>
            <a:spLocks noGrp="1"/>
          </p:cNvSpPr>
          <p:nvPr>
            <p:ph type="title"/>
          </p:nvPr>
        </p:nvSpPr>
        <p:spPr>
          <a:xfrm>
            <a:off x="1828800" y="338328"/>
            <a:ext cx="8229600" cy="1143000"/>
          </a:xfrm>
        </p:spPr>
        <p:txBody>
          <a:bodyPr>
            <a:normAutofit/>
          </a:bodyPr>
          <a:lstStyle/>
          <a:p>
            <a:r>
              <a:rPr lang="en-US" dirty="0"/>
              <a:t>NSTAR </a:t>
            </a:r>
            <a:r>
              <a:rPr lang="en-US" dirty="0" smtClean="0"/>
              <a:t>Replacement </a:t>
            </a:r>
            <a:r>
              <a:rPr lang="en-US" dirty="0"/>
              <a:t>Project</a:t>
            </a:r>
          </a:p>
        </p:txBody>
      </p:sp>
    </p:spTree>
    <p:extLst>
      <p:ext uri="{BB962C8B-B14F-4D97-AF65-F5344CB8AC3E}">
        <p14:creationId xmlns:p14="http://schemas.microsoft.com/office/powerpoint/2010/main" val="26792865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1" y="1140809"/>
            <a:ext cx="2753139" cy="1497484"/>
          </a:xfrm>
          <a:prstGeom prst="rect">
            <a:avLst/>
          </a:prstGeom>
        </p:spPr>
      </p:pic>
      <p:sp>
        <p:nvSpPr>
          <p:cNvPr id="2" name="Content Placeholder 1"/>
          <p:cNvSpPr>
            <a:spLocks noGrp="1"/>
          </p:cNvSpPr>
          <p:nvPr>
            <p:ph idx="1"/>
          </p:nvPr>
        </p:nvSpPr>
        <p:spPr>
          <a:xfrm>
            <a:off x="1752600" y="1153509"/>
            <a:ext cx="6858000" cy="5181600"/>
          </a:xfrm>
        </p:spPr>
        <p:txBody>
          <a:bodyPr>
            <a:normAutofit fontScale="92500" lnSpcReduction="20000"/>
          </a:bodyPr>
          <a:lstStyle/>
          <a:p>
            <a:pPr marL="393192" lvl="1" indent="0">
              <a:buNone/>
            </a:pPr>
            <a:r>
              <a:rPr lang="en-US" sz="3500" dirty="0"/>
              <a:t>Goals:  </a:t>
            </a:r>
          </a:p>
          <a:p>
            <a:pPr lvl="2"/>
            <a:r>
              <a:rPr lang="en-US" sz="2600" dirty="0"/>
              <a:t>Off of Mainframe</a:t>
            </a:r>
          </a:p>
          <a:p>
            <a:pPr lvl="2"/>
            <a:r>
              <a:rPr lang="en-US" sz="2600" dirty="0"/>
              <a:t>Flexible Structure</a:t>
            </a:r>
          </a:p>
          <a:p>
            <a:pPr lvl="2"/>
            <a:r>
              <a:rPr lang="en-US" sz="2600" dirty="0"/>
              <a:t>Staff Hiring</a:t>
            </a:r>
          </a:p>
          <a:p>
            <a:pPr lvl="2"/>
            <a:r>
              <a:rPr lang="en-US" sz="2600" dirty="0"/>
              <a:t>Efficiencies Gained</a:t>
            </a:r>
          </a:p>
          <a:p>
            <a:pPr lvl="2"/>
            <a:r>
              <a:rPr lang="en-US" sz="2600" dirty="0"/>
              <a:t>Future </a:t>
            </a:r>
            <a:r>
              <a:rPr lang="en-US" sz="2600" dirty="0"/>
              <a:t>Expansion/Enhancements</a:t>
            </a:r>
          </a:p>
          <a:p>
            <a:pPr lvl="2"/>
            <a:endParaRPr lang="en-US" sz="2200" dirty="0"/>
          </a:p>
          <a:p>
            <a:pPr lvl="2"/>
            <a:endParaRPr lang="en-US" sz="2200" dirty="0"/>
          </a:p>
          <a:p>
            <a:pPr marL="393192" lvl="1" indent="0">
              <a:buNone/>
            </a:pPr>
            <a:r>
              <a:rPr lang="en-US" sz="3700" dirty="0"/>
              <a:t>Federal Funding:</a:t>
            </a:r>
          </a:p>
          <a:p>
            <a:pPr lvl="2"/>
            <a:r>
              <a:rPr lang="en-US" sz="2800" dirty="0"/>
              <a:t>Use Remaining Funding to Clean-up/Fix problems</a:t>
            </a:r>
          </a:p>
          <a:p>
            <a:pPr lvl="2"/>
            <a:r>
              <a:rPr lang="en-US" sz="2800" dirty="0"/>
              <a:t>Like-for-Like – no need for APD</a:t>
            </a:r>
          </a:p>
          <a:p>
            <a:pPr lvl="2"/>
            <a:r>
              <a:rPr lang="en-US" sz="2800" dirty="0"/>
              <a:t>Total Capital $5M – 66% fed 34% state</a:t>
            </a:r>
          </a:p>
        </p:txBody>
      </p:sp>
      <p:sp>
        <p:nvSpPr>
          <p:cNvPr id="3" name="Title 2"/>
          <p:cNvSpPr>
            <a:spLocks noGrp="1"/>
          </p:cNvSpPr>
          <p:nvPr>
            <p:ph type="title"/>
          </p:nvPr>
        </p:nvSpPr>
        <p:spPr>
          <a:xfrm>
            <a:off x="2590800" y="152400"/>
            <a:ext cx="8229600" cy="1143000"/>
          </a:xfrm>
        </p:spPr>
        <p:txBody>
          <a:bodyPr>
            <a:normAutofit/>
          </a:bodyPr>
          <a:lstStyle/>
          <a:p>
            <a:r>
              <a:rPr lang="en-US" dirty="0"/>
              <a:t>NSTAR </a:t>
            </a:r>
            <a:r>
              <a:rPr lang="en-US" dirty="0" smtClean="0"/>
              <a:t>Re-platform </a:t>
            </a:r>
            <a:r>
              <a:rPr lang="en-US" dirty="0"/>
              <a:t>Project</a:t>
            </a:r>
          </a:p>
        </p:txBody>
      </p:sp>
    </p:spTree>
    <p:extLst>
      <p:ext uri="{BB962C8B-B14F-4D97-AF65-F5344CB8AC3E}">
        <p14:creationId xmlns:p14="http://schemas.microsoft.com/office/powerpoint/2010/main" val="37799173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28"/>
            <a:ext cx="8229600" cy="4995672"/>
          </a:xfrm>
        </p:spPr>
        <p:txBody>
          <a:bodyPr>
            <a:normAutofit/>
          </a:bodyPr>
          <a:lstStyle/>
          <a:p>
            <a:r>
              <a:rPr lang="en-US" dirty="0" smtClean="0"/>
              <a:t>RFP Process &amp; Award</a:t>
            </a:r>
          </a:p>
          <a:p>
            <a:pPr lvl="1"/>
            <a:r>
              <a:rPr lang="en-US" dirty="0" smtClean="0"/>
              <a:t>Requirements</a:t>
            </a:r>
          </a:p>
          <a:p>
            <a:pPr lvl="1"/>
            <a:r>
              <a:rPr lang="en-US" dirty="0" smtClean="0"/>
              <a:t>Cost - fixed</a:t>
            </a:r>
          </a:p>
          <a:p>
            <a:pPr lvl="1"/>
            <a:r>
              <a:rPr lang="en-US" dirty="0" smtClean="0"/>
              <a:t>Timeline – 18 months</a:t>
            </a:r>
          </a:p>
          <a:p>
            <a:pPr lvl="1"/>
            <a:r>
              <a:rPr lang="en-US" dirty="0" smtClean="0"/>
              <a:t>Iteration Approach</a:t>
            </a:r>
          </a:p>
          <a:p>
            <a:pPr lvl="1"/>
            <a:endParaRPr lang="en-US" dirty="0" smtClean="0"/>
          </a:p>
          <a:p>
            <a:r>
              <a:rPr lang="en-US" dirty="0" smtClean="0"/>
              <a:t>Risks Upfront</a:t>
            </a:r>
          </a:p>
          <a:p>
            <a:pPr lvl="1"/>
            <a:r>
              <a:rPr lang="en-US" dirty="0" smtClean="0"/>
              <a:t>Streamlined Bid</a:t>
            </a:r>
          </a:p>
          <a:p>
            <a:pPr lvl="1"/>
            <a:r>
              <a:rPr lang="en-US" dirty="0" smtClean="0"/>
              <a:t>First Time for Vendor</a:t>
            </a:r>
          </a:p>
          <a:p>
            <a:pPr lvl="1"/>
            <a:r>
              <a:rPr lang="en-US" dirty="0" smtClean="0"/>
              <a:t>Limited Resources</a:t>
            </a:r>
          </a:p>
          <a:p>
            <a:pPr lvl="1"/>
            <a:endParaRPr lang="en-US" dirty="0" smtClean="0"/>
          </a:p>
        </p:txBody>
      </p:sp>
      <p:sp>
        <p:nvSpPr>
          <p:cNvPr id="3" name="Title 2"/>
          <p:cNvSpPr>
            <a:spLocks noGrp="1"/>
          </p:cNvSpPr>
          <p:nvPr>
            <p:ph type="title"/>
          </p:nvPr>
        </p:nvSpPr>
        <p:spPr>
          <a:xfrm>
            <a:off x="1828800" y="338328"/>
            <a:ext cx="8229600" cy="1143000"/>
          </a:xfrm>
        </p:spPr>
        <p:txBody>
          <a:bodyPr>
            <a:normAutofit/>
          </a:bodyPr>
          <a:lstStyle/>
          <a:p>
            <a:r>
              <a:rPr lang="en-US" dirty="0"/>
              <a:t>NSTAR </a:t>
            </a:r>
            <a:r>
              <a:rPr lang="en-US" dirty="0" smtClean="0"/>
              <a:t>Re-platform </a:t>
            </a:r>
            <a:r>
              <a:rPr lang="en-US" dirty="0"/>
              <a:t>Project</a:t>
            </a:r>
          </a:p>
        </p:txBody>
      </p:sp>
      <p:pic>
        <p:nvPicPr>
          <p:cNvPr id="4" name="Picture 2" descr="C:\Users\aebrubaker\Desktop\people_search_425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5132" y="2057400"/>
            <a:ext cx="3973821" cy="248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4613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Iteration Approach</a:t>
            </a:r>
            <a:endParaRPr lang="en-US" dirty="0"/>
          </a:p>
        </p:txBody>
      </p:sp>
      <p:grpSp>
        <p:nvGrpSpPr>
          <p:cNvPr id="4" name="Group 3"/>
          <p:cNvGrpSpPr/>
          <p:nvPr/>
        </p:nvGrpSpPr>
        <p:grpSpPr>
          <a:xfrm>
            <a:off x="1946476" y="1295400"/>
            <a:ext cx="8550246" cy="5261640"/>
            <a:chOff x="296592" y="975909"/>
            <a:chExt cx="8550246" cy="5261640"/>
          </a:xfrm>
        </p:grpSpPr>
        <p:grpSp>
          <p:nvGrpSpPr>
            <p:cNvPr id="5" name="Group 4"/>
            <p:cNvGrpSpPr/>
            <p:nvPr/>
          </p:nvGrpSpPr>
          <p:grpSpPr>
            <a:xfrm>
              <a:off x="296592" y="1241610"/>
              <a:ext cx="2919045" cy="4691139"/>
              <a:chOff x="-61245" y="592570"/>
              <a:chExt cx="6012009" cy="1042469"/>
            </a:xfrm>
          </p:grpSpPr>
          <p:sp>
            <p:nvSpPr>
              <p:cNvPr id="40" name="Rounded Rectangle 39"/>
              <p:cNvSpPr/>
              <p:nvPr/>
            </p:nvSpPr>
            <p:spPr>
              <a:xfrm>
                <a:off x="-61245" y="592570"/>
                <a:ext cx="5987116" cy="104246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Rounded Rectangle 4"/>
              <p:cNvSpPr txBox="1"/>
              <p:nvPr/>
            </p:nvSpPr>
            <p:spPr>
              <a:xfrm>
                <a:off x="65426" y="676322"/>
                <a:ext cx="5885338" cy="9406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algn="ctr" defTabSz="1555750">
                  <a:lnSpc>
                    <a:spcPct val="90000"/>
                  </a:lnSpc>
                  <a:spcBef>
                    <a:spcPct val="0"/>
                  </a:spcBef>
                  <a:spcAft>
                    <a:spcPct val="35000"/>
                  </a:spcAft>
                </a:pPr>
                <a:r>
                  <a:rPr lang="en-US" sz="3500" dirty="0"/>
                  <a:t>Mainframe</a:t>
                </a:r>
              </a:p>
              <a:p>
                <a:pPr algn="ctr" defTabSz="1555750">
                  <a:lnSpc>
                    <a:spcPct val="90000"/>
                  </a:lnSpc>
                  <a:spcBef>
                    <a:spcPct val="0"/>
                  </a:spcBef>
                  <a:spcAft>
                    <a:spcPct val="35000"/>
                  </a:spcAft>
                </a:pPr>
                <a:r>
                  <a:rPr lang="en-US" sz="3500" dirty="0"/>
                  <a:t>System</a:t>
                </a:r>
                <a:endParaRPr lang="en-US" sz="3500" dirty="0"/>
              </a:p>
            </p:txBody>
          </p:sp>
        </p:grpSp>
        <p:sp>
          <p:nvSpPr>
            <p:cNvPr id="6" name="Rounded Rectangle 5"/>
            <p:cNvSpPr/>
            <p:nvPr/>
          </p:nvSpPr>
          <p:spPr>
            <a:xfrm>
              <a:off x="4114800" y="975909"/>
              <a:ext cx="4651493" cy="6096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6"/>
            <p:cNvSpPr/>
            <p:nvPr/>
          </p:nvSpPr>
          <p:spPr>
            <a:xfrm>
              <a:off x="4114800" y="1638309"/>
              <a:ext cx="4651493" cy="6096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ounded Rectangle 7"/>
            <p:cNvSpPr/>
            <p:nvPr/>
          </p:nvSpPr>
          <p:spPr>
            <a:xfrm>
              <a:off x="4114800" y="2300709"/>
              <a:ext cx="4651493" cy="6096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ounded Rectangle 8"/>
            <p:cNvSpPr/>
            <p:nvPr/>
          </p:nvSpPr>
          <p:spPr>
            <a:xfrm>
              <a:off x="4114800" y="2963109"/>
              <a:ext cx="4651493" cy="6096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ounded Rectangle 9"/>
            <p:cNvSpPr/>
            <p:nvPr/>
          </p:nvSpPr>
          <p:spPr>
            <a:xfrm>
              <a:off x="4099560" y="3625509"/>
              <a:ext cx="4651493" cy="6096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10"/>
            <p:cNvSpPr/>
            <p:nvPr/>
          </p:nvSpPr>
          <p:spPr>
            <a:xfrm>
              <a:off x="4099559" y="4287909"/>
              <a:ext cx="4651493" cy="6096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ounded Rectangle 11"/>
            <p:cNvSpPr/>
            <p:nvPr/>
          </p:nvSpPr>
          <p:spPr>
            <a:xfrm>
              <a:off x="4099558" y="4950309"/>
              <a:ext cx="4651493" cy="6096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ounded Rectangle 12"/>
            <p:cNvSpPr/>
            <p:nvPr/>
          </p:nvSpPr>
          <p:spPr>
            <a:xfrm>
              <a:off x="4099557" y="5627949"/>
              <a:ext cx="4651493" cy="6096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TextBox 13"/>
            <p:cNvSpPr txBox="1"/>
            <p:nvPr/>
          </p:nvSpPr>
          <p:spPr>
            <a:xfrm>
              <a:off x="4193176" y="1157237"/>
              <a:ext cx="607424" cy="369332"/>
            </a:xfrm>
            <a:prstGeom prst="rect">
              <a:avLst/>
            </a:prstGeom>
            <a:noFill/>
          </p:spPr>
          <p:txBody>
            <a:bodyPr wrap="square" rtlCol="0">
              <a:spAutoFit/>
            </a:bodyPr>
            <a:lstStyle/>
            <a:p>
              <a:r>
                <a:rPr lang="en-US" dirty="0">
                  <a:solidFill>
                    <a:schemeClr val="bg1"/>
                  </a:solidFill>
                </a:rPr>
                <a:t>1 - </a:t>
              </a:r>
              <a:endParaRPr lang="en-US" dirty="0">
                <a:solidFill>
                  <a:schemeClr val="bg1"/>
                </a:solidFill>
              </a:endParaRPr>
            </a:p>
          </p:txBody>
        </p:sp>
        <p:sp>
          <p:nvSpPr>
            <p:cNvPr id="15" name="TextBox 14"/>
            <p:cNvSpPr txBox="1"/>
            <p:nvPr/>
          </p:nvSpPr>
          <p:spPr>
            <a:xfrm>
              <a:off x="4193176" y="1766063"/>
              <a:ext cx="607423" cy="369332"/>
            </a:xfrm>
            <a:prstGeom prst="rect">
              <a:avLst/>
            </a:prstGeom>
            <a:noFill/>
          </p:spPr>
          <p:txBody>
            <a:bodyPr wrap="square" rtlCol="0">
              <a:spAutoFit/>
            </a:bodyPr>
            <a:lstStyle/>
            <a:p>
              <a:r>
                <a:rPr lang="en-US" dirty="0">
                  <a:solidFill>
                    <a:schemeClr val="bg1"/>
                  </a:solidFill>
                </a:rPr>
                <a:t>2 - </a:t>
              </a:r>
              <a:endParaRPr lang="en-US" dirty="0">
                <a:solidFill>
                  <a:schemeClr val="bg1"/>
                </a:solidFill>
              </a:endParaRPr>
            </a:p>
          </p:txBody>
        </p:sp>
        <p:sp>
          <p:nvSpPr>
            <p:cNvPr id="16" name="TextBox 15"/>
            <p:cNvSpPr txBox="1"/>
            <p:nvPr/>
          </p:nvSpPr>
          <p:spPr>
            <a:xfrm>
              <a:off x="4193177" y="2445880"/>
              <a:ext cx="607422" cy="369332"/>
            </a:xfrm>
            <a:prstGeom prst="rect">
              <a:avLst/>
            </a:prstGeom>
            <a:noFill/>
          </p:spPr>
          <p:txBody>
            <a:bodyPr wrap="square" rtlCol="0">
              <a:spAutoFit/>
            </a:bodyPr>
            <a:lstStyle/>
            <a:p>
              <a:r>
                <a:rPr lang="en-US" dirty="0">
                  <a:solidFill>
                    <a:schemeClr val="bg1"/>
                  </a:solidFill>
                </a:rPr>
                <a:t>3 - </a:t>
              </a:r>
              <a:endParaRPr lang="en-US" dirty="0">
                <a:solidFill>
                  <a:schemeClr val="bg1"/>
                </a:solidFill>
              </a:endParaRPr>
            </a:p>
          </p:txBody>
        </p:sp>
        <p:sp>
          <p:nvSpPr>
            <p:cNvPr id="17" name="TextBox 16"/>
            <p:cNvSpPr txBox="1"/>
            <p:nvPr/>
          </p:nvSpPr>
          <p:spPr>
            <a:xfrm>
              <a:off x="4193177" y="3126246"/>
              <a:ext cx="607422" cy="369332"/>
            </a:xfrm>
            <a:prstGeom prst="rect">
              <a:avLst/>
            </a:prstGeom>
            <a:noFill/>
          </p:spPr>
          <p:txBody>
            <a:bodyPr wrap="square" rtlCol="0">
              <a:spAutoFit/>
            </a:bodyPr>
            <a:lstStyle/>
            <a:p>
              <a:r>
                <a:rPr lang="en-US" dirty="0">
                  <a:solidFill>
                    <a:schemeClr val="bg1"/>
                  </a:solidFill>
                </a:rPr>
                <a:t>4 - </a:t>
              </a:r>
              <a:endParaRPr lang="en-US" dirty="0">
                <a:solidFill>
                  <a:schemeClr val="bg1"/>
                </a:solidFill>
              </a:endParaRPr>
            </a:p>
          </p:txBody>
        </p:sp>
        <p:sp>
          <p:nvSpPr>
            <p:cNvPr id="18" name="TextBox 17"/>
            <p:cNvSpPr txBox="1"/>
            <p:nvPr/>
          </p:nvSpPr>
          <p:spPr>
            <a:xfrm>
              <a:off x="4193177" y="3757617"/>
              <a:ext cx="607422" cy="369332"/>
            </a:xfrm>
            <a:prstGeom prst="rect">
              <a:avLst/>
            </a:prstGeom>
            <a:noFill/>
          </p:spPr>
          <p:txBody>
            <a:bodyPr wrap="square" rtlCol="0">
              <a:spAutoFit/>
            </a:bodyPr>
            <a:lstStyle/>
            <a:p>
              <a:r>
                <a:rPr lang="en-US" dirty="0">
                  <a:solidFill>
                    <a:schemeClr val="bg1"/>
                  </a:solidFill>
                </a:rPr>
                <a:t>5 - </a:t>
              </a:r>
              <a:endParaRPr lang="en-US" dirty="0">
                <a:solidFill>
                  <a:schemeClr val="bg1"/>
                </a:solidFill>
              </a:endParaRPr>
            </a:p>
          </p:txBody>
        </p:sp>
        <p:sp>
          <p:nvSpPr>
            <p:cNvPr id="19" name="TextBox 18"/>
            <p:cNvSpPr txBox="1"/>
            <p:nvPr/>
          </p:nvSpPr>
          <p:spPr>
            <a:xfrm>
              <a:off x="4193177" y="4420017"/>
              <a:ext cx="607422" cy="369332"/>
            </a:xfrm>
            <a:prstGeom prst="rect">
              <a:avLst/>
            </a:prstGeom>
            <a:noFill/>
          </p:spPr>
          <p:txBody>
            <a:bodyPr wrap="square" rtlCol="0">
              <a:spAutoFit/>
            </a:bodyPr>
            <a:lstStyle/>
            <a:p>
              <a:r>
                <a:rPr lang="en-US" dirty="0">
                  <a:solidFill>
                    <a:schemeClr val="bg1"/>
                  </a:solidFill>
                </a:rPr>
                <a:t>6 - </a:t>
              </a:r>
              <a:endParaRPr lang="en-US" dirty="0">
                <a:solidFill>
                  <a:schemeClr val="bg1"/>
                </a:solidFill>
              </a:endParaRPr>
            </a:p>
          </p:txBody>
        </p:sp>
        <p:sp>
          <p:nvSpPr>
            <p:cNvPr id="20" name="TextBox 19"/>
            <p:cNvSpPr txBox="1"/>
            <p:nvPr/>
          </p:nvSpPr>
          <p:spPr>
            <a:xfrm>
              <a:off x="4193177" y="5057348"/>
              <a:ext cx="607422" cy="369332"/>
            </a:xfrm>
            <a:prstGeom prst="rect">
              <a:avLst/>
            </a:prstGeom>
            <a:noFill/>
          </p:spPr>
          <p:txBody>
            <a:bodyPr wrap="square" rtlCol="0">
              <a:spAutoFit/>
            </a:bodyPr>
            <a:lstStyle/>
            <a:p>
              <a:r>
                <a:rPr lang="en-US" dirty="0">
                  <a:solidFill>
                    <a:schemeClr val="bg1"/>
                  </a:solidFill>
                </a:rPr>
                <a:t>7 - </a:t>
              </a:r>
              <a:endParaRPr lang="en-US" dirty="0">
                <a:solidFill>
                  <a:schemeClr val="bg1"/>
                </a:solidFill>
              </a:endParaRPr>
            </a:p>
          </p:txBody>
        </p:sp>
        <p:sp>
          <p:nvSpPr>
            <p:cNvPr id="21" name="TextBox 20"/>
            <p:cNvSpPr txBox="1"/>
            <p:nvPr/>
          </p:nvSpPr>
          <p:spPr>
            <a:xfrm>
              <a:off x="4193177" y="5812857"/>
              <a:ext cx="607422" cy="369332"/>
            </a:xfrm>
            <a:prstGeom prst="rect">
              <a:avLst/>
            </a:prstGeom>
            <a:noFill/>
          </p:spPr>
          <p:txBody>
            <a:bodyPr wrap="square" rtlCol="0">
              <a:spAutoFit/>
            </a:bodyPr>
            <a:lstStyle/>
            <a:p>
              <a:r>
                <a:rPr lang="en-US" dirty="0">
                  <a:solidFill>
                    <a:schemeClr val="bg1"/>
                  </a:solidFill>
                </a:rPr>
                <a:t>8 - </a:t>
              </a:r>
              <a:endParaRPr lang="en-US" dirty="0">
                <a:solidFill>
                  <a:schemeClr val="bg1"/>
                </a:solidFill>
              </a:endParaRPr>
            </a:p>
          </p:txBody>
        </p:sp>
        <p:sp>
          <p:nvSpPr>
            <p:cNvPr id="22" name="TextBox 21"/>
            <p:cNvSpPr txBox="1"/>
            <p:nvPr/>
          </p:nvSpPr>
          <p:spPr>
            <a:xfrm>
              <a:off x="4591591" y="5779128"/>
              <a:ext cx="4253073" cy="369332"/>
            </a:xfrm>
            <a:prstGeom prst="rect">
              <a:avLst/>
            </a:prstGeom>
            <a:noFill/>
          </p:spPr>
          <p:txBody>
            <a:bodyPr wrap="square" rtlCol="0">
              <a:spAutoFit/>
            </a:bodyPr>
            <a:lstStyle/>
            <a:p>
              <a:r>
                <a:rPr lang="en-US" dirty="0">
                  <a:solidFill>
                    <a:schemeClr val="bg1"/>
                  </a:solidFill>
                </a:rPr>
                <a:t>Reporting II </a:t>
              </a:r>
              <a:endParaRPr lang="en-US" dirty="0">
                <a:solidFill>
                  <a:schemeClr val="bg1"/>
                </a:solidFill>
              </a:endParaRPr>
            </a:p>
          </p:txBody>
        </p:sp>
        <p:sp>
          <p:nvSpPr>
            <p:cNvPr id="23" name="TextBox 22"/>
            <p:cNvSpPr txBox="1"/>
            <p:nvPr/>
          </p:nvSpPr>
          <p:spPr>
            <a:xfrm>
              <a:off x="4591596" y="1159057"/>
              <a:ext cx="4253073" cy="369332"/>
            </a:xfrm>
            <a:prstGeom prst="rect">
              <a:avLst/>
            </a:prstGeom>
            <a:noFill/>
          </p:spPr>
          <p:txBody>
            <a:bodyPr wrap="square" rtlCol="0">
              <a:spAutoFit/>
            </a:bodyPr>
            <a:lstStyle/>
            <a:p>
              <a:r>
                <a:rPr lang="en-US" dirty="0">
                  <a:solidFill>
                    <a:schemeClr val="bg1"/>
                  </a:solidFill>
                </a:rPr>
                <a:t>Database </a:t>
              </a:r>
              <a:endParaRPr lang="en-US" dirty="0">
                <a:solidFill>
                  <a:schemeClr val="bg1"/>
                </a:solidFill>
              </a:endParaRPr>
            </a:p>
          </p:txBody>
        </p:sp>
        <p:sp>
          <p:nvSpPr>
            <p:cNvPr id="24" name="TextBox 23"/>
            <p:cNvSpPr txBox="1"/>
            <p:nvPr/>
          </p:nvSpPr>
          <p:spPr>
            <a:xfrm>
              <a:off x="4591595" y="1753743"/>
              <a:ext cx="4253073" cy="369332"/>
            </a:xfrm>
            <a:prstGeom prst="rect">
              <a:avLst/>
            </a:prstGeom>
            <a:noFill/>
          </p:spPr>
          <p:txBody>
            <a:bodyPr wrap="square" rtlCol="0">
              <a:spAutoFit/>
            </a:bodyPr>
            <a:lstStyle/>
            <a:p>
              <a:r>
                <a:rPr lang="en-US" dirty="0">
                  <a:solidFill>
                    <a:schemeClr val="bg1"/>
                  </a:solidFill>
                </a:rPr>
                <a:t>Case Intake &amp; Establishment </a:t>
              </a:r>
              <a:endParaRPr lang="en-US" dirty="0">
                <a:solidFill>
                  <a:schemeClr val="bg1"/>
                </a:solidFill>
              </a:endParaRPr>
            </a:p>
          </p:txBody>
        </p:sp>
        <p:sp>
          <p:nvSpPr>
            <p:cNvPr id="25" name="TextBox 24"/>
            <p:cNvSpPr txBox="1"/>
            <p:nvPr/>
          </p:nvSpPr>
          <p:spPr>
            <a:xfrm>
              <a:off x="4591594" y="2452363"/>
              <a:ext cx="4253073" cy="369332"/>
            </a:xfrm>
            <a:prstGeom prst="rect">
              <a:avLst/>
            </a:prstGeom>
            <a:noFill/>
          </p:spPr>
          <p:txBody>
            <a:bodyPr wrap="square" rtlCol="0">
              <a:spAutoFit/>
            </a:bodyPr>
            <a:lstStyle/>
            <a:p>
              <a:r>
                <a:rPr lang="en-US" dirty="0">
                  <a:solidFill>
                    <a:schemeClr val="bg1"/>
                  </a:solidFill>
                </a:rPr>
                <a:t>Locate I, Enforcement 1 &amp; Financials </a:t>
              </a:r>
              <a:endParaRPr lang="en-US" dirty="0">
                <a:solidFill>
                  <a:schemeClr val="bg1"/>
                </a:solidFill>
              </a:endParaRPr>
            </a:p>
          </p:txBody>
        </p:sp>
        <p:sp>
          <p:nvSpPr>
            <p:cNvPr id="26" name="TextBox 25"/>
            <p:cNvSpPr txBox="1"/>
            <p:nvPr/>
          </p:nvSpPr>
          <p:spPr>
            <a:xfrm>
              <a:off x="4591593" y="3070092"/>
              <a:ext cx="4253073" cy="369332"/>
            </a:xfrm>
            <a:prstGeom prst="rect">
              <a:avLst/>
            </a:prstGeom>
            <a:noFill/>
          </p:spPr>
          <p:txBody>
            <a:bodyPr wrap="square" rtlCol="0">
              <a:spAutoFit/>
            </a:bodyPr>
            <a:lstStyle/>
            <a:p>
              <a:r>
                <a:rPr lang="en-US" dirty="0">
                  <a:solidFill>
                    <a:schemeClr val="bg1"/>
                  </a:solidFill>
                </a:rPr>
                <a:t>Enforcement II &amp; Financials II</a:t>
              </a:r>
              <a:endParaRPr lang="en-US" dirty="0">
                <a:solidFill>
                  <a:schemeClr val="bg1"/>
                </a:solidFill>
              </a:endParaRPr>
            </a:p>
          </p:txBody>
        </p:sp>
        <p:sp>
          <p:nvSpPr>
            <p:cNvPr id="27" name="TextBox 26"/>
            <p:cNvSpPr txBox="1"/>
            <p:nvPr/>
          </p:nvSpPr>
          <p:spPr>
            <a:xfrm>
              <a:off x="4591593" y="3724314"/>
              <a:ext cx="4253073" cy="369332"/>
            </a:xfrm>
            <a:prstGeom prst="rect">
              <a:avLst/>
            </a:prstGeom>
            <a:noFill/>
          </p:spPr>
          <p:txBody>
            <a:bodyPr wrap="square" rtlCol="0">
              <a:spAutoFit/>
            </a:bodyPr>
            <a:lstStyle/>
            <a:p>
              <a:r>
                <a:rPr lang="en-US" dirty="0">
                  <a:solidFill>
                    <a:schemeClr val="bg1"/>
                  </a:solidFill>
                </a:rPr>
                <a:t>Enforcement III &amp; Financials III </a:t>
              </a:r>
              <a:endParaRPr lang="en-US" dirty="0">
                <a:solidFill>
                  <a:schemeClr val="bg1"/>
                </a:solidFill>
              </a:endParaRPr>
            </a:p>
          </p:txBody>
        </p:sp>
        <p:sp>
          <p:nvSpPr>
            <p:cNvPr id="28" name="TextBox 27"/>
            <p:cNvSpPr txBox="1"/>
            <p:nvPr/>
          </p:nvSpPr>
          <p:spPr>
            <a:xfrm>
              <a:off x="4591592" y="4432265"/>
              <a:ext cx="4253073" cy="369332"/>
            </a:xfrm>
            <a:prstGeom prst="rect">
              <a:avLst/>
            </a:prstGeom>
            <a:noFill/>
          </p:spPr>
          <p:txBody>
            <a:bodyPr wrap="square" rtlCol="0">
              <a:spAutoFit/>
            </a:bodyPr>
            <a:lstStyle/>
            <a:p>
              <a:r>
                <a:rPr lang="en-US" dirty="0">
                  <a:solidFill>
                    <a:schemeClr val="bg1"/>
                  </a:solidFill>
                </a:rPr>
                <a:t>Locate II, Fed. Reports &amp; </a:t>
              </a:r>
              <a:r>
                <a:rPr lang="en-US" dirty="0" err="1">
                  <a:solidFill>
                    <a:schemeClr val="bg1"/>
                  </a:solidFill>
                </a:rPr>
                <a:t>Intergov</a:t>
              </a:r>
              <a:r>
                <a:rPr lang="en-US" dirty="0">
                  <a:solidFill>
                    <a:schemeClr val="bg1"/>
                  </a:solidFill>
                </a:rPr>
                <a:t>. </a:t>
              </a:r>
              <a:endParaRPr lang="en-US" dirty="0">
                <a:solidFill>
                  <a:schemeClr val="bg1"/>
                </a:solidFill>
              </a:endParaRPr>
            </a:p>
          </p:txBody>
        </p:sp>
        <p:sp>
          <p:nvSpPr>
            <p:cNvPr id="29" name="TextBox 28"/>
            <p:cNvSpPr txBox="1"/>
            <p:nvPr/>
          </p:nvSpPr>
          <p:spPr>
            <a:xfrm>
              <a:off x="4593765" y="5091617"/>
              <a:ext cx="4253073" cy="369332"/>
            </a:xfrm>
            <a:prstGeom prst="rect">
              <a:avLst/>
            </a:prstGeom>
            <a:noFill/>
          </p:spPr>
          <p:txBody>
            <a:bodyPr wrap="square" rtlCol="0">
              <a:spAutoFit/>
            </a:bodyPr>
            <a:lstStyle/>
            <a:p>
              <a:r>
                <a:rPr lang="en-US" dirty="0">
                  <a:solidFill>
                    <a:schemeClr val="bg1"/>
                  </a:solidFill>
                </a:rPr>
                <a:t>Reporting I &amp; Customer Service </a:t>
              </a:r>
              <a:endParaRPr lang="en-US" dirty="0">
                <a:solidFill>
                  <a:schemeClr val="bg1"/>
                </a:solidFill>
              </a:endParaRPr>
            </a:p>
          </p:txBody>
        </p:sp>
        <p:cxnSp>
          <p:nvCxnSpPr>
            <p:cNvPr id="30" name="Straight Connector 29"/>
            <p:cNvCxnSpPr/>
            <p:nvPr/>
          </p:nvCxnSpPr>
          <p:spPr>
            <a:xfrm flipH="1">
              <a:off x="3581400" y="1280709"/>
              <a:ext cx="1" cy="465204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6" idx="1"/>
            </p:cNvCxnSpPr>
            <p:nvPr/>
          </p:nvCxnSpPr>
          <p:spPr>
            <a:xfrm>
              <a:off x="3581400" y="1280709"/>
              <a:ext cx="533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584666" y="1950729"/>
              <a:ext cx="533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581400" y="2600615"/>
              <a:ext cx="533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581400" y="3267909"/>
              <a:ext cx="533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581400" y="3930309"/>
              <a:ext cx="533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581400" y="4588904"/>
              <a:ext cx="533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566157" y="5242014"/>
              <a:ext cx="533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581400" y="5943575"/>
              <a:ext cx="518157" cy="222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203551" y="3568904"/>
              <a:ext cx="362606" cy="3805"/>
            </a:xfrm>
            <a:prstGeom prst="line">
              <a:avLst/>
            </a:prstGeom>
            <a:ln w="762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49317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B3D09CDCBE7D3478913A5552B86D880" ma:contentTypeVersion="0" ma:contentTypeDescription="Create a new document." ma:contentTypeScope="" ma:versionID="fe1af8ddc5ed54580f0b8c576e8224b7">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9124AD-357F-48E9-A2ED-1A19D0F4F074}">
  <ds:schemaRefs>
    <ds:schemaRef ds:uri="http://schemas.microsoft.com/sharepoint/v3/contenttype/forms"/>
  </ds:schemaRefs>
</ds:datastoreItem>
</file>

<file path=customXml/itemProps2.xml><?xml version="1.0" encoding="utf-8"?>
<ds:datastoreItem xmlns:ds="http://schemas.openxmlformats.org/officeDocument/2006/customXml" ds:itemID="{868BAB9E-2A7E-485A-A9A7-05C4B907D340}">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www.w3.org/XML/1998/namespace"/>
  </ds:schemaRefs>
</ds:datastoreItem>
</file>

<file path=customXml/itemProps3.xml><?xml version="1.0" encoding="utf-8"?>
<ds:datastoreItem xmlns:ds="http://schemas.openxmlformats.org/officeDocument/2006/customXml" ds:itemID="{2C105880-5132-4BFA-B85F-62B1CBDDEA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Concourse</Template>
  <TotalTime>5393</TotalTime>
  <Words>554</Words>
  <Application>Microsoft Office PowerPoint</Application>
  <PresentationFormat>Widescreen</PresentationFormat>
  <Paragraphs>186</Paragraphs>
  <Slides>18</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Calibri</vt:lpstr>
      <vt:lpstr>Lucida Sans Unicode</vt:lpstr>
      <vt:lpstr>Verdana</vt:lpstr>
      <vt:lpstr>Wingdings</vt:lpstr>
      <vt:lpstr>Wingdings 2</vt:lpstr>
      <vt:lpstr>Wingdings 3</vt:lpstr>
      <vt:lpstr>Concourse</vt:lpstr>
      <vt:lpstr>Alaska CSSD NSTAR Re-platforming Project</vt:lpstr>
      <vt:lpstr>Presentation Overview</vt:lpstr>
      <vt:lpstr>Overview of Alaska CSSD </vt:lpstr>
      <vt:lpstr>Overview of Alaska CSSD </vt:lpstr>
      <vt:lpstr>Current System (NSTAR)</vt:lpstr>
      <vt:lpstr>NSTAR Replacement Project</vt:lpstr>
      <vt:lpstr>NSTAR Re-platform Project</vt:lpstr>
      <vt:lpstr>NSTAR Re-platform Project</vt:lpstr>
      <vt:lpstr>Iteration Approach</vt:lpstr>
      <vt:lpstr>Re-platforming Project</vt:lpstr>
      <vt:lpstr>Re-platforming Project</vt:lpstr>
      <vt:lpstr>Re-platforming Project</vt:lpstr>
      <vt:lpstr>Re-platforming Project</vt:lpstr>
      <vt:lpstr>Alaska Child Support Next Steps </vt:lpstr>
      <vt:lpstr>Alaska Child Support Next Steps </vt:lpstr>
      <vt:lpstr>PowerPoint Presentation</vt:lpstr>
      <vt:lpstr> Child Support Next Steps </vt:lpstr>
      <vt:lpstr>Questions?</vt:lpstr>
    </vt:vector>
  </TitlesOfParts>
  <Company>DHSS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Management 101</dc:title>
  <dc:creator>tbkirksey</dc:creator>
  <cp:lastModifiedBy>Vedamuthu, Tennyson (ACF) (CTR)</cp:lastModifiedBy>
  <cp:revision>301</cp:revision>
  <dcterms:created xsi:type="dcterms:W3CDTF">2012-04-25T23:38:06Z</dcterms:created>
  <dcterms:modified xsi:type="dcterms:W3CDTF">2019-02-04T20:08:16Z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0x010100FB3D09CDCBE7D3478913A5552B86D880</vt:lpwstr>
  </property>
</Properties>
</file>