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74" r:id="rId4"/>
    <p:sldId id="271" r:id="rId5"/>
    <p:sldId id="260" r:id="rId6"/>
    <p:sldId id="284" r:id="rId7"/>
    <p:sldId id="280" r:id="rId8"/>
    <p:sldId id="272" r:id="rId9"/>
    <p:sldId id="261" r:id="rId10"/>
    <p:sldId id="263" r:id="rId11"/>
    <p:sldId id="275" r:id="rId12"/>
    <p:sldId id="265" r:id="rId13"/>
    <p:sldId id="266" r:id="rId14"/>
    <p:sldId id="269" r:id="rId15"/>
    <p:sldId id="270" r:id="rId16"/>
    <p:sldId id="264" r:id="rId17"/>
    <p:sldId id="276" r:id="rId18"/>
    <p:sldId id="277"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2" r:id="rId36"/>
    <p:sldId id="303" r:id="rId37"/>
    <p:sldId id="304" r:id="rId38"/>
    <p:sldId id="30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26198"/>
    <a:srgbClr val="009DD9"/>
    <a:srgbClr val="10CF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74" autoAdjust="0"/>
  </p:normalViewPr>
  <p:slideViewPr>
    <p:cSldViewPr snapToGrid="0">
      <p:cViewPr varScale="1">
        <p:scale>
          <a:sx n="96" d="100"/>
          <a:sy n="96" d="100"/>
        </p:scale>
        <p:origin x="1116" y="78"/>
      </p:cViewPr>
      <p:guideLst/>
    </p:cSldViewPr>
  </p:slideViewPr>
  <p:notesTextViewPr>
    <p:cViewPr>
      <p:scale>
        <a:sx n="1" d="1"/>
        <a:sy n="1" d="1"/>
      </p:scale>
      <p:origin x="0" y="0"/>
    </p:cViewPr>
  </p:notesTextViewPr>
  <p:notesViewPr>
    <p:cSldViewPr snapToGrid="0">
      <p:cViewPr varScale="1">
        <p:scale>
          <a:sx n="80" d="100"/>
          <a:sy n="80" d="100"/>
        </p:scale>
        <p:origin x="1600" y="3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595293598262882E-2"/>
          <c:y val="0.11538533914086592"/>
          <c:w val="0.86819211504409277"/>
          <c:h val="0.7415213184933227"/>
        </c:manualLayout>
      </c:layout>
      <c:lineChart>
        <c:grouping val="standard"/>
        <c:varyColors val="0"/>
        <c:ser>
          <c:idx val="0"/>
          <c:order val="0"/>
          <c:tx>
            <c:strRef>
              <c:f>'By CLASS'!$A$2</c:f>
              <c:strCache>
                <c:ptCount val="1"/>
                <c:pt idx="0">
                  <c:v>IVA</c:v>
                </c:pt>
              </c:strCache>
            </c:strRef>
          </c:tx>
          <c:spPr>
            <a:ln>
              <a:solidFill>
                <a:schemeClr val="tx1"/>
              </a:solidFill>
              <a:prstDash val="sysDash"/>
            </a:ln>
          </c:spPr>
          <c:marker>
            <c:symbol val="none"/>
          </c:marker>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'By CLASS'!$B$1:$Y$1</c:f>
              <c:numCache>
                <c:formatCode>mmm\-yy</c:formatCode>
                <c:ptCount val="2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pt idx="19">
                  <c:v>43556</c:v>
                </c:pt>
                <c:pt idx="20">
                  <c:v>43586</c:v>
                </c:pt>
                <c:pt idx="21">
                  <c:v>43617</c:v>
                </c:pt>
                <c:pt idx="22" formatCode="d\-mmm">
                  <c:v>43665</c:v>
                </c:pt>
              </c:numCache>
            </c:numRef>
          </c:cat>
          <c:val>
            <c:numRef>
              <c:f>'By CLASS'!$B$2:$Y$2</c:f>
              <c:numCache>
                <c:formatCode>0.0%</c:formatCode>
                <c:ptCount val="23"/>
                <c:pt idx="0">
                  <c:v>0.31825856006765479</c:v>
                </c:pt>
                <c:pt idx="1">
                  <c:v>0.32833758873509639</c:v>
                </c:pt>
                <c:pt idx="2">
                  <c:v>0.32462827479047129</c:v>
                </c:pt>
                <c:pt idx="3">
                  <c:v>0.33644416492313373</c:v>
                </c:pt>
                <c:pt idx="4">
                  <c:v>0.32792018619757618</c:v>
                </c:pt>
                <c:pt idx="5">
                  <c:v>0.33647502032742499</c:v>
                </c:pt>
                <c:pt idx="6">
                  <c:v>0.35629078279335369</c:v>
                </c:pt>
                <c:pt idx="7">
                  <c:v>0.34417348781348822</c:v>
                </c:pt>
                <c:pt idx="8">
                  <c:v>0.34814911756465833</c:v>
                </c:pt>
                <c:pt idx="9">
                  <c:v>0.34653458121311292</c:v>
                </c:pt>
                <c:pt idx="10">
                  <c:v>0.35276556645846002</c:v>
                </c:pt>
                <c:pt idx="11">
                  <c:v>0.35857836395319526</c:v>
                </c:pt>
                <c:pt idx="12">
                  <c:v>0.34625943718710639</c:v>
                </c:pt>
                <c:pt idx="13">
                  <c:v>0.36</c:v>
                </c:pt>
                <c:pt idx="14">
                  <c:v>0.34237390608061052</c:v>
                </c:pt>
                <c:pt idx="15">
                  <c:v>0.3565273164720521</c:v>
                </c:pt>
                <c:pt idx="16">
                  <c:v>0.36037529836917231</c:v>
                </c:pt>
                <c:pt idx="17">
                  <c:v>0.35961692104502008</c:v>
                </c:pt>
                <c:pt idx="18">
                  <c:v>0.37625139116792761</c:v>
                </c:pt>
                <c:pt idx="19">
                  <c:v>0.36237437639017089</c:v>
                </c:pt>
                <c:pt idx="20">
                  <c:v>0.36859244855365608</c:v>
                </c:pt>
                <c:pt idx="21">
                  <c:v>0.33927802602357426</c:v>
                </c:pt>
                <c:pt idx="22">
                  <c:v>0.36</c:v>
                </c:pt>
              </c:numCache>
            </c:numRef>
          </c:val>
          <c:smooth val="1"/>
          <c:extLst>
            <c:ext xmlns:c16="http://schemas.microsoft.com/office/drawing/2014/chart" uri="{C3380CC4-5D6E-409C-BE32-E72D297353CC}">
              <c16:uniqueId val="{00000000-1902-44A3-A873-F1386C918F96}"/>
            </c:ext>
          </c:extLst>
        </c:ser>
        <c:ser>
          <c:idx val="1"/>
          <c:order val="1"/>
          <c:tx>
            <c:strRef>
              <c:f>'By CLASS'!$A$3</c:f>
              <c:strCache>
                <c:ptCount val="1"/>
                <c:pt idx="0">
                  <c:v>Never IVA</c:v>
                </c:pt>
              </c:strCache>
            </c:strRef>
          </c:tx>
          <c:spPr>
            <a:ln>
              <a:solidFill>
                <a:schemeClr val="accent1">
                  <a:lumMod val="75000"/>
                </a:schemeClr>
              </a:solidFill>
            </a:ln>
          </c:spPr>
          <c:marker>
            <c:symbol val="diamond"/>
            <c:size val="5"/>
            <c:spPr>
              <a:solidFill>
                <a:schemeClr val="accent1">
                  <a:lumMod val="75000"/>
                </a:schemeClr>
              </a:solidFill>
              <a:ln>
                <a:solidFill>
                  <a:schemeClr val="accent1">
                    <a:lumMod val="75000"/>
                  </a:schemeClr>
                </a:solidFill>
              </a:ln>
            </c:spPr>
          </c:marker>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'By CLASS'!$B$1:$Y$1</c:f>
              <c:numCache>
                <c:formatCode>mmm\-yy</c:formatCode>
                <c:ptCount val="2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pt idx="19">
                  <c:v>43556</c:v>
                </c:pt>
                <c:pt idx="20">
                  <c:v>43586</c:v>
                </c:pt>
                <c:pt idx="21">
                  <c:v>43617</c:v>
                </c:pt>
                <c:pt idx="22" formatCode="d\-mmm">
                  <c:v>43665</c:v>
                </c:pt>
              </c:numCache>
            </c:numRef>
          </c:cat>
          <c:val>
            <c:numRef>
              <c:f>'By CLASS'!$B$3:$Y$3</c:f>
              <c:numCache>
                <c:formatCode>0.0%</c:formatCode>
                <c:ptCount val="23"/>
                <c:pt idx="0">
                  <c:v>0.69588113990744893</c:v>
                </c:pt>
                <c:pt idx="1">
                  <c:v>0.6962752368414924</c:v>
                </c:pt>
                <c:pt idx="2">
                  <c:v>0.69146911376743325</c:v>
                </c:pt>
                <c:pt idx="3">
                  <c:v>0.69323041535451113</c:v>
                </c:pt>
                <c:pt idx="4">
                  <c:v>0.68505315590372984</c:v>
                </c:pt>
                <c:pt idx="5">
                  <c:v>0.68337028063902716</c:v>
                </c:pt>
                <c:pt idx="6">
                  <c:v>0.7073215013998233</c:v>
                </c:pt>
                <c:pt idx="7">
                  <c:v>0.69502769781032225</c:v>
                </c:pt>
                <c:pt idx="8">
                  <c:v>0.70138028542982289</c:v>
                </c:pt>
                <c:pt idx="9">
                  <c:v>0.69540529524466899</c:v>
                </c:pt>
                <c:pt idx="10">
                  <c:v>0.69804676987126713</c:v>
                </c:pt>
                <c:pt idx="11">
                  <c:v>0.70525201305038465</c:v>
                </c:pt>
                <c:pt idx="12">
                  <c:v>0.68648947332705723</c:v>
                </c:pt>
                <c:pt idx="13">
                  <c:v>0.70899999999999996</c:v>
                </c:pt>
                <c:pt idx="14">
                  <c:v>0.69596686531903373</c:v>
                </c:pt>
                <c:pt idx="15">
                  <c:v>0.6988684827425713</c:v>
                </c:pt>
                <c:pt idx="16">
                  <c:v>0.69007331255752158</c:v>
                </c:pt>
                <c:pt idx="17">
                  <c:v>0.68833901643033246</c:v>
                </c:pt>
                <c:pt idx="18">
                  <c:v>0.70629222828327554</c:v>
                </c:pt>
                <c:pt idx="19">
                  <c:v>0.70315981305752717</c:v>
                </c:pt>
                <c:pt idx="20">
                  <c:v>0.70777313304999812</c:v>
                </c:pt>
                <c:pt idx="21">
                  <c:v>0.68177580729932052</c:v>
                </c:pt>
                <c:pt idx="22">
                  <c:v>0.70299999999999996</c:v>
                </c:pt>
              </c:numCache>
            </c:numRef>
          </c:val>
          <c:smooth val="1"/>
          <c:extLst>
            <c:ext xmlns:c16="http://schemas.microsoft.com/office/drawing/2014/chart" uri="{C3380CC4-5D6E-409C-BE32-E72D297353CC}">
              <c16:uniqueId val="{00000001-1902-44A3-A873-F1386C918F96}"/>
            </c:ext>
          </c:extLst>
        </c:ser>
        <c:ser>
          <c:idx val="2"/>
          <c:order val="2"/>
          <c:tx>
            <c:strRef>
              <c:f>'By CLASS'!$A$4</c:f>
              <c:strCache>
                <c:ptCount val="1"/>
                <c:pt idx="0">
                  <c:v>Former IVA</c:v>
                </c:pt>
              </c:strCache>
            </c:strRef>
          </c:tx>
          <c:spPr>
            <a:ln>
              <a:solidFill>
                <a:schemeClr val="bg1">
                  <a:lumMod val="50000"/>
                </a:schemeClr>
              </a:solidFill>
            </a:ln>
          </c:spPr>
          <c:marker>
            <c:symbol val="none"/>
          </c:marker>
          <c:dLbls>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'By CLASS'!$B$1:$Y$1</c:f>
              <c:numCache>
                <c:formatCode>mmm\-yy</c:formatCode>
                <c:ptCount val="23"/>
                <c:pt idx="0">
                  <c:v>42979</c:v>
                </c:pt>
                <c:pt idx="1">
                  <c:v>43009</c:v>
                </c:pt>
                <c:pt idx="2">
                  <c:v>43040</c:v>
                </c:pt>
                <c:pt idx="3">
                  <c:v>43070</c:v>
                </c:pt>
                <c:pt idx="4">
                  <c:v>43101</c:v>
                </c:pt>
                <c:pt idx="5">
                  <c:v>43132</c:v>
                </c:pt>
                <c:pt idx="6">
                  <c:v>43160</c:v>
                </c:pt>
                <c:pt idx="7">
                  <c:v>43191</c:v>
                </c:pt>
                <c:pt idx="8">
                  <c:v>43221</c:v>
                </c:pt>
                <c:pt idx="9">
                  <c:v>43252</c:v>
                </c:pt>
                <c:pt idx="10">
                  <c:v>43282</c:v>
                </c:pt>
                <c:pt idx="11">
                  <c:v>43313</c:v>
                </c:pt>
                <c:pt idx="12">
                  <c:v>43344</c:v>
                </c:pt>
                <c:pt idx="13">
                  <c:v>43374</c:v>
                </c:pt>
                <c:pt idx="14">
                  <c:v>43405</c:v>
                </c:pt>
                <c:pt idx="15">
                  <c:v>43435</c:v>
                </c:pt>
                <c:pt idx="16">
                  <c:v>43466</c:v>
                </c:pt>
                <c:pt idx="17">
                  <c:v>43497</c:v>
                </c:pt>
                <c:pt idx="18">
                  <c:v>43525</c:v>
                </c:pt>
                <c:pt idx="19">
                  <c:v>43556</c:v>
                </c:pt>
                <c:pt idx="20">
                  <c:v>43586</c:v>
                </c:pt>
                <c:pt idx="21">
                  <c:v>43617</c:v>
                </c:pt>
                <c:pt idx="22" formatCode="d\-mmm">
                  <c:v>43665</c:v>
                </c:pt>
              </c:numCache>
            </c:numRef>
          </c:cat>
          <c:val>
            <c:numRef>
              <c:f>'By CLASS'!$B$4:$Y$4</c:f>
              <c:numCache>
                <c:formatCode>0.0%</c:formatCode>
                <c:ptCount val="23"/>
                <c:pt idx="0">
                  <c:v>0.58773258786748184</c:v>
                </c:pt>
                <c:pt idx="1">
                  <c:v>0.58833968296359651</c:v>
                </c:pt>
                <c:pt idx="2">
                  <c:v>0.57986681532019591</c:v>
                </c:pt>
                <c:pt idx="3">
                  <c:v>0.58065267298685275</c:v>
                </c:pt>
                <c:pt idx="4">
                  <c:v>0.57766371324064514</c:v>
                </c:pt>
                <c:pt idx="5">
                  <c:v>0.57577027824422899</c:v>
                </c:pt>
                <c:pt idx="6">
                  <c:v>0.59729767348730811</c:v>
                </c:pt>
                <c:pt idx="7">
                  <c:v>0.587036019571337</c:v>
                </c:pt>
                <c:pt idx="8">
                  <c:v>0.59572021410472853</c:v>
                </c:pt>
                <c:pt idx="9">
                  <c:v>0.59120283223801184</c:v>
                </c:pt>
                <c:pt idx="10">
                  <c:v>0.59076389064248036</c:v>
                </c:pt>
                <c:pt idx="11">
                  <c:v>0.59651835618134785</c:v>
                </c:pt>
                <c:pt idx="12">
                  <c:v>0.57326729669495224</c:v>
                </c:pt>
                <c:pt idx="13">
                  <c:v>0.59599999999999997</c:v>
                </c:pt>
                <c:pt idx="14">
                  <c:v>0.58680924662087008</c:v>
                </c:pt>
                <c:pt idx="15">
                  <c:v>0.58815639815555254</c:v>
                </c:pt>
                <c:pt idx="16">
                  <c:v>0.58640214472068997</c:v>
                </c:pt>
                <c:pt idx="17">
                  <c:v>0.58324258429645781</c:v>
                </c:pt>
                <c:pt idx="18">
                  <c:v>0.59627770303883543</c:v>
                </c:pt>
                <c:pt idx="19">
                  <c:v>0.59320999269959707</c:v>
                </c:pt>
                <c:pt idx="20">
                  <c:v>0.59425814196411952</c:v>
                </c:pt>
                <c:pt idx="21">
                  <c:v>0.57782801335422418</c:v>
                </c:pt>
                <c:pt idx="22">
                  <c:v>0.59499999999999997</c:v>
                </c:pt>
              </c:numCache>
            </c:numRef>
          </c:val>
          <c:smooth val="1"/>
          <c:extLst>
            <c:ext xmlns:c16="http://schemas.microsoft.com/office/drawing/2014/chart" uri="{C3380CC4-5D6E-409C-BE32-E72D297353CC}">
              <c16:uniqueId val="{00000002-1902-44A3-A873-F1386C918F96}"/>
            </c:ext>
          </c:extLst>
        </c:ser>
        <c:dLbls>
          <c:dLblPos val="t"/>
          <c:showLegendKey val="0"/>
          <c:showVal val="1"/>
          <c:showCatName val="0"/>
          <c:showSerName val="0"/>
          <c:showPercent val="0"/>
          <c:showBubbleSize val="0"/>
        </c:dLbls>
        <c:smooth val="0"/>
        <c:axId val="420270464"/>
        <c:axId val="420272384"/>
      </c:lineChart>
      <c:dateAx>
        <c:axId val="420270464"/>
        <c:scaling>
          <c:orientation val="minMax"/>
        </c:scaling>
        <c:delete val="0"/>
        <c:axPos val="b"/>
        <c:title>
          <c:tx>
            <c:rich>
              <a:bodyPr/>
              <a:lstStyle/>
              <a:p>
                <a:pPr>
                  <a:defRPr b="1"/>
                </a:pPr>
                <a:r>
                  <a:rPr lang="en-US" b="1"/>
                  <a:t>Month</a:t>
                </a:r>
              </a:p>
            </c:rich>
          </c:tx>
          <c:overlay val="0"/>
        </c:title>
        <c:numFmt formatCode="mmm\-yy" sourceLinked="1"/>
        <c:majorTickMark val="out"/>
        <c:minorTickMark val="none"/>
        <c:tickLblPos val="nextTo"/>
        <c:txPr>
          <a:bodyPr rot="-2700000"/>
          <a:lstStyle/>
          <a:p>
            <a:pPr>
              <a:defRPr b="0"/>
            </a:pPr>
            <a:endParaRPr lang="en-US"/>
          </a:p>
        </c:txPr>
        <c:crossAx val="420272384"/>
        <c:crosses val="autoZero"/>
        <c:auto val="1"/>
        <c:lblOffset val="100"/>
        <c:baseTimeUnit val="months"/>
      </c:dateAx>
      <c:valAx>
        <c:axId val="420272384"/>
        <c:scaling>
          <c:orientation val="minMax"/>
          <c:min val="0.30000000000000004"/>
        </c:scaling>
        <c:delete val="0"/>
        <c:axPos val="l"/>
        <c:title>
          <c:tx>
            <c:rich>
              <a:bodyPr rot="-5400000" vert="horz"/>
              <a:lstStyle/>
              <a:p>
                <a:pPr>
                  <a:defRPr b="1"/>
                </a:pPr>
                <a:r>
                  <a:rPr lang="en-US" b="1"/>
                  <a:t>Percent</a:t>
                </a:r>
              </a:p>
            </c:rich>
          </c:tx>
          <c:overlay val="0"/>
        </c:title>
        <c:numFmt formatCode="0%" sourceLinked="0"/>
        <c:majorTickMark val="out"/>
        <c:minorTickMark val="none"/>
        <c:tickLblPos val="nextTo"/>
        <c:txPr>
          <a:bodyPr/>
          <a:lstStyle/>
          <a:p>
            <a:pPr>
              <a:defRPr b="0"/>
            </a:pPr>
            <a:endParaRPr lang="en-US"/>
          </a:p>
        </c:txPr>
        <c:crossAx val="420270464"/>
        <c:crosses val="autoZero"/>
        <c:crossBetween val="between"/>
      </c:valAx>
      <c:spPr>
        <a:ln>
          <a:solidFill>
            <a:schemeClr val="bg1">
              <a:lumMod val="65000"/>
            </a:schemeClr>
          </a:solidFill>
        </a:ln>
      </c:spPr>
    </c:plotArea>
    <c:legend>
      <c:legendPos val="t"/>
      <c:layout>
        <c:manualLayout>
          <c:xMode val="edge"/>
          <c:yMode val="edge"/>
          <c:x val="0.10612786903120787"/>
          <c:y val="1.8223230266059161E-2"/>
          <c:w val="0.87083031535004707"/>
          <c:h val="5.4921515751854132E-2"/>
        </c:manualLayout>
      </c:layout>
      <c:overlay val="0"/>
      <c:txPr>
        <a:bodyPr/>
        <a:lstStyle/>
        <a:p>
          <a:pPr>
            <a:defRPr sz="2400" b="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EBCD9F-2A25-4DCD-9D00-4DC8CED7CED1}" type="doc">
      <dgm:prSet loTypeId="urn:microsoft.com/office/officeart/2008/layout/HalfCircleOrganizationChart" loCatId="hierarchy" qsTypeId="urn:microsoft.com/office/officeart/2005/8/quickstyle/simple3" qsCatId="simple" csTypeId="urn:microsoft.com/office/officeart/2005/8/colors/accent1_4" csCatId="accent1" phldr="1"/>
      <dgm:spPr/>
      <dgm:t>
        <a:bodyPr/>
        <a:lstStyle/>
        <a:p>
          <a:endParaRPr lang="en-US"/>
        </a:p>
      </dgm:t>
    </dgm:pt>
    <dgm:pt modelId="{952B3A8C-EC1E-4895-8913-7BDB197AA490}">
      <dgm:prSet custT="1"/>
      <dgm:spPr/>
      <dgm:t>
        <a:bodyPr/>
        <a:lstStyle/>
        <a:p>
          <a:r>
            <a:rPr lang="en-US" sz="1600" dirty="0" smtClean="0"/>
            <a:t>Division of Economic &amp; Housing Stability</a:t>
          </a:r>
          <a:endParaRPr lang="en-US" sz="1600" dirty="0"/>
        </a:p>
      </dgm:t>
    </dgm:pt>
    <dgm:pt modelId="{7CEDB805-8D2D-4B8C-81A0-91AE79FC8E4F}" type="parTrans" cxnId="{E82623E7-19BE-462E-AFB8-76EFE112D0C6}">
      <dgm:prSet/>
      <dgm:spPr/>
      <dgm:t>
        <a:bodyPr/>
        <a:lstStyle/>
        <a:p>
          <a:endParaRPr lang="en-US" sz="1000"/>
        </a:p>
      </dgm:t>
    </dgm:pt>
    <dgm:pt modelId="{87081B3C-B5A2-4284-994F-05D767F38939}" type="sibTrans" cxnId="{E82623E7-19BE-462E-AFB8-76EFE112D0C6}">
      <dgm:prSet/>
      <dgm:spPr/>
      <dgm:t>
        <a:bodyPr/>
        <a:lstStyle/>
        <a:p>
          <a:endParaRPr lang="en-US" sz="1000"/>
        </a:p>
      </dgm:t>
    </dgm:pt>
    <dgm:pt modelId="{5BF3A812-BEFF-4434-BD5D-681D50CBDE07}">
      <dgm:prSet phldrT="[Text]" custT="1"/>
      <dgm:spPr/>
      <dgm:t>
        <a:bodyPr/>
        <a:lstStyle/>
        <a:p>
          <a:r>
            <a:rPr lang="en-US" sz="1800" dirty="0" smtClean="0"/>
            <a:t>Associate Commissioner </a:t>
          </a:r>
        </a:p>
        <a:p>
          <a:r>
            <a:rPr lang="en-US" sz="2400" b="1" dirty="0" smtClean="0"/>
            <a:t>Human Services &amp; Behavioral Health</a:t>
          </a:r>
          <a:endParaRPr lang="en-US" sz="2400" b="1" dirty="0"/>
        </a:p>
      </dgm:t>
    </dgm:pt>
    <dgm:pt modelId="{356D96F3-A8AA-4F9F-8FE2-4E6E99B8A1E6}" type="parTrans" cxnId="{887377FA-1606-4553-B598-90326CDDF5B6}">
      <dgm:prSet/>
      <dgm:spPr/>
      <dgm:t>
        <a:bodyPr/>
        <a:lstStyle/>
        <a:p>
          <a:endParaRPr lang="en-US"/>
        </a:p>
      </dgm:t>
    </dgm:pt>
    <dgm:pt modelId="{88FC7D78-24B3-4301-B376-42E324D9ADAD}" type="sibTrans" cxnId="{887377FA-1606-4553-B598-90326CDDF5B6}">
      <dgm:prSet/>
      <dgm:spPr/>
      <dgm:t>
        <a:bodyPr/>
        <a:lstStyle/>
        <a:p>
          <a:endParaRPr lang="en-US"/>
        </a:p>
      </dgm:t>
    </dgm:pt>
    <dgm:pt modelId="{0D3FD157-779C-4C3D-82B8-6E4F6F884041}">
      <dgm:prSet phldrT="[Text]" custT="1"/>
      <dgm:spPr/>
      <dgm:t>
        <a:bodyPr/>
        <a:lstStyle/>
        <a:p>
          <a:r>
            <a:rPr lang="en-US" sz="1600" dirty="0" smtClean="0"/>
            <a:t>Family Strengthening &amp; </a:t>
          </a:r>
        </a:p>
        <a:p>
          <a:r>
            <a:rPr lang="en-US" sz="1600" dirty="0" smtClean="0"/>
            <a:t>Child Well-Being Initiative</a:t>
          </a:r>
          <a:endParaRPr lang="en-US" sz="1600" dirty="0"/>
        </a:p>
      </dgm:t>
    </dgm:pt>
    <dgm:pt modelId="{A210041E-9C40-4E5F-81D0-A3D5EFDC4460}" type="sibTrans" cxnId="{A9E06344-7C76-4CA3-B384-E4BE1181C8F3}">
      <dgm:prSet/>
      <dgm:spPr/>
      <dgm:t>
        <a:bodyPr/>
        <a:lstStyle/>
        <a:p>
          <a:endParaRPr lang="en-US" sz="1000"/>
        </a:p>
      </dgm:t>
    </dgm:pt>
    <dgm:pt modelId="{626490D4-B12B-47C7-AF43-625DB49AE0CB}" type="parTrans" cxnId="{A9E06344-7C76-4CA3-B384-E4BE1181C8F3}">
      <dgm:prSet/>
      <dgm:spPr/>
      <dgm:t>
        <a:bodyPr/>
        <a:lstStyle/>
        <a:p>
          <a:endParaRPr lang="en-US" sz="1000"/>
        </a:p>
      </dgm:t>
    </dgm:pt>
    <dgm:pt modelId="{EE758029-A743-487D-AD7B-04E560548C72}">
      <dgm:prSet custT="1"/>
      <dgm:spPr/>
      <dgm:t>
        <a:bodyPr/>
        <a:lstStyle/>
        <a:p>
          <a:r>
            <a:rPr lang="en-US" sz="1600" dirty="0" smtClean="0"/>
            <a:t>Division for Behavioral Health</a:t>
          </a:r>
          <a:endParaRPr lang="en-US" sz="1600" dirty="0"/>
        </a:p>
      </dgm:t>
    </dgm:pt>
    <dgm:pt modelId="{852D5A7D-233E-4C81-8AA3-34ABB05154C5}" type="parTrans" cxnId="{ED046613-AADB-4B3F-BB59-281F7E9AE9F4}">
      <dgm:prSet/>
      <dgm:spPr/>
      <dgm:t>
        <a:bodyPr/>
        <a:lstStyle/>
        <a:p>
          <a:endParaRPr lang="en-US"/>
        </a:p>
      </dgm:t>
    </dgm:pt>
    <dgm:pt modelId="{1D685F99-EE65-4196-8049-AB4BACD6DF89}" type="sibTrans" cxnId="{ED046613-AADB-4B3F-BB59-281F7E9AE9F4}">
      <dgm:prSet/>
      <dgm:spPr/>
      <dgm:t>
        <a:bodyPr/>
        <a:lstStyle/>
        <a:p>
          <a:endParaRPr lang="en-US"/>
        </a:p>
      </dgm:t>
    </dgm:pt>
    <dgm:pt modelId="{7C2FD27A-FB85-47D3-8F9F-D01D713CEBA3}">
      <dgm:prSet custT="1"/>
      <dgm:spPr/>
      <dgm:t>
        <a:bodyPr/>
        <a:lstStyle/>
        <a:p>
          <a:r>
            <a:rPr lang="en-US" sz="1600" dirty="0" smtClean="0"/>
            <a:t>Division of Long Term Supports &amp; Services</a:t>
          </a:r>
          <a:endParaRPr lang="en-US" sz="1600" dirty="0"/>
        </a:p>
      </dgm:t>
    </dgm:pt>
    <dgm:pt modelId="{965502EC-C55A-42E0-B56F-7E1306D56B8F}" type="parTrans" cxnId="{0DB6DA73-F8C1-4029-91B9-386CAC188E50}">
      <dgm:prSet/>
      <dgm:spPr/>
      <dgm:t>
        <a:bodyPr/>
        <a:lstStyle/>
        <a:p>
          <a:endParaRPr lang="en-US"/>
        </a:p>
      </dgm:t>
    </dgm:pt>
    <dgm:pt modelId="{C7237BD5-7208-42AA-A97D-D193AC954558}" type="sibTrans" cxnId="{0DB6DA73-F8C1-4029-91B9-386CAC188E50}">
      <dgm:prSet/>
      <dgm:spPr/>
      <dgm:t>
        <a:bodyPr/>
        <a:lstStyle/>
        <a:p>
          <a:endParaRPr lang="en-US"/>
        </a:p>
      </dgm:t>
    </dgm:pt>
    <dgm:pt modelId="{9CD68724-F1EC-4ED5-9AF8-3E93690ED5FE}">
      <dgm:prSet custT="1"/>
      <dgm:spPr/>
      <dgm:t>
        <a:bodyPr/>
        <a:lstStyle/>
        <a:p>
          <a:r>
            <a:rPr lang="en-US" sz="1600" dirty="0" smtClean="0"/>
            <a:t>Division of Children, Youth &amp; Families</a:t>
          </a:r>
          <a:endParaRPr lang="en-US" sz="1000" dirty="0"/>
        </a:p>
      </dgm:t>
    </dgm:pt>
    <dgm:pt modelId="{F8B6FD90-ACEB-4C88-8643-910ECBA08C9A}" type="parTrans" cxnId="{756EBC9C-AF99-4AA3-8181-56E67712260B}">
      <dgm:prSet/>
      <dgm:spPr/>
      <dgm:t>
        <a:bodyPr/>
        <a:lstStyle/>
        <a:p>
          <a:endParaRPr lang="en-US"/>
        </a:p>
      </dgm:t>
    </dgm:pt>
    <dgm:pt modelId="{AE3102B1-F2C3-4F2F-B08F-C636D3F5F398}" type="sibTrans" cxnId="{756EBC9C-AF99-4AA3-8181-56E67712260B}">
      <dgm:prSet/>
      <dgm:spPr/>
      <dgm:t>
        <a:bodyPr/>
        <a:lstStyle/>
        <a:p>
          <a:endParaRPr lang="en-US"/>
        </a:p>
      </dgm:t>
    </dgm:pt>
    <dgm:pt modelId="{CFB1FE42-90F6-4F49-BF18-510D84E0247A}" type="pres">
      <dgm:prSet presAssocID="{14EBCD9F-2A25-4DCD-9D00-4DC8CED7CED1}" presName="Name0" presStyleCnt="0">
        <dgm:presLayoutVars>
          <dgm:orgChart val="1"/>
          <dgm:chPref val="1"/>
          <dgm:dir/>
          <dgm:animOne val="branch"/>
          <dgm:animLvl val="lvl"/>
          <dgm:resizeHandles/>
        </dgm:presLayoutVars>
      </dgm:prSet>
      <dgm:spPr/>
      <dgm:t>
        <a:bodyPr/>
        <a:lstStyle/>
        <a:p>
          <a:endParaRPr lang="en-US"/>
        </a:p>
      </dgm:t>
    </dgm:pt>
    <dgm:pt modelId="{A6DB0237-74DE-41E7-8FF2-F9A57257FF5C}" type="pres">
      <dgm:prSet presAssocID="{0D3FD157-779C-4C3D-82B8-6E4F6F884041}" presName="hierRoot1" presStyleCnt="0">
        <dgm:presLayoutVars>
          <dgm:hierBranch val="init"/>
        </dgm:presLayoutVars>
      </dgm:prSet>
      <dgm:spPr/>
      <dgm:t>
        <a:bodyPr/>
        <a:lstStyle/>
        <a:p>
          <a:endParaRPr lang="en-US"/>
        </a:p>
      </dgm:t>
    </dgm:pt>
    <dgm:pt modelId="{D45A250C-2911-4808-ACEE-F524E38D68D7}" type="pres">
      <dgm:prSet presAssocID="{0D3FD157-779C-4C3D-82B8-6E4F6F884041}" presName="rootComposite1" presStyleCnt="0"/>
      <dgm:spPr/>
      <dgm:t>
        <a:bodyPr/>
        <a:lstStyle/>
        <a:p>
          <a:endParaRPr lang="en-US"/>
        </a:p>
      </dgm:t>
    </dgm:pt>
    <dgm:pt modelId="{340A93D3-B330-45C5-A4ED-51111EE3F258}" type="pres">
      <dgm:prSet presAssocID="{0D3FD157-779C-4C3D-82B8-6E4F6F884041}" presName="rootText1" presStyleLbl="alignAcc1" presStyleIdx="0" presStyleCnt="0" custScaleX="164591" custScaleY="143540" custLinFactY="-29188" custLinFactNeighborX="74454" custLinFactNeighborY="-100000">
        <dgm:presLayoutVars>
          <dgm:chPref val="3"/>
        </dgm:presLayoutVars>
      </dgm:prSet>
      <dgm:spPr/>
      <dgm:t>
        <a:bodyPr/>
        <a:lstStyle/>
        <a:p>
          <a:endParaRPr lang="en-US"/>
        </a:p>
      </dgm:t>
    </dgm:pt>
    <dgm:pt modelId="{4F3CBD51-1CF9-4A38-B915-1D1900656328}" type="pres">
      <dgm:prSet presAssocID="{0D3FD157-779C-4C3D-82B8-6E4F6F884041}" presName="topArc1" presStyleLbl="parChTrans1D1" presStyleIdx="0" presStyleCnt="12"/>
      <dgm:spPr/>
      <dgm:t>
        <a:bodyPr/>
        <a:lstStyle/>
        <a:p>
          <a:endParaRPr lang="en-US"/>
        </a:p>
      </dgm:t>
    </dgm:pt>
    <dgm:pt modelId="{CD964A48-6D16-408F-95C1-D01A983AFBDA}" type="pres">
      <dgm:prSet presAssocID="{0D3FD157-779C-4C3D-82B8-6E4F6F884041}" presName="bottomArc1" presStyleLbl="parChTrans1D1" presStyleIdx="1" presStyleCnt="12"/>
      <dgm:spPr/>
      <dgm:t>
        <a:bodyPr/>
        <a:lstStyle/>
        <a:p>
          <a:endParaRPr lang="en-US"/>
        </a:p>
      </dgm:t>
    </dgm:pt>
    <dgm:pt modelId="{619E05B2-0DB9-47D1-AAF2-4D4BCAE8D4DA}" type="pres">
      <dgm:prSet presAssocID="{0D3FD157-779C-4C3D-82B8-6E4F6F884041}" presName="topConnNode1" presStyleLbl="node1" presStyleIdx="0" presStyleCnt="0"/>
      <dgm:spPr/>
      <dgm:t>
        <a:bodyPr/>
        <a:lstStyle/>
        <a:p>
          <a:endParaRPr lang="en-US"/>
        </a:p>
      </dgm:t>
    </dgm:pt>
    <dgm:pt modelId="{0C12A077-B817-4369-89D1-63AE88BFE3B3}" type="pres">
      <dgm:prSet presAssocID="{0D3FD157-779C-4C3D-82B8-6E4F6F884041}" presName="hierChild2" presStyleCnt="0"/>
      <dgm:spPr/>
      <dgm:t>
        <a:bodyPr/>
        <a:lstStyle/>
        <a:p>
          <a:endParaRPr lang="en-US"/>
        </a:p>
      </dgm:t>
    </dgm:pt>
    <dgm:pt modelId="{1EC5DF33-2710-4467-A3AD-617906DBF276}" type="pres">
      <dgm:prSet presAssocID="{0D3FD157-779C-4C3D-82B8-6E4F6F884041}" presName="hierChild3" presStyleCnt="0"/>
      <dgm:spPr/>
      <dgm:t>
        <a:bodyPr/>
        <a:lstStyle/>
        <a:p>
          <a:endParaRPr lang="en-US"/>
        </a:p>
      </dgm:t>
    </dgm:pt>
    <dgm:pt modelId="{1D55B4FD-3C39-44D3-BB77-AFC8CBA2F84A}" type="pres">
      <dgm:prSet presAssocID="{5BF3A812-BEFF-4434-BD5D-681D50CBDE07}" presName="hierRoot1" presStyleCnt="0">
        <dgm:presLayoutVars>
          <dgm:hierBranch val="init"/>
        </dgm:presLayoutVars>
      </dgm:prSet>
      <dgm:spPr/>
    </dgm:pt>
    <dgm:pt modelId="{7A61A2C9-6D57-470B-B6A6-2CEF05550581}" type="pres">
      <dgm:prSet presAssocID="{5BF3A812-BEFF-4434-BD5D-681D50CBDE07}" presName="rootComposite1" presStyleCnt="0"/>
      <dgm:spPr/>
    </dgm:pt>
    <dgm:pt modelId="{FA537502-C6BB-45CC-B6F0-6C86C5D1946F}" type="pres">
      <dgm:prSet presAssocID="{5BF3A812-BEFF-4434-BD5D-681D50CBDE07}" presName="rootText1" presStyleLbl="alignAcc1" presStyleIdx="0" presStyleCnt="0" custScaleX="311822" custScaleY="213923">
        <dgm:presLayoutVars>
          <dgm:chPref val="3"/>
        </dgm:presLayoutVars>
      </dgm:prSet>
      <dgm:spPr/>
      <dgm:t>
        <a:bodyPr/>
        <a:lstStyle/>
        <a:p>
          <a:endParaRPr lang="en-US"/>
        </a:p>
      </dgm:t>
    </dgm:pt>
    <dgm:pt modelId="{CEAF9C9F-C41D-4F21-BCBF-83FD7DF8433F}" type="pres">
      <dgm:prSet presAssocID="{5BF3A812-BEFF-4434-BD5D-681D50CBDE07}" presName="topArc1" presStyleLbl="parChTrans1D1" presStyleIdx="2" presStyleCnt="12"/>
      <dgm:spPr/>
    </dgm:pt>
    <dgm:pt modelId="{93A60CB1-7887-4A0A-8657-61269DF9151B}" type="pres">
      <dgm:prSet presAssocID="{5BF3A812-BEFF-4434-BD5D-681D50CBDE07}" presName="bottomArc1" presStyleLbl="parChTrans1D1" presStyleIdx="3" presStyleCnt="12"/>
      <dgm:spPr/>
    </dgm:pt>
    <dgm:pt modelId="{FF27470C-56C0-4CB0-9C6A-594C3514F32C}" type="pres">
      <dgm:prSet presAssocID="{5BF3A812-BEFF-4434-BD5D-681D50CBDE07}" presName="topConnNode1" presStyleLbl="node1" presStyleIdx="0" presStyleCnt="0"/>
      <dgm:spPr/>
      <dgm:t>
        <a:bodyPr/>
        <a:lstStyle/>
        <a:p>
          <a:endParaRPr lang="en-US"/>
        </a:p>
      </dgm:t>
    </dgm:pt>
    <dgm:pt modelId="{D16FA0BE-8C42-42D3-813B-B45BD1DBB7B6}" type="pres">
      <dgm:prSet presAssocID="{5BF3A812-BEFF-4434-BD5D-681D50CBDE07}" presName="hierChild2" presStyleCnt="0"/>
      <dgm:spPr/>
    </dgm:pt>
    <dgm:pt modelId="{3DA5CA48-30E0-4D93-B1E9-56AC51B6953D}" type="pres">
      <dgm:prSet presAssocID="{7CEDB805-8D2D-4B8C-81A0-91AE79FC8E4F}" presName="Name28" presStyleLbl="parChTrans1D2" presStyleIdx="0" presStyleCnt="4"/>
      <dgm:spPr/>
      <dgm:t>
        <a:bodyPr/>
        <a:lstStyle/>
        <a:p>
          <a:endParaRPr lang="en-US"/>
        </a:p>
      </dgm:t>
    </dgm:pt>
    <dgm:pt modelId="{4B2B91E5-2D04-4C97-B4F6-A8008FB2CB6F}" type="pres">
      <dgm:prSet presAssocID="{952B3A8C-EC1E-4895-8913-7BDB197AA490}" presName="hierRoot2" presStyleCnt="0">
        <dgm:presLayoutVars>
          <dgm:hierBranch val="init"/>
        </dgm:presLayoutVars>
      </dgm:prSet>
      <dgm:spPr/>
      <dgm:t>
        <a:bodyPr/>
        <a:lstStyle/>
        <a:p>
          <a:endParaRPr lang="en-US"/>
        </a:p>
      </dgm:t>
    </dgm:pt>
    <dgm:pt modelId="{764883B6-E585-4BAB-9DF4-585EBE651FCF}" type="pres">
      <dgm:prSet presAssocID="{952B3A8C-EC1E-4895-8913-7BDB197AA490}" presName="rootComposite2" presStyleCnt="0"/>
      <dgm:spPr/>
      <dgm:t>
        <a:bodyPr/>
        <a:lstStyle/>
        <a:p>
          <a:endParaRPr lang="en-US"/>
        </a:p>
      </dgm:t>
    </dgm:pt>
    <dgm:pt modelId="{7187978B-9068-41EF-B966-D45EB0F54154}" type="pres">
      <dgm:prSet presAssocID="{952B3A8C-EC1E-4895-8913-7BDB197AA490}" presName="rootText2" presStyleLbl="alignAcc1" presStyleIdx="0" presStyleCnt="0" custScaleX="147207">
        <dgm:presLayoutVars>
          <dgm:chPref val="3"/>
        </dgm:presLayoutVars>
      </dgm:prSet>
      <dgm:spPr/>
      <dgm:t>
        <a:bodyPr/>
        <a:lstStyle/>
        <a:p>
          <a:endParaRPr lang="en-US"/>
        </a:p>
      </dgm:t>
    </dgm:pt>
    <dgm:pt modelId="{3295E5EE-06AC-486D-B66C-3FA9ACAF202E}" type="pres">
      <dgm:prSet presAssocID="{952B3A8C-EC1E-4895-8913-7BDB197AA490}" presName="topArc2" presStyleLbl="parChTrans1D1" presStyleIdx="4" presStyleCnt="12"/>
      <dgm:spPr/>
      <dgm:t>
        <a:bodyPr/>
        <a:lstStyle/>
        <a:p>
          <a:endParaRPr lang="en-US"/>
        </a:p>
      </dgm:t>
    </dgm:pt>
    <dgm:pt modelId="{4B8DAC65-4828-4ACF-8C0E-496237D0F4F5}" type="pres">
      <dgm:prSet presAssocID="{952B3A8C-EC1E-4895-8913-7BDB197AA490}" presName="bottomArc2" presStyleLbl="parChTrans1D1" presStyleIdx="5" presStyleCnt="12"/>
      <dgm:spPr/>
      <dgm:t>
        <a:bodyPr/>
        <a:lstStyle/>
        <a:p>
          <a:endParaRPr lang="en-US"/>
        </a:p>
      </dgm:t>
    </dgm:pt>
    <dgm:pt modelId="{406E5382-9DD3-4DFF-9B3E-E87F958AA103}" type="pres">
      <dgm:prSet presAssocID="{952B3A8C-EC1E-4895-8913-7BDB197AA490}" presName="topConnNode2" presStyleLbl="node2" presStyleIdx="0" presStyleCnt="0"/>
      <dgm:spPr/>
      <dgm:t>
        <a:bodyPr/>
        <a:lstStyle/>
        <a:p>
          <a:endParaRPr lang="en-US"/>
        </a:p>
      </dgm:t>
    </dgm:pt>
    <dgm:pt modelId="{F19A8217-1733-463A-B210-C7AD9262BA4A}" type="pres">
      <dgm:prSet presAssocID="{952B3A8C-EC1E-4895-8913-7BDB197AA490}" presName="hierChild4" presStyleCnt="0"/>
      <dgm:spPr/>
      <dgm:t>
        <a:bodyPr/>
        <a:lstStyle/>
        <a:p>
          <a:endParaRPr lang="en-US"/>
        </a:p>
      </dgm:t>
    </dgm:pt>
    <dgm:pt modelId="{C9896BF9-FA84-47C0-BA62-BA9B8C506634}" type="pres">
      <dgm:prSet presAssocID="{952B3A8C-EC1E-4895-8913-7BDB197AA490}" presName="hierChild5" presStyleCnt="0"/>
      <dgm:spPr/>
      <dgm:t>
        <a:bodyPr/>
        <a:lstStyle/>
        <a:p>
          <a:endParaRPr lang="en-US"/>
        </a:p>
      </dgm:t>
    </dgm:pt>
    <dgm:pt modelId="{5063BAAA-7305-4D6C-A4E9-E24F178F34B9}" type="pres">
      <dgm:prSet presAssocID="{852D5A7D-233E-4C81-8AA3-34ABB05154C5}" presName="Name28" presStyleLbl="parChTrans1D2" presStyleIdx="1" presStyleCnt="4"/>
      <dgm:spPr/>
      <dgm:t>
        <a:bodyPr/>
        <a:lstStyle/>
        <a:p>
          <a:endParaRPr lang="en-US"/>
        </a:p>
      </dgm:t>
    </dgm:pt>
    <dgm:pt modelId="{32984EBF-2068-41E3-A03B-16DB78D06CED}" type="pres">
      <dgm:prSet presAssocID="{EE758029-A743-487D-AD7B-04E560548C72}" presName="hierRoot2" presStyleCnt="0">
        <dgm:presLayoutVars>
          <dgm:hierBranch val="init"/>
        </dgm:presLayoutVars>
      </dgm:prSet>
      <dgm:spPr/>
    </dgm:pt>
    <dgm:pt modelId="{CD51F858-F564-4453-B0B9-D9536CDE9802}" type="pres">
      <dgm:prSet presAssocID="{EE758029-A743-487D-AD7B-04E560548C72}" presName="rootComposite2" presStyleCnt="0"/>
      <dgm:spPr/>
    </dgm:pt>
    <dgm:pt modelId="{92597DBE-458E-4928-98D2-D397F5EAA06B}" type="pres">
      <dgm:prSet presAssocID="{EE758029-A743-487D-AD7B-04E560548C72}" presName="rootText2" presStyleLbl="alignAcc1" presStyleIdx="0" presStyleCnt="0">
        <dgm:presLayoutVars>
          <dgm:chPref val="3"/>
        </dgm:presLayoutVars>
      </dgm:prSet>
      <dgm:spPr/>
      <dgm:t>
        <a:bodyPr/>
        <a:lstStyle/>
        <a:p>
          <a:endParaRPr lang="en-US"/>
        </a:p>
      </dgm:t>
    </dgm:pt>
    <dgm:pt modelId="{4ED0041D-A455-458C-B81A-C7901A93EFAC}" type="pres">
      <dgm:prSet presAssocID="{EE758029-A743-487D-AD7B-04E560548C72}" presName="topArc2" presStyleLbl="parChTrans1D1" presStyleIdx="6" presStyleCnt="12"/>
      <dgm:spPr/>
    </dgm:pt>
    <dgm:pt modelId="{44E9A5A7-2B26-45EE-910D-5A772F851A29}" type="pres">
      <dgm:prSet presAssocID="{EE758029-A743-487D-AD7B-04E560548C72}" presName="bottomArc2" presStyleLbl="parChTrans1D1" presStyleIdx="7" presStyleCnt="12"/>
      <dgm:spPr/>
    </dgm:pt>
    <dgm:pt modelId="{2A4D88A6-08FB-4B93-8E40-E01CBEF1C363}" type="pres">
      <dgm:prSet presAssocID="{EE758029-A743-487D-AD7B-04E560548C72}" presName="topConnNode2" presStyleLbl="node2" presStyleIdx="0" presStyleCnt="0"/>
      <dgm:spPr/>
      <dgm:t>
        <a:bodyPr/>
        <a:lstStyle/>
        <a:p>
          <a:endParaRPr lang="en-US"/>
        </a:p>
      </dgm:t>
    </dgm:pt>
    <dgm:pt modelId="{21BD6BC9-8BBC-4B21-805F-360A48ED639F}" type="pres">
      <dgm:prSet presAssocID="{EE758029-A743-487D-AD7B-04E560548C72}" presName="hierChild4" presStyleCnt="0"/>
      <dgm:spPr/>
    </dgm:pt>
    <dgm:pt modelId="{2E9A0562-6DB6-4793-A005-788B491681CC}" type="pres">
      <dgm:prSet presAssocID="{EE758029-A743-487D-AD7B-04E560548C72}" presName="hierChild5" presStyleCnt="0"/>
      <dgm:spPr/>
    </dgm:pt>
    <dgm:pt modelId="{6F8E82AF-4D2A-4A0D-85AB-F7B8F9A7B072}" type="pres">
      <dgm:prSet presAssocID="{965502EC-C55A-42E0-B56F-7E1306D56B8F}" presName="Name28" presStyleLbl="parChTrans1D2" presStyleIdx="2" presStyleCnt="4"/>
      <dgm:spPr/>
      <dgm:t>
        <a:bodyPr/>
        <a:lstStyle/>
        <a:p>
          <a:endParaRPr lang="en-US"/>
        </a:p>
      </dgm:t>
    </dgm:pt>
    <dgm:pt modelId="{7843C81E-DBC4-4095-9EEA-86A57B00F3A3}" type="pres">
      <dgm:prSet presAssocID="{7C2FD27A-FB85-47D3-8F9F-D01D713CEBA3}" presName="hierRoot2" presStyleCnt="0">
        <dgm:presLayoutVars>
          <dgm:hierBranch val="init"/>
        </dgm:presLayoutVars>
      </dgm:prSet>
      <dgm:spPr/>
    </dgm:pt>
    <dgm:pt modelId="{05D2B54B-EB5A-4DB5-B6E7-2A8109BED5DD}" type="pres">
      <dgm:prSet presAssocID="{7C2FD27A-FB85-47D3-8F9F-D01D713CEBA3}" presName="rootComposite2" presStyleCnt="0"/>
      <dgm:spPr/>
    </dgm:pt>
    <dgm:pt modelId="{550C1D64-F3FC-4040-A73B-CEFBBF381E0D}" type="pres">
      <dgm:prSet presAssocID="{7C2FD27A-FB85-47D3-8F9F-D01D713CEBA3}" presName="rootText2" presStyleLbl="alignAcc1" presStyleIdx="0" presStyleCnt="0" custScaleX="128016">
        <dgm:presLayoutVars>
          <dgm:chPref val="3"/>
        </dgm:presLayoutVars>
      </dgm:prSet>
      <dgm:spPr/>
      <dgm:t>
        <a:bodyPr/>
        <a:lstStyle/>
        <a:p>
          <a:endParaRPr lang="en-US"/>
        </a:p>
      </dgm:t>
    </dgm:pt>
    <dgm:pt modelId="{E7496FA5-7D8A-459A-9347-35A1509756E9}" type="pres">
      <dgm:prSet presAssocID="{7C2FD27A-FB85-47D3-8F9F-D01D713CEBA3}" presName="topArc2" presStyleLbl="parChTrans1D1" presStyleIdx="8" presStyleCnt="12"/>
      <dgm:spPr/>
    </dgm:pt>
    <dgm:pt modelId="{E79C3CA8-8947-482F-8229-AC4F316EB1F6}" type="pres">
      <dgm:prSet presAssocID="{7C2FD27A-FB85-47D3-8F9F-D01D713CEBA3}" presName="bottomArc2" presStyleLbl="parChTrans1D1" presStyleIdx="9" presStyleCnt="12"/>
      <dgm:spPr/>
    </dgm:pt>
    <dgm:pt modelId="{F30280A5-CDBB-46F8-9364-92DC86AA9DB4}" type="pres">
      <dgm:prSet presAssocID="{7C2FD27A-FB85-47D3-8F9F-D01D713CEBA3}" presName="topConnNode2" presStyleLbl="node2" presStyleIdx="0" presStyleCnt="0"/>
      <dgm:spPr/>
      <dgm:t>
        <a:bodyPr/>
        <a:lstStyle/>
        <a:p>
          <a:endParaRPr lang="en-US"/>
        </a:p>
      </dgm:t>
    </dgm:pt>
    <dgm:pt modelId="{4D1FA949-50E8-4A33-A832-BA7C4ABC0071}" type="pres">
      <dgm:prSet presAssocID="{7C2FD27A-FB85-47D3-8F9F-D01D713CEBA3}" presName="hierChild4" presStyleCnt="0"/>
      <dgm:spPr/>
    </dgm:pt>
    <dgm:pt modelId="{F24D905D-12AF-4DC6-88DC-1772CA95856F}" type="pres">
      <dgm:prSet presAssocID="{7C2FD27A-FB85-47D3-8F9F-D01D713CEBA3}" presName="hierChild5" presStyleCnt="0"/>
      <dgm:spPr/>
    </dgm:pt>
    <dgm:pt modelId="{22813700-531C-4EB7-B531-6FFCEFC7F7F3}" type="pres">
      <dgm:prSet presAssocID="{F8B6FD90-ACEB-4C88-8643-910ECBA08C9A}" presName="Name28" presStyleLbl="parChTrans1D2" presStyleIdx="3" presStyleCnt="4"/>
      <dgm:spPr/>
      <dgm:t>
        <a:bodyPr/>
        <a:lstStyle/>
        <a:p>
          <a:endParaRPr lang="en-US"/>
        </a:p>
      </dgm:t>
    </dgm:pt>
    <dgm:pt modelId="{AE480C0B-0DE8-4C61-AB6D-4CB420DE4313}" type="pres">
      <dgm:prSet presAssocID="{9CD68724-F1EC-4ED5-9AF8-3E93690ED5FE}" presName="hierRoot2" presStyleCnt="0">
        <dgm:presLayoutVars>
          <dgm:hierBranch val="init"/>
        </dgm:presLayoutVars>
      </dgm:prSet>
      <dgm:spPr/>
    </dgm:pt>
    <dgm:pt modelId="{9898EACB-9FA8-4B8F-A2E0-52DF75D933B3}" type="pres">
      <dgm:prSet presAssocID="{9CD68724-F1EC-4ED5-9AF8-3E93690ED5FE}" presName="rootComposite2" presStyleCnt="0"/>
      <dgm:spPr/>
    </dgm:pt>
    <dgm:pt modelId="{03BF9B74-89CF-4E3E-9378-9BD283A5F848}" type="pres">
      <dgm:prSet presAssocID="{9CD68724-F1EC-4ED5-9AF8-3E93690ED5FE}" presName="rootText2" presStyleLbl="alignAcc1" presStyleIdx="0" presStyleCnt="0" custScaleX="151780">
        <dgm:presLayoutVars>
          <dgm:chPref val="3"/>
        </dgm:presLayoutVars>
      </dgm:prSet>
      <dgm:spPr/>
      <dgm:t>
        <a:bodyPr/>
        <a:lstStyle/>
        <a:p>
          <a:endParaRPr lang="en-US"/>
        </a:p>
      </dgm:t>
    </dgm:pt>
    <dgm:pt modelId="{E1B65E36-F15D-41E9-AB2A-63E10745FBAE}" type="pres">
      <dgm:prSet presAssocID="{9CD68724-F1EC-4ED5-9AF8-3E93690ED5FE}" presName="topArc2" presStyleLbl="parChTrans1D1" presStyleIdx="10" presStyleCnt="12"/>
      <dgm:spPr/>
    </dgm:pt>
    <dgm:pt modelId="{13DFA1C1-8706-40CB-B825-18C012E5C630}" type="pres">
      <dgm:prSet presAssocID="{9CD68724-F1EC-4ED5-9AF8-3E93690ED5FE}" presName="bottomArc2" presStyleLbl="parChTrans1D1" presStyleIdx="11" presStyleCnt="12"/>
      <dgm:spPr/>
    </dgm:pt>
    <dgm:pt modelId="{EE71691E-CB80-4BF6-B327-941F848681A1}" type="pres">
      <dgm:prSet presAssocID="{9CD68724-F1EC-4ED5-9AF8-3E93690ED5FE}" presName="topConnNode2" presStyleLbl="node2" presStyleIdx="0" presStyleCnt="0"/>
      <dgm:spPr/>
      <dgm:t>
        <a:bodyPr/>
        <a:lstStyle/>
        <a:p>
          <a:endParaRPr lang="en-US"/>
        </a:p>
      </dgm:t>
    </dgm:pt>
    <dgm:pt modelId="{1AE26001-8207-482D-8D79-436B44764903}" type="pres">
      <dgm:prSet presAssocID="{9CD68724-F1EC-4ED5-9AF8-3E93690ED5FE}" presName="hierChild4" presStyleCnt="0"/>
      <dgm:spPr/>
    </dgm:pt>
    <dgm:pt modelId="{783671E5-C30E-471F-83C7-EB3CFDAC9549}" type="pres">
      <dgm:prSet presAssocID="{9CD68724-F1EC-4ED5-9AF8-3E93690ED5FE}" presName="hierChild5" presStyleCnt="0"/>
      <dgm:spPr/>
    </dgm:pt>
    <dgm:pt modelId="{FAFC39BF-C8EB-4732-91FE-6965768D5C7B}" type="pres">
      <dgm:prSet presAssocID="{5BF3A812-BEFF-4434-BD5D-681D50CBDE07}" presName="hierChild3" presStyleCnt="0"/>
      <dgm:spPr/>
    </dgm:pt>
  </dgm:ptLst>
  <dgm:cxnLst>
    <dgm:cxn modelId="{0F142AC2-B201-4590-9D96-DCB400E3232B}" type="presOf" srcId="{952B3A8C-EC1E-4895-8913-7BDB197AA490}" destId="{406E5382-9DD3-4DFF-9B3E-E87F958AA103}" srcOrd="1" destOrd="0" presId="urn:microsoft.com/office/officeart/2008/layout/HalfCircleOrganizationChart"/>
    <dgm:cxn modelId="{637BA568-600C-4E3D-9EB0-09606F686B30}" type="presOf" srcId="{9CD68724-F1EC-4ED5-9AF8-3E93690ED5FE}" destId="{EE71691E-CB80-4BF6-B327-941F848681A1}" srcOrd="1" destOrd="0" presId="urn:microsoft.com/office/officeart/2008/layout/HalfCircleOrganizationChart"/>
    <dgm:cxn modelId="{9FC5F0E0-7392-41EE-B05B-3457D8D409AE}" type="presOf" srcId="{965502EC-C55A-42E0-B56F-7E1306D56B8F}" destId="{6F8E82AF-4D2A-4A0D-85AB-F7B8F9A7B072}" srcOrd="0" destOrd="0" presId="urn:microsoft.com/office/officeart/2008/layout/HalfCircleOrganizationChart"/>
    <dgm:cxn modelId="{CEF053A1-7FFF-479F-A6A5-1066311605BF}" type="presOf" srcId="{EE758029-A743-487D-AD7B-04E560548C72}" destId="{92597DBE-458E-4928-98D2-D397F5EAA06B}" srcOrd="0" destOrd="0" presId="urn:microsoft.com/office/officeart/2008/layout/HalfCircleOrganizationChart"/>
    <dgm:cxn modelId="{0DB6DA73-F8C1-4029-91B9-386CAC188E50}" srcId="{5BF3A812-BEFF-4434-BD5D-681D50CBDE07}" destId="{7C2FD27A-FB85-47D3-8F9F-D01D713CEBA3}" srcOrd="2" destOrd="0" parTransId="{965502EC-C55A-42E0-B56F-7E1306D56B8F}" sibTransId="{C7237BD5-7208-42AA-A97D-D193AC954558}"/>
    <dgm:cxn modelId="{4B4599D9-58CD-404E-9F19-28009A5A7EB3}" type="presOf" srcId="{9CD68724-F1EC-4ED5-9AF8-3E93690ED5FE}" destId="{03BF9B74-89CF-4E3E-9378-9BD283A5F848}" srcOrd="0" destOrd="0" presId="urn:microsoft.com/office/officeart/2008/layout/HalfCircleOrganizationChart"/>
    <dgm:cxn modelId="{BF9C7943-6E30-4A69-AB41-272351AEB2BD}" type="presOf" srcId="{EE758029-A743-487D-AD7B-04E560548C72}" destId="{2A4D88A6-08FB-4B93-8E40-E01CBEF1C363}" srcOrd="1" destOrd="0" presId="urn:microsoft.com/office/officeart/2008/layout/HalfCircleOrganizationChart"/>
    <dgm:cxn modelId="{4A5D1619-1F7B-471B-9295-7D942067E717}" type="presOf" srcId="{5BF3A812-BEFF-4434-BD5D-681D50CBDE07}" destId="{FA537502-C6BB-45CC-B6F0-6C86C5D1946F}" srcOrd="0" destOrd="0" presId="urn:microsoft.com/office/officeart/2008/layout/HalfCircleOrganizationChart"/>
    <dgm:cxn modelId="{D2981507-D415-40A7-A85C-044A6833D2C7}" type="presOf" srcId="{7C2FD27A-FB85-47D3-8F9F-D01D713CEBA3}" destId="{550C1D64-F3FC-4040-A73B-CEFBBF381E0D}" srcOrd="0" destOrd="0" presId="urn:microsoft.com/office/officeart/2008/layout/HalfCircleOrganizationChart"/>
    <dgm:cxn modelId="{4DEDA20C-98F1-4D5D-8365-044985B9B44D}" type="presOf" srcId="{7CEDB805-8D2D-4B8C-81A0-91AE79FC8E4F}" destId="{3DA5CA48-30E0-4D93-B1E9-56AC51B6953D}" srcOrd="0" destOrd="0" presId="urn:microsoft.com/office/officeart/2008/layout/HalfCircleOrganizationChart"/>
    <dgm:cxn modelId="{A2629CE0-6AA3-465D-AC13-DCB04F8D622F}" type="presOf" srcId="{0D3FD157-779C-4C3D-82B8-6E4F6F884041}" destId="{619E05B2-0DB9-47D1-AAF2-4D4BCAE8D4DA}" srcOrd="1" destOrd="0" presId="urn:microsoft.com/office/officeart/2008/layout/HalfCircleOrganizationChart"/>
    <dgm:cxn modelId="{C1FCE55C-3E60-4C32-8126-9FDB98ACAC09}" type="presOf" srcId="{F8B6FD90-ACEB-4C88-8643-910ECBA08C9A}" destId="{22813700-531C-4EB7-B531-6FFCEFC7F7F3}" srcOrd="0" destOrd="0" presId="urn:microsoft.com/office/officeart/2008/layout/HalfCircleOrganizationChart"/>
    <dgm:cxn modelId="{EC8E0898-8148-49C1-B3E9-EF3ED3403416}" type="presOf" srcId="{0D3FD157-779C-4C3D-82B8-6E4F6F884041}" destId="{340A93D3-B330-45C5-A4ED-51111EE3F258}" srcOrd="0" destOrd="0" presId="urn:microsoft.com/office/officeart/2008/layout/HalfCircleOrganizationChart"/>
    <dgm:cxn modelId="{ED046613-AADB-4B3F-BB59-281F7E9AE9F4}" srcId="{5BF3A812-BEFF-4434-BD5D-681D50CBDE07}" destId="{EE758029-A743-487D-AD7B-04E560548C72}" srcOrd="1" destOrd="0" parTransId="{852D5A7D-233E-4C81-8AA3-34ABB05154C5}" sibTransId="{1D685F99-EE65-4196-8049-AB4BACD6DF89}"/>
    <dgm:cxn modelId="{F5487428-011C-449B-8C55-9AF25A24F1B5}" type="presOf" srcId="{852D5A7D-233E-4C81-8AA3-34ABB05154C5}" destId="{5063BAAA-7305-4D6C-A4E9-E24F178F34B9}" srcOrd="0" destOrd="0" presId="urn:microsoft.com/office/officeart/2008/layout/HalfCircleOrganizationChart"/>
    <dgm:cxn modelId="{94BF3C97-F6A7-4564-B45C-1C14CC2D73F5}" type="presOf" srcId="{7C2FD27A-FB85-47D3-8F9F-D01D713CEBA3}" destId="{F30280A5-CDBB-46F8-9364-92DC86AA9DB4}" srcOrd="1" destOrd="0" presId="urn:microsoft.com/office/officeart/2008/layout/HalfCircleOrganizationChart"/>
    <dgm:cxn modelId="{E82623E7-19BE-462E-AFB8-76EFE112D0C6}" srcId="{5BF3A812-BEFF-4434-BD5D-681D50CBDE07}" destId="{952B3A8C-EC1E-4895-8913-7BDB197AA490}" srcOrd="0" destOrd="0" parTransId="{7CEDB805-8D2D-4B8C-81A0-91AE79FC8E4F}" sibTransId="{87081B3C-B5A2-4284-994F-05D767F38939}"/>
    <dgm:cxn modelId="{B353B0C0-8D52-41F3-BEBC-55131C1A2742}" type="presOf" srcId="{5BF3A812-BEFF-4434-BD5D-681D50CBDE07}" destId="{FF27470C-56C0-4CB0-9C6A-594C3514F32C}" srcOrd="1" destOrd="0" presId="urn:microsoft.com/office/officeart/2008/layout/HalfCircleOrganizationChart"/>
    <dgm:cxn modelId="{756EBC9C-AF99-4AA3-8181-56E67712260B}" srcId="{5BF3A812-BEFF-4434-BD5D-681D50CBDE07}" destId="{9CD68724-F1EC-4ED5-9AF8-3E93690ED5FE}" srcOrd="3" destOrd="0" parTransId="{F8B6FD90-ACEB-4C88-8643-910ECBA08C9A}" sibTransId="{AE3102B1-F2C3-4F2F-B08F-C636D3F5F398}"/>
    <dgm:cxn modelId="{95D6431C-D916-47E6-B6B4-B7A37D0C6442}" type="presOf" srcId="{952B3A8C-EC1E-4895-8913-7BDB197AA490}" destId="{7187978B-9068-41EF-B966-D45EB0F54154}" srcOrd="0" destOrd="0" presId="urn:microsoft.com/office/officeart/2008/layout/HalfCircleOrganizationChart"/>
    <dgm:cxn modelId="{A9E06344-7C76-4CA3-B384-E4BE1181C8F3}" srcId="{14EBCD9F-2A25-4DCD-9D00-4DC8CED7CED1}" destId="{0D3FD157-779C-4C3D-82B8-6E4F6F884041}" srcOrd="0" destOrd="0" parTransId="{626490D4-B12B-47C7-AF43-625DB49AE0CB}" sibTransId="{A210041E-9C40-4E5F-81D0-A3D5EFDC4460}"/>
    <dgm:cxn modelId="{887377FA-1606-4553-B598-90326CDDF5B6}" srcId="{14EBCD9F-2A25-4DCD-9D00-4DC8CED7CED1}" destId="{5BF3A812-BEFF-4434-BD5D-681D50CBDE07}" srcOrd="1" destOrd="0" parTransId="{356D96F3-A8AA-4F9F-8FE2-4E6E99B8A1E6}" sibTransId="{88FC7D78-24B3-4301-B376-42E324D9ADAD}"/>
    <dgm:cxn modelId="{5D913E60-922A-4A8B-8473-7AFA7BBD9B55}" type="presOf" srcId="{14EBCD9F-2A25-4DCD-9D00-4DC8CED7CED1}" destId="{CFB1FE42-90F6-4F49-BF18-510D84E0247A}" srcOrd="0" destOrd="0" presId="urn:microsoft.com/office/officeart/2008/layout/HalfCircleOrganizationChart"/>
    <dgm:cxn modelId="{2F7579A0-B817-49F4-8618-6B10B9BCA8F0}" type="presParOf" srcId="{CFB1FE42-90F6-4F49-BF18-510D84E0247A}" destId="{A6DB0237-74DE-41E7-8FF2-F9A57257FF5C}" srcOrd="0" destOrd="0" presId="urn:microsoft.com/office/officeart/2008/layout/HalfCircleOrganizationChart"/>
    <dgm:cxn modelId="{0C69B605-B1C4-4011-93E3-679EDAFD1EB8}" type="presParOf" srcId="{A6DB0237-74DE-41E7-8FF2-F9A57257FF5C}" destId="{D45A250C-2911-4808-ACEE-F524E38D68D7}" srcOrd="0" destOrd="0" presId="urn:microsoft.com/office/officeart/2008/layout/HalfCircleOrganizationChart"/>
    <dgm:cxn modelId="{CC10BD77-A0A3-4EE7-9B22-B3C436CA39DC}" type="presParOf" srcId="{D45A250C-2911-4808-ACEE-F524E38D68D7}" destId="{340A93D3-B330-45C5-A4ED-51111EE3F258}" srcOrd="0" destOrd="0" presId="urn:microsoft.com/office/officeart/2008/layout/HalfCircleOrganizationChart"/>
    <dgm:cxn modelId="{A303DD36-563F-4A84-B67E-D2FF37B0CDEE}" type="presParOf" srcId="{D45A250C-2911-4808-ACEE-F524E38D68D7}" destId="{4F3CBD51-1CF9-4A38-B915-1D1900656328}" srcOrd="1" destOrd="0" presId="urn:microsoft.com/office/officeart/2008/layout/HalfCircleOrganizationChart"/>
    <dgm:cxn modelId="{925F33AD-06EA-4176-BBDA-53B6B527D001}" type="presParOf" srcId="{D45A250C-2911-4808-ACEE-F524E38D68D7}" destId="{CD964A48-6D16-408F-95C1-D01A983AFBDA}" srcOrd="2" destOrd="0" presId="urn:microsoft.com/office/officeart/2008/layout/HalfCircleOrganizationChart"/>
    <dgm:cxn modelId="{717CC00A-8D5E-4E06-8AAE-77867006AF9A}" type="presParOf" srcId="{D45A250C-2911-4808-ACEE-F524E38D68D7}" destId="{619E05B2-0DB9-47D1-AAF2-4D4BCAE8D4DA}" srcOrd="3" destOrd="0" presId="urn:microsoft.com/office/officeart/2008/layout/HalfCircleOrganizationChart"/>
    <dgm:cxn modelId="{823CB06D-7A88-48ED-AA9A-8FAD5E4C3D17}" type="presParOf" srcId="{A6DB0237-74DE-41E7-8FF2-F9A57257FF5C}" destId="{0C12A077-B817-4369-89D1-63AE88BFE3B3}" srcOrd="1" destOrd="0" presId="urn:microsoft.com/office/officeart/2008/layout/HalfCircleOrganizationChart"/>
    <dgm:cxn modelId="{B55A052F-EE85-4477-AEB0-3E08E8A89947}" type="presParOf" srcId="{A6DB0237-74DE-41E7-8FF2-F9A57257FF5C}" destId="{1EC5DF33-2710-4467-A3AD-617906DBF276}" srcOrd="2" destOrd="0" presId="urn:microsoft.com/office/officeart/2008/layout/HalfCircleOrganizationChart"/>
    <dgm:cxn modelId="{60D71008-4257-4243-86C9-AEBAC0899954}" type="presParOf" srcId="{CFB1FE42-90F6-4F49-BF18-510D84E0247A}" destId="{1D55B4FD-3C39-44D3-BB77-AFC8CBA2F84A}" srcOrd="1" destOrd="0" presId="urn:microsoft.com/office/officeart/2008/layout/HalfCircleOrganizationChart"/>
    <dgm:cxn modelId="{1770E6DF-B045-4514-997F-90CFBEE0CB86}" type="presParOf" srcId="{1D55B4FD-3C39-44D3-BB77-AFC8CBA2F84A}" destId="{7A61A2C9-6D57-470B-B6A6-2CEF05550581}" srcOrd="0" destOrd="0" presId="urn:microsoft.com/office/officeart/2008/layout/HalfCircleOrganizationChart"/>
    <dgm:cxn modelId="{6B8BDCC9-B890-4896-A487-BB3B624B4924}" type="presParOf" srcId="{7A61A2C9-6D57-470B-B6A6-2CEF05550581}" destId="{FA537502-C6BB-45CC-B6F0-6C86C5D1946F}" srcOrd="0" destOrd="0" presId="urn:microsoft.com/office/officeart/2008/layout/HalfCircleOrganizationChart"/>
    <dgm:cxn modelId="{FE2D72E8-3B8B-44D2-BA62-FBE5EBF972E0}" type="presParOf" srcId="{7A61A2C9-6D57-470B-B6A6-2CEF05550581}" destId="{CEAF9C9F-C41D-4F21-BCBF-83FD7DF8433F}" srcOrd="1" destOrd="0" presId="urn:microsoft.com/office/officeart/2008/layout/HalfCircleOrganizationChart"/>
    <dgm:cxn modelId="{D58D9FB5-C418-4748-A359-9C0AA6881DAE}" type="presParOf" srcId="{7A61A2C9-6D57-470B-B6A6-2CEF05550581}" destId="{93A60CB1-7887-4A0A-8657-61269DF9151B}" srcOrd="2" destOrd="0" presId="urn:microsoft.com/office/officeart/2008/layout/HalfCircleOrganizationChart"/>
    <dgm:cxn modelId="{BCE1B407-F43D-4D4A-B047-6D3F62A56CFF}" type="presParOf" srcId="{7A61A2C9-6D57-470B-B6A6-2CEF05550581}" destId="{FF27470C-56C0-4CB0-9C6A-594C3514F32C}" srcOrd="3" destOrd="0" presId="urn:microsoft.com/office/officeart/2008/layout/HalfCircleOrganizationChart"/>
    <dgm:cxn modelId="{F87FFFB7-0FA3-4739-A8B6-8F243CEB8FA4}" type="presParOf" srcId="{1D55B4FD-3C39-44D3-BB77-AFC8CBA2F84A}" destId="{D16FA0BE-8C42-42D3-813B-B45BD1DBB7B6}" srcOrd="1" destOrd="0" presId="urn:microsoft.com/office/officeart/2008/layout/HalfCircleOrganizationChart"/>
    <dgm:cxn modelId="{97923B05-B94A-440F-AF62-96CF791231F6}" type="presParOf" srcId="{D16FA0BE-8C42-42D3-813B-B45BD1DBB7B6}" destId="{3DA5CA48-30E0-4D93-B1E9-56AC51B6953D}" srcOrd="0" destOrd="0" presId="urn:microsoft.com/office/officeart/2008/layout/HalfCircleOrganizationChart"/>
    <dgm:cxn modelId="{388EC61E-99C7-46B1-AB28-DEEF065E6D57}" type="presParOf" srcId="{D16FA0BE-8C42-42D3-813B-B45BD1DBB7B6}" destId="{4B2B91E5-2D04-4C97-B4F6-A8008FB2CB6F}" srcOrd="1" destOrd="0" presId="urn:microsoft.com/office/officeart/2008/layout/HalfCircleOrganizationChart"/>
    <dgm:cxn modelId="{2A60AEDE-1412-400D-AB25-D1BAE4D1DF7E}" type="presParOf" srcId="{4B2B91E5-2D04-4C97-B4F6-A8008FB2CB6F}" destId="{764883B6-E585-4BAB-9DF4-585EBE651FCF}" srcOrd="0" destOrd="0" presId="urn:microsoft.com/office/officeart/2008/layout/HalfCircleOrganizationChart"/>
    <dgm:cxn modelId="{3FC699FB-AE59-4D5B-BF16-881D132927D3}" type="presParOf" srcId="{764883B6-E585-4BAB-9DF4-585EBE651FCF}" destId="{7187978B-9068-41EF-B966-D45EB0F54154}" srcOrd="0" destOrd="0" presId="urn:microsoft.com/office/officeart/2008/layout/HalfCircleOrganizationChart"/>
    <dgm:cxn modelId="{3A806386-AFC8-4016-AA40-385020B68AB3}" type="presParOf" srcId="{764883B6-E585-4BAB-9DF4-585EBE651FCF}" destId="{3295E5EE-06AC-486D-B66C-3FA9ACAF202E}" srcOrd="1" destOrd="0" presId="urn:microsoft.com/office/officeart/2008/layout/HalfCircleOrganizationChart"/>
    <dgm:cxn modelId="{DF37FA9F-251C-40CD-9AC3-DED5598E0303}" type="presParOf" srcId="{764883B6-E585-4BAB-9DF4-585EBE651FCF}" destId="{4B8DAC65-4828-4ACF-8C0E-496237D0F4F5}" srcOrd="2" destOrd="0" presId="urn:microsoft.com/office/officeart/2008/layout/HalfCircleOrganizationChart"/>
    <dgm:cxn modelId="{3DD3C961-223D-4EDD-B323-7A86F1713023}" type="presParOf" srcId="{764883B6-E585-4BAB-9DF4-585EBE651FCF}" destId="{406E5382-9DD3-4DFF-9B3E-E87F958AA103}" srcOrd="3" destOrd="0" presId="urn:microsoft.com/office/officeart/2008/layout/HalfCircleOrganizationChart"/>
    <dgm:cxn modelId="{942D832D-61A2-481D-8BE8-89EBE4998A09}" type="presParOf" srcId="{4B2B91E5-2D04-4C97-B4F6-A8008FB2CB6F}" destId="{F19A8217-1733-463A-B210-C7AD9262BA4A}" srcOrd="1" destOrd="0" presId="urn:microsoft.com/office/officeart/2008/layout/HalfCircleOrganizationChart"/>
    <dgm:cxn modelId="{85258F34-DB82-4BAF-856F-B82EC56BBBBB}" type="presParOf" srcId="{4B2B91E5-2D04-4C97-B4F6-A8008FB2CB6F}" destId="{C9896BF9-FA84-47C0-BA62-BA9B8C506634}" srcOrd="2" destOrd="0" presId="urn:microsoft.com/office/officeart/2008/layout/HalfCircleOrganizationChart"/>
    <dgm:cxn modelId="{5D6FD69D-8951-4B0C-956E-55240E801B43}" type="presParOf" srcId="{D16FA0BE-8C42-42D3-813B-B45BD1DBB7B6}" destId="{5063BAAA-7305-4D6C-A4E9-E24F178F34B9}" srcOrd="2" destOrd="0" presId="urn:microsoft.com/office/officeart/2008/layout/HalfCircleOrganizationChart"/>
    <dgm:cxn modelId="{40191E1A-94A9-4952-8F07-D7495FE11E66}" type="presParOf" srcId="{D16FA0BE-8C42-42D3-813B-B45BD1DBB7B6}" destId="{32984EBF-2068-41E3-A03B-16DB78D06CED}" srcOrd="3" destOrd="0" presId="urn:microsoft.com/office/officeart/2008/layout/HalfCircleOrganizationChart"/>
    <dgm:cxn modelId="{B439D4DA-1673-440E-836D-C042192F1E32}" type="presParOf" srcId="{32984EBF-2068-41E3-A03B-16DB78D06CED}" destId="{CD51F858-F564-4453-B0B9-D9536CDE9802}" srcOrd="0" destOrd="0" presId="urn:microsoft.com/office/officeart/2008/layout/HalfCircleOrganizationChart"/>
    <dgm:cxn modelId="{60C8EC6C-8E9A-43AB-BF18-38826210C397}" type="presParOf" srcId="{CD51F858-F564-4453-B0B9-D9536CDE9802}" destId="{92597DBE-458E-4928-98D2-D397F5EAA06B}" srcOrd="0" destOrd="0" presId="urn:microsoft.com/office/officeart/2008/layout/HalfCircleOrganizationChart"/>
    <dgm:cxn modelId="{92B9DCBD-0977-4C8B-8F4D-18BEE2B82F86}" type="presParOf" srcId="{CD51F858-F564-4453-B0B9-D9536CDE9802}" destId="{4ED0041D-A455-458C-B81A-C7901A93EFAC}" srcOrd="1" destOrd="0" presId="urn:microsoft.com/office/officeart/2008/layout/HalfCircleOrganizationChart"/>
    <dgm:cxn modelId="{75523B89-CF4D-4796-A622-4AF331EEAF3E}" type="presParOf" srcId="{CD51F858-F564-4453-B0B9-D9536CDE9802}" destId="{44E9A5A7-2B26-45EE-910D-5A772F851A29}" srcOrd="2" destOrd="0" presId="urn:microsoft.com/office/officeart/2008/layout/HalfCircleOrganizationChart"/>
    <dgm:cxn modelId="{9C3F6BBD-098E-4975-BD7D-1C79B44A913F}" type="presParOf" srcId="{CD51F858-F564-4453-B0B9-D9536CDE9802}" destId="{2A4D88A6-08FB-4B93-8E40-E01CBEF1C363}" srcOrd="3" destOrd="0" presId="urn:microsoft.com/office/officeart/2008/layout/HalfCircleOrganizationChart"/>
    <dgm:cxn modelId="{18CD3F99-2F7B-4940-8B12-EA9EA16E7B51}" type="presParOf" srcId="{32984EBF-2068-41E3-A03B-16DB78D06CED}" destId="{21BD6BC9-8BBC-4B21-805F-360A48ED639F}" srcOrd="1" destOrd="0" presId="urn:microsoft.com/office/officeart/2008/layout/HalfCircleOrganizationChart"/>
    <dgm:cxn modelId="{6640E851-CE8A-483D-9C01-0ACA7C292D10}" type="presParOf" srcId="{32984EBF-2068-41E3-A03B-16DB78D06CED}" destId="{2E9A0562-6DB6-4793-A005-788B491681CC}" srcOrd="2" destOrd="0" presId="urn:microsoft.com/office/officeart/2008/layout/HalfCircleOrganizationChart"/>
    <dgm:cxn modelId="{DD130C22-10B0-4E20-A33D-51F8135ED7C0}" type="presParOf" srcId="{D16FA0BE-8C42-42D3-813B-B45BD1DBB7B6}" destId="{6F8E82AF-4D2A-4A0D-85AB-F7B8F9A7B072}" srcOrd="4" destOrd="0" presId="urn:microsoft.com/office/officeart/2008/layout/HalfCircleOrganizationChart"/>
    <dgm:cxn modelId="{87901AAC-6D66-4AB9-90C0-8F49D751C2CB}" type="presParOf" srcId="{D16FA0BE-8C42-42D3-813B-B45BD1DBB7B6}" destId="{7843C81E-DBC4-4095-9EEA-86A57B00F3A3}" srcOrd="5" destOrd="0" presId="urn:microsoft.com/office/officeart/2008/layout/HalfCircleOrganizationChart"/>
    <dgm:cxn modelId="{08FDE8BE-684E-451B-B83B-A1C8BD795048}" type="presParOf" srcId="{7843C81E-DBC4-4095-9EEA-86A57B00F3A3}" destId="{05D2B54B-EB5A-4DB5-B6E7-2A8109BED5DD}" srcOrd="0" destOrd="0" presId="urn:microsoft.com/office/officeart/2008/layout/HalfCircleOrganizationChart"/>
    <dgm:cxn modelId="{A8661BFE-4F0B-49EB-A466-7990E4AFD44E}" type="presParOf" srcId="{05D2B54B-EB5A-4DB5-B6E7-2A8109BED5DD}" destId="{550C1D64-F3FC-4040-A73B-CEFBBF381E0D}" srcOrd="0" destOrd="0" presId="urn:microsoft.com/office/officeart/2008/layout/HalfCircleOrganizationChart"/>
    <dgm:cxn modelId="{2FD8C387-B0F5-47ED-8C14-29CC9719DE81}" type="presParOf" srcId="{05D2B54B-EB5A-4DB5-B6E7-2A8109BED5DD}" destId="{E7496FA5-7D8A-459A-9347-35A1509756E9}" srcOrd="1" destOrd="0" presId="urn:microsoft.com/office/officeart/2008/layout/HalfCircleOrganizationChart"/>
    <dgm:cxn modelId="{024DD2AA-D233-40D5-8CF9-8719FD42B393}" type="presParOf" srcId="{05D2B54B-EB5A-4DB5-B6E7-2A8109BED5DD}" destId="{E79C3CA8-8947-482F-8229-AC4F316EB1F6}" srcOrd="2" destOrd="0" presId="urn:microsoft.com/office/officeart/2008/layout/HalfCircleOrganizationChart"/>
    <dgm:cxn modelId="{F7120B01-E8E0-467C-8B95-B489034D01D5}" type="presParOf" srcId="{05D2B54B-EB5A-4DB5-B6E7-2A8109BED5DD}" destId="{F30280A5-CDBB-46F8-9364-92DC86AA9DB4}" srcOrd="3" destOrd="0" presId="urn:microsoft.com/office/officeart/2008/layout/HalfCircleOrganizationChart"/>
    <dgm:cxn modelId="{9773B6F0-A73D-43D2-9871-28443B750E9B}" type="presParOf" srcId="{7843C81E-DBC4-4095-9EEA-86A57B00F3A3}" destId="{4D1FA949-50E8-4A33-A832-BA7C4ABC0071}" srcOrd="1" destOrd="0" presId="urn:microsoft.com/office/officeart/2008/layout/HalfCircleOrganizationChart"/>
    <dgm:cxn modelId="{6346BF8A-3F0C-4DBC-A1CD-95F1E7D0ABA5}" type="presParOf" srcId="{7843C81E-DBC4-4095-9EEA-86A57B00F3A3}" destId="{F24D905D-12AF-4DC6-88DC-1772CA95856F}" srcOrd="2" destOrd="0" presId="urn:microsoft.com/office/officeart/2008/layout/HalfCircleOrganizationChart"/>
    <dgm:cxn modelId="{29992C37-BE56-4D71-8032-27B98346A30A}" type="presParOf" srcId="{D16FA0BE-8C42-42D3-813B-B45BD1DBB7B6}" destId="{22813700-531C-4EB7-B531-6FFCEFC7F7F3}" srcOrd="6" destOrd="0" presId="urn:microsoft.com/office/officeart/2008/layout/HalfCircleOrganizationChart"/>
    <dgm:cxn modelId="{220DCD86-B1A9-484E-AE07-6C0DB2E59456}" type="presParOf" srcId="{D16FA0BE-8C42-42D3-813B-B45BD1DBB7B6}" destId="{AE480C0B-0DE8-4C61-AB6D-4CB420DE4313}" srcOrd="7" destOrd="0" presId="urn:microsoft.com/office/officeart/2008/layout/HalfCircleOrganizationChart"/>
    <dgm:cxn modelId="{679B5D90-96F4-4AA3-9686-5FE4E04F6918}" type="presParOf" srcId="{AE480C0B-0DE8-4C61-AB6D-4CB420DE4313}" destId="{9898EACB-9FA8-4B8F-A2E0-52DF75D933B3}" srcOrd="0" destOrd="0" presId="urn:microsoft.com/office/officeart/2008/layout/HalfCircleOrganizationChart"/>
    <dgm:cxn modelId="{9A3866BF-8D32-4723-91C4-41265AF5281D}" type="presParOf" srcId="{9898EACB-9FA8-4B8F-A2E0-52DF75D933B3}" destId="{03BF9B74-89CF-4E3E-9378-9BD283A5F848}" srcOrd="0" destOrd="0" presId="urn:microsoft.com/office/officeart/2008/layout/HalfCircleOrganizationChart"/>
    <dgm:cxn modelId="{B3F0D341-6B17-4542-B5E6-4990C22BDF14}" type="presParOf" srcId="{9898EACB-9FA8-4B8F-A2E0-52DF75D933B3}" destId="{E1B65E36-F15D-41E9-AB2A-63E10745FBAE}" srcOrd="1" destOrd="0" presId="urn:microsoft.com/office/officeart/2008/layout/HalfCircleOrganizationChart"/>
    <dgm:cxn modelId="{FE6C8536-12D6-4488-B059-175389B040CD}" type="presParOf" srcId="{9898EACB-9FA8-4B8F-A2E0-52DF75D933B3}" destId="{13DFA1C1-8706-40CB-B825-18C012E5C630}" srcOrd="2" destOrd="0" presId="urn:microsoft.com/office/officeart/2008/layout/HalfCircleOrganizationChart"/>
    <dgm:cxn modelId="{134F615B-0A5E-4209-AE81-6A627A9B053B}" type="presParOf" srcId="{9898EACB-9FA8-4B8F-A2E0-52DF75D933B3}" destId="{EE71691E-CB80-4BF6-B327-941F848681A1}" srcOrd="3" destOrd="0" presId="urn:microsoft.com/office/officeart/2008/layout/HalfCircleOrganizationChart"/>
    <dgm:cxn modelId="{530E1BEF-B581-471B-B2DC-55F0CBE80181}" type="presParOf" srcId="{AE480C0B-0DE8-4C61-AB6D-4CB420DE4313}" destId="{1AE26001-8207-482D-8D79-436B44764903}" srcOrd="1" destOrd="0" presId="urn:microsoft.com/office/officeart/2008/layout/HalfCircleOrganizationChart"/>
    <dgm:cxn modelId="{334836FA-F000-46F2-9089-AED73F86A695}" type="presParOf" srcId="{AE480C0B-0DE8-4C61-AB6D-4CB420DE4313}" destId="{783671E5-C30E-471F-83C7-EB3CFDAC9549}" srcOrd="2" destOrd="0" presId="urn:microsoft.com/office/officeart/2008/layout/HalfCircleOrganizationChart"/>
    <dgm:cxn modelId="{3F5CEE65-CD87-45B0-A9A7-DD4B2AA4EADC}" type="presParOf" srcId="{1D55B4FD-3C39-44D3-BB77-AFC8CBA2F84A}" destId="{FAFC39BF-C8EB-4732-91FE-6965768D5C7B}" srcOrd="2" destOrd="0" presId="urn:microsoft.com/office/officeart/2008/layout/HalfCircle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DF0A78-6124-4191-AD31-19F14258BB1C}"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en-US"/>
        </a:p>
      </dgm:t>
    </dgm:pt>
    <dgm:pt modelId="{24688F57-9EA6-4593-AF44-88B3A08A70DE}">
      <dgm:prSet phldrT="[Text]" custT="1"/>
      <dgm:spPr/>
      <dgm:t>
        <a:bodyPr/>
        <a:lstStyle/>
        <a:p>
          <a:r>
            <a:rPr lang="en-US" sz="2000" dirty="0" smtClean="0"/>
            <a:t>Innovation</a:t>
          </a:r>
          <a:endParaRPr lang="en-US" sz="2000" dirty="0"/>
        </a:p>
      </dgm:t>
    </dgm:pt>
    <dgm:pt modelId="{26C2D808-09A9-4C55-8F1C-192C796CF1B0}" type="parTrans" cxnId="{C0DF83DB-27C8-4749-8D6A-6190AD8C2766}">
      <dgm:prSet/>
      <dgm:spPr/>
      <dgm:t>
        <a:bodyPr/>
        <a:lstStyle/>
        <a:p>
          <a:endParaRPr lang="en-US" sz="2000"/>
        </a:p>
      </dgm:t>
    </dgm:pt>
    <dgm:pt modelId="{ED9A4EA1-1081-4C62-8EA9-81DB5131D2A5}" type="sibTrans" cxnId="{C0DF83DB-27C8-4749-8D6A-6190AD8C2766}">
      <dgm:prSet custT="1"/>
      <dgm:spPr/>
      <dgm:t>
        <a:bodyPr/>
        <a:lstStyle/>
        <a:p>
          <a:endParaRPr lang="en-US" sz="1000" dirty="0"/>
        </a:p>
      </dgm:t>
    </dgm:pt>
    <dgm:pt modelId="{9F26B855-0851-45F1-94B3-B4E96BD406D3}">
      <dgm:prSet phldrT="[Text]" custT="1"/>
      <dgm:spPr/>
      <dgm:t>
        <a:bodyPr/>
        <a:lstStyle/>
        <a:p>
          <a:r>
            <a:rPr lang="en-US" sz="2000" dirty="0" smtClean="0"/>
            <a:t>Prevention</a:t>
          </a:r>
          <a:endParaRPr lang="en-US" sz="1200" dirty="0"/>
        </a:p>
      </dgm:t>
    </dgm:pt>
    <dgm:pt modelId="{9735EBC0-DB30-4578-B59F-3E6D9DC857F8}" type="parTrans" cxnId="{05F3FE9C-4585-4243-B44D-B6FFCD1FF763}">
      <dgm:prSet/>
      <dgm:spPr/>
      <dgm:t>
        <a:bodyPr/>
        <a:lstStyle/>
        <a:p>
          <a:endParaRPr lang="en-US" sz="2000"/>
        </a:p>
      </dgm:t>
    </dgm:pt>
    <dgm:pt modelId="{A5E47563-208C-4D9B-B8BA-E62ADEFD43A0}" type="sibTrans" cxnId="{05F3FE9C-4585-4243-B44D-B6FFCD1FF763}">
      <dgm:prSet custT="1"/>
      <dgm:spPr/>
      <dgm:t>
        <a:bodyPr/>
        <a:lstStyle/>
        <a:p>
          <a:endParaRPr lang="en-US" sz="1000" dirty="0"/>
        </a:p>
      </dgm:t>
    </dgm:pt>
    <dgm:pt modelId="{2CA024FF-D1B6-4A24-82A6-4F2D8E23C67E}">
      <dgm:prSet phldrT="[Text]" custT="1"/>
      <dgm:spPr/>
      <dgm:t>
        <a:bodyPr lIns="9144" rIns="9144"/>
        <a:lstStyle/>
        <a:p>
          <a:r>
            <a:rPr lang="en-US" sz="1800" dirty="0" smtClean="0"/>
            <a:t>Holistic Engagement</a:t>
          </a:r>
          <a:endParaRPr lang="en-US" sz="1800" dirty="0"/>
        </a:p>
      </dgm:t>
    </dgm:pt>
    <dgm:pt modelId="{4FC8AF27-37C5-4407-8C84-152B13E4F2D1}" type="parTrans" cxnId="{F45E7376-307C-420E-95BA-8CF111D11482}">
      <dgm:prSet/>
      <dgm:spPr/>
      <dgm:t>
        <a:bodyPr/>
        <a:lstStyle/>
        <a:p>
          <a:endParaRPr lang="en-US" sz="2000"/>
        </a:p>
      </dgm:t>
    </dgm:pt>
    <dgm:pt modelId="{9D722678-2E1F-4FC8-8C0D-7DAB947931F1}" type="sibTrans" cxnId="{F45E7376-307C-420E-95BA-8CF111D11482}">
      <dgm:prSet custT="1"/>
      <dgm:spPr/>
      <dgm:t>
        <a:bodyPr/>
        <a:lstStyle/>
        <a:p>
          <a:endParaRPr lang="en-US" sz="1000" dirty="0"/>
        </a:p>
      </dgm:t>
    </dgm:pt>
    <dgm:pt modelId="{C983CC32-6823-4D9E-9DC0-B512F0D9B1E7}">
      <dgm:prSet phldrT="[Text]" custT="1"/>
      <dgm:spPr/>
      <dgm:t>
        <a:bodyPr/>
        <a:lstStyle/>
        <a:p>
          <a:r>
            <a:rPr lang="en-US" sz="2000" dirty="0" smtClean="0"/>
            <a:t>Targeted Supports</a:t>
          </a:r>
          <a:endParaRPr lang="en-US" sz="2000" dirty="0"/>
        </a:p>
      </dgm:t>
    </dgm:pt>
    <dgm:pt modelId="{A88A3D17-7246-464B-BD39-4308E728D599}" type="parTrans" cxnId="{A7808992-0820-4239-A367-1FE30DAB0512}">
      <dgm:prSet/>
      <dgm:spPr/>
      <dgm:t>
        <a:bodyPr/>
        <a:lstStyle/>
        <a:p>
          <a:endParaRPr lang="en-US" sz="2000"/>
        </a:p>
      </dgm:t>
    </dgm:pt>
    <dgm:pt modelId="{1F6B98B9-A2FB-4410-9629-A37853075335}" type="sibTrans" cxnId="{A7808992-0820-4239-A367-1FE30DAB0512}">
      <dgm:prSet custT="1"/>
      <dgm:spPr/>
      <dgm:t>
        <a:bodyPr/>
        <a:lstStyle/>
        <a:p>
          <a:endParaRPr lang="en-US" sz="1000" dirty="0"/>
        </a:p>
      </dgm:t>
    </dgm:pt>
    <dgm:pt modelId="{2E6CDE53-DEB7-40C6-B120-9DB93634F75A}">
      <dgm:prSet phldrT="[Text]" custT="1"/>
      <dgm:spPr/>
      <dgm:t>
        <a:bodyPr/>
        <a:lstStyle/>
        <a:p>
          <a:r>
            <a:rPr lang="en-US" sz="2000" dirty="0" smtClean="0"/>
            <a:t>Integration</a:t>
          </a:r>
          <a:endParaRPr lang="en-US" sz="2000" dirty="0"/>
        </a:p>
      </dgm:t>
    </dgm:pt>
    <dgm:pt modelId="{DFC913B8-5626-45FF-A188-26A5BDFC6D33}" type="parTrans" cxnId="{CDFD3613-5DB8-4FDC-B0BF-4C407A42F1FF}">
      <dgm:prSet/>
      <dgm:spPr/>
      <dgm:t>
        <a:bodyPr/>
        <a:lstStyle/>
        <a:p>
          <a:endParaRPr lang="en-US"/>
        </a:p>
      </dgm:t>
    </dgm:pt>
    <dgm:pt modelId="{17511FB0-757B-47EF-8BB6-A9DE64DC4A79}" type="sibTrans" cxnId="{CDFD3613-5DB8-4FDC-B0BF-4C407A42F1FF}">
      <dgm:prSet/>
      <dgm:spPr/>
      <dgm:t>
        <a:bodyPr/>
        <a:lstStyle/>
        <a:p>
          <a:endParaRPr lang="en-US"/>
        </a:p>
      </dgm:t>
    </dgm:pt>
    <dgm:pt modelId="{2275FD61-8BDF-45D5-AD4F-AA2C56532E7F}" type="pres">
      <dgm:prSet presAssocID="{71DF0A78-6124-4191-AD31-19F14258BB1C}" presName="cycle" presStyleCnt="0">
        <dgm:presLayoutVars>
          <dgm:dir/>
          <dgm:resizeHandles val="exact"/>
        </dgm:presLayoutVars>
      </dgm:prSet>
      <dgm:spPr/>
      <dgm:t>
        <a:bodyPr/>
        <a:lstStyle/>
        <a:p>
          <a:endParaRPr lang="en-US"/>
        </a:p>
      </dgm:t>
    </dgm:pt>
    <dgm:pt modelId="{9D136FFE-83ED-4618-B4BE-ABD129855DB3}" type="pres">
      <dgm:prSet presAssocID="{24688F57-9EA6-4593-AF44-88B3A08A70DE}" presName="node" presStyleLbl="node1" presStyleIdx="0" presStyleCnt="5" custScaleX="115739" custScaleY="112288">
        <dgm:presLayoutVars>
          <dgm:bulletEnabled val="1"/>
        </dgm:presLayoutVars>
      </dgm:prSet>
      <dgm:spPr/>
      <dgm:t>
        <a:bodyPr/>
        <a:lstStyle/>
        <a:p>
          <a:endParaRPr lang="en-US"/>
        </a:p>
      </dgm:t>
    </dgm:pt>
    <dgm:pt modelId="{74663F61-FBCE-4600-855D-FB9901304302}" type="pres">
      <dgm:prSet presAssocID="{ED9A4EA1-1081-4C62-8EA9-81DB5131D2A5}" presName="sibTrans" presStyleLbl="sibTrans2D1" presStyleIdx="0" presStyleCnt="5"/>
      <dgm:spPr/>
      <dgm:t>
        <a:bodyPr/>
        <a:lstStyle/>
        <a:p>
          <a:endParaRPr lang="en-US"/>
        </a:p>
      </dgm:t>
    </dgm:pt>
    <dgm:pt modelId="{EB030F6A-BEC2-46C4-BE70-FDA3C7AA8746}" type="pres">
      <dgm:prSet presAssocID="{ED9A4EA1-1081-4C62-8EA9-81DB5131D2A5}" presName="connectorText" presStyleLbl="sibTrans2D1" presStyleIdx="0" presStyleCnt="5"/>
      <dgm:spPr/>
      <dgm:t>
        <a:bodyPr/>
        <a:lstStyle/>
        <a:p>
          <a:endParaRPr lang="en-US"/>
        </a:p>
      </dgm:t>
    </dgm:pt>
    <dgm:pt modelId="{B99D692B-6310-448B-B954-204A00CAEFFD}" type="pres">
      <dgm:prSet presAssocID="{9F26B855-0851-45F1-94B3-B4E96BD406D3}" presName="node" presStyleLbl="node1" presStyleIdx="1" presStyleCnt="5" custScaleX="112288" custScaleY="112288">
        <dgm:presLayoutVars>
          <dgm:bulletEnabled val="1"/>
        </dgm:presLayoutVars>
      </dgm:prSet>
      <dgm:spPr/>
      <dgm:t>
        <a:bodyPr/>
        <a:lstStyle/>
        <a:p>
          <a:endParaRPr lang="en-US"/>
        </a:p>
      </dgm:t>
    </dgm:pt>
    <dgm:pt modelId="{58555781-23A8-41BA-A039-44B47D91CDE6}" type="pres">
      <dgm:prSet presAssocID="{A5E47563-208C-4D9B-B8BA-E62ADEFD43A0}" presName="sibTrans" presStyleLbl="sibTrans2D1" presStyleIdx="1" presStyleCnt="5"/>
      <dgm:spPr/>
      <dgm:t>
        <a:bodyPr/>
        <a:lstStyle/>
        <a:p>
          <a:endParaRPr lang="en-US"/>
        </a:p>
      </dgm:t>
    </dgm:pt>
    <dgm:pt modelId="{8765E78C-0BD9-4F9E-9862-9A03D7BC1A68}" type="pres">
      <dgm:prSet presAssocID="{A5E47563-208C-4D9B-B8BA-E62ADEFD43A0}" presName="connectorText" presStyleLbl="sibTrans2D1" presStyleIdx="1" presStyleCnt="5"/>
      <dgm:spPr/>
      <dgm:t>
        <a:bodyPr/>
        <a:lstStyle/>
        <a:p>
          <a:endParaRPr lang="en-US"/>
        </a:p>
      </dgm:t>
    </dgm:pt>
    <dgm:pt modelId="{5793A544-96B7-4576-95E7-601C5150ED7A}" type="pres">
      <dgm:prSet presAssocID="{2CA024FF-D1B6-4A24-82A6-4F2D8E23C67E}" presName="node" presStyleLbl="node1" presStyleIdx="2" presStyleCnt="5" custScaleX="112288" custScaleY="112288">
        <dgm:presLayoutVars>
          <dgm:bulletEnabled val="1"/>
        </dgm:presLayoutVars>
      </dgm:prSet>
      <dgm:spPr/>
      <dgm:t>
        <a:bodyPr/>
        <a:lstStyle/>
        <a:p>
          <a:endParaRPr lang="en-US"/>
        </a:p>
      </dgm:t>
    </dgm:pt>
    <dgm:pt modelId="{EDD64764-25F9-4508-AB19-3663683DF0FF}" type="pres">
      <dgm:prSet presAssocID="{9D722678-2E1F-4FC8-8C0D-7DAB947931F1}" presName="sibTrans" presStyleLbl="sibTrans2D1" presStyleIdx="2" presStyleCnt="5"/>
      <dgm:spPr/>
      <dgm:t>
        <a:bodyPr/>
        <a:lstStyle/>
        <a:p>
          <a:endParaRPr lang="en-US"/>
        </a:p>
      </dgm:t>
    </dgm:pt>
    <dgm:pt modelId="{0948788A-98E0-414F-B9C5-FF560FE77664}" type="pres">
      <dgm:prSet presAssocID="{9D722678-2E1F-4FC8-8C0D-7DAB947931F1}" presName="connectorText" presStyleLbl="sibTrans2D1" presStyleIdx="2" presStyleCnt="5"/>
      <dgm:spPr/>
      <dgm:t>
        <a:bodyPr/>
        <a:lstStyle/>
        <a:p>
          <a:endParaRPr lang="en-US"/>
        </a:p>
      </dgm:t>
    </dgm:pt>
    <dgm:pt modelId="{737ADD1D-A3DD-47AB-A620-F93DE6DE68B0}" type="pres">
      <dgm:prSet presAssocID="{C983CC32-6823-4D9E-9DC0-B512F0D9B1E7}" presName="node" presStyleLbl="node1" presStyleIdx="3" presStyleCnt="5" custScaleX="112288" custScaleY="112288">
        <dgm:presLayoutVars>
          <dgm:bulletEnabled val="1"/>
        </dgm:presLayoutVars>
      </dgm:prSet>
      <dgm:spPr/>
      <dgm:t>
        <a:bodyPr/>
        <a:lstStyle/>
        <a:p>
          <a:endParaRPr lang="en-US"/>
        </a:p>
      </dgm:t>
    </dgm:pt>
    <dgm:pt modelId="{68668A57-0D95-4924-8A01-093D45DD8335}" type="pres">
      <dgm:prSet presAssocID="{1F6B98B9-A2FB-4410-9629-A37853075335}" presName="sibTrans" presStyleLbl="sibTrans2D1" presStyleIdx="3" presStyleCnt="5"/>
      <dgm:spPr/>
      <dgm:t>
        <a:bodyPr/>
        <a:lstStyle/>
        <a:p>
          <a:endParaRPr lang="en-US"/>
        </a:p>
      </dgm:t>
    </dgm:pt>
    <dgm:pt modelId="{64C71BAC-789F-4E58-BDB3-ECF931F4BD1D}" type="pres">
      <dgm:prSet presAssocID="{1F6B98B9-A2FB-4410-9629-A37853075335}" presName="connectorText" presStyleLbl="sibTrans2D1" presStyleIdx="3" presStyleCnt="5"/>
      <dgm:spPr/>
      <dgm:t>
        <a:bodyPr/>
        <a:lstStyle/>
        <a:p>
          <a:endParaRPr lang="en-US"/>
        </a:p>
      </dgm:t>
    </dgm:pt>
    <dgm:pt modelId="{2E57571D-5084-4903-9CBB-7DEF2047AF6F}" type="pres">
      <dgm:prSet presAssocID="{2E6CDE53-DEB7-40C6-B120-9DB93634F75A}" presName="node" presStyleLbl="node1" presStyleIdx="4" presStyleCnt="5" custScaleX="113914" custScaleY="112288" custRadScaleRad="91571" custRadScaleInc="4784">
        <dgm:presLayoutVars>
          <dgm:bulletEnabled val="1"/>
        </dgm:presLayoutVars>
      </dgm:prSet>
      <dgm:spPr/>
      <dgm:t>
        <a:bodyPr/>
        <a:lstStyle/>
        <a:p>
          <a:endParaRPr lang="en-US"/>
        </a:p>
      </dgm:t>
    </dgm:pt>
    <dgm:pt modelId="{4BF74C13-964D-4581-9E45-189BF4F19691}" type="pres">
      <dgm:prSet presAssocID="{17511FB0-757B-47EF-8BB6-A9DE64DC4A79}" presName="sibTrans" presStyleLbl="sibTrans2D1" presStyleIdx="4" presStyleCnt="5"/>
      <dgm:spPr/>
      <dgm:t>
        <a:bodyPr/>
        <a:lstStyle/>
        <a:p>
          <a:endParaRPr lang="en-US"/>
        </a:p>
      </dgm:t>
    </dgm:pt>
    <dgm:pt modelId="{F52DBEF1-38B1-4C10-A692-B15976C3ABB1}" type="pres">
      <dgm:prSet presAssocID="{17511FB0-757B-47EF-8BB6-A9DE64DC4A79}" presName="connectorText" presStyleLbl="sibTrans2D1" presStyleIdx="4" presStyleCnt="5"/>
      <dgm:spPr/>
      <dgm:t>
        <a:bodyPr/>
        <a:lstStyle/>
        <a:p>
          <a:endParaRPr lang="en-US"/>
        </a:p>
      </dgm:t>
    </dgm:pt>
  </dgm:ptLst>
  <dgm:cxnLst>
    <dgm:cxn modelId="{C0DF83DB-27C8-4749-8D6A-6190AD8C2766}" srcId="{71DF0A78-6124-4191-AD31-19F14258BB1C}" destId="{24688F57-9EA6-4593-AF44-88B3A08A70DE}" srcOrd="0" destOrd="0" parTransId="{26C2D808-09A9-4C55-8F1C-192C796CF1B0}" sibTransId="{ED9A4EA1-1081-4C62-8EA9-81DB5131D2A5}"/>
    <dgm:cxn modelId="{773B368B-DED9-499C-BFF1-BB24881E37EA}" type="presOf" srcId="{2CA024FF-D1B6-4A24-82A6-4F2D8E23C67E}" destId="{5793A544-96B7-4576-95E7-601C5150ED7A}" srcOrd="0" destOrd="0" presId="urn:microsoft.com/office/officeart/2005/8/layout/cycle2"/>
    <dgm:cxn modelId="{93E97F9F-137B-41DD-8D2A-57B49CBFF408}" type="presOf" srcId="{C983CC32-6823-4D9E-9DC0-B512F0D9B1E7}" destId="{737ADD1D-A3DD-47AB-A620-F93DE6DE68B0}" srcOrd="0" destOrd="0" presId="urn:microsoft.com/office/officeart/2005/8/layout/cycle2"/>
    <dgm:cxn modelId="{72D94C49-1888-416B-9560-5FA4A3C8514A}" type="presOf" srcId="{17511FB0-757B-47EF-8BB6-A9DE64DC4A79}" destId="{F52DBEF1-38B1-4C10-A692-B15976C3ABB1}" srcOrd="1" destOrd="0" presId="urn:microsoft.com/office/officeart/2005/8/layout/cycle2"/>
    <dgm:cxn modelId="{3DB8D5E3-D5AB-420C-A42A-A23D61EFE3AC}" type="presOf" srcId="{24688F57-9EA6-4593-AF44-88B3A08A70DE}" destId="{9D136FFE-83ED-4618-B4BE-ABD129855DB3}" srcOrd="0" destOrd="0" presId="urn:microsoft.com/office/officeart/2005/8/layout/cycle2"/>
    <dgm:cxn modelId="{0405CE04-2E05-46CB-9FC9-FE82A461DA5E}" type="presOf" srcId="{2E6CDE53-DEB7-40C6-B120-9DB93634F75A}" destId="{2E57571D-5084-4903-9CBB-7DEF2047AF6F}" srcOrd="0" destOrd="0" presId="urn:microsoft.com/office/officeart/2005/8/layout/cycle2"/>
    <dgm:cxn modelId="{CDFD3613-5DB8-4FDC-B0BF-4C407A42F1FF}" srcId="{71DF0A78-6124-4191-AD31-19F14258BB1C}" destId="{2E6CDE53-DEB7-40C6-B120-9DB93634F75A}" srcOrd="4" destOrd="0" parTransId="{DFC913B8-5626-45FF-A188-26A5BDFC6D33}" sibTransId="{17511FB0-757B-47EF-8BB6-A9DE64DC4A79}"/>
    <dgm:cxn modelId="{FA1123AB-3595-4B16-8770-38D1F099025A}" type="presOf" srcId="{ED9A4EA1-1081-4C62-8EA9-81DB5131D2A5}" destId="{74663F61-FBCE-4600-855D-FB9901304302}" srcOrd="0" destOrd="0" presId="urn:microsoft.com/office/officeart/2005/8/layout/cycle2"/>
    <dgm:cxn modelId="{05F3FE9C-4585-4243-B44D-B6FFCD1FF763}" srcId="{71DF0A78-6124-4191-AD31-19F14258BB1C}" destId="{9F26B855-0851-45F1-94B3-B4E96BD406D3}" srcOrd="1" destOrd="0" parTransId="{9735EBC0-DB30-4578-B59F-3E6D9DC857F8}" sibTransId="{A5E47563-208C-4D9B-B8BA-E62ADEFD43A0}"/>
    <dgm:cxn modelId="{DA689815-2E68-4D59-947B-42B5661BC727}" type="presOf" srcId="{9F26B855-0851-45F1-94B3-B4E96BD406D3}" destId="{B99D692B-6310-448B-B954-204A00CAEFFD}" srcOrd="0" destOrd="0" presId="urn:microsoft.com/office/officeart/2005/8/layout/cycle2"/>
    <dgm:cxn modelId="{8D6D3A93-46AD-4F38-82F6-8AA86E860D93}" type="presOf" srcId="{9D722678-2E1F-4FC8-8C0D-7DAB947931F1}" destId="{0948788A-98E0-414F-B9C5-FF560FE77664}" srcOrd="1" destOrd="0" presId="urn:microsoft.com/office/officeart/2005/8/layout/cycle2"/>
    <dgm:cxn modelId="{2E24F9EC-4B82-4B10-814D-74810203124B}" type="presOf" srcId="{71DF0A78-6124-4191-AD31-19F14258BB1C}" destId="{2275FD61-8BDF-45D5-AD4F-AA2C56532E7F}" srcOrd="0" destOrd="0" presId="urn:microsoft.com/office/officeart/2005/8/layout/cycle2"/>
    <dgm:cxn modelId="{942BB951-2F01-4CB6-97E5-22581079EA7F}" type="presOf" srcId="{17511FB0-757B-47EF-8BB6-A9DE64DC4A79}" destId="{4BF74C13-964D-4581-9E45-189BF4F19691}" srcOrd="0" destOrd="0" presId="urn:microsoft.com/office/officeart/2005/8/layout/cycle2"/>
    <dgm:cxn modelId="{F45E7376-307C-420E-95BA-8CF111D11482}" srcId="{71DF0A78-6124-4191-AD31-19F14258BB1C}" destId="{2CA024FF-D1B6-4A24-82A6-4F2D8E23C67E}" srcOrd="2" destOrd="0" parTransId="{4FC8AF27-37C5-4407-8C84-152B13E4F2D1}" sibTransId="{9D722678-2E1F-4FC8-8C0D-7DAB947931F1}"/>
    <dgm:cxn modelId="{09DB4E1D-96DF-4F0A-B246-D027A28C2CE1}" type="presOf" srcId="{A5E47563-208C-4D9B-B8BA-E62ADEFD43A0}" destId="{58555781-23A8-41BA-A039-44B47D91CDE6}" srcOrd="0" destOrd="0" presId="urn:microsoft.com/office/officeart/2005/8/layout/cycle2"/>
    <dgm:cxn modelId="{901CB841-3072-4EBE-AC52-2F4A27999AEE}" type="presOf" srcId="{9D722678-2E1F-4FC8-8C0D-7DAB947931F1}" destId="{EDD64764-25F9-4508-AB19-3663683DF0FF}" srcOrd="0" destOrd="0" presId="urn:microsoft.com/office/officeart/2005/8/layout/cycle2"/>
    <dgm:cxn modelId="{5AAD83F0-15B6-4013-92B3-C4F4590EE593}" type="presOf" srcId="{A5E47563-208C-4D9B-B8BA-E62ADEFD43A0}" destId="{8765E78C-0BD9-4F9E-9862-9A03D7BC1A68}" srcOrd="1" destOrd="0" presId="urn:microsoft.com/office/officeart/2005/8/layout/cycle2"/>
    <dgm:cxn modelId="{6721E442-9624-4F83-81DD-8AFCBCC39D3F}" type="presOf" srcId="{1F6B98B9-A2FB-4410-9629-A37853075335}" destId="{68668A57-0D95-4924-8A01-093D45DD8335}" srcOrd="0" destOrd="0" presId="urn:microsoft.com/office/officeart/2005/8/layout/cycle2"/>
    <dgm:cxn modelId="{2D8E11FA-790F-4212-9EDF-C1EFA4FF30F8}" type="presOf" srcId="{ED9A4EA1-1081-4C62-8EA9-81DB5131D2A5}" destId="{EB030F6A-BEC2-46C4-BE70-FDA3C7AA8746}" srcOrd="1" destOrd="0" presId="urn:microsoft.com/office/officeart/2005/8/layout/cycle2"/>
    <dgm:cxn modelId="{A7808992-0820-4239-A367-1FE30DAB0512}" srcId="{71DF0A78-6124-4191-AD31-19F14258BB1C}" destId="{C983CC32-6823-4D9E-9DC0-B512F0D9B1E7}" srcOrd="3" destOrd="0" parTransId="{A88A3D17-7246-464B-BD39-4308E728D599}" sibTransId="{1F6B98B9-A2FB-4410-9629-A37853075335}"/>
    <dgm:cxn modelId="{414DF7E3-037F-4A6E-A410-BCB6123667A4}" type="presOf" srcId="{1F6B98B9-A2FB-4410-9629-A37853075335}" destId="{64C71BAC-789F-4E58-BDB3-ECF931F4BD1D}" srcOrd="1" destOrd="0" presId="urn:microsoft.com/office/officeart/2005/8/layout/cycle2"/>
    <dgm:cxn modelId="{298FA025-1739-4AA2-BEF5-A733FAE29DCB}" type="presParOf" srcId="{2275FD61-8BDF-45D5-AD4F-AA2C56532E7F}" destId="{9D136FFE-83ED-4618-B4BE-ABD129855DB3}" srcOrd="0" destOrd="0" presId="urn:microsoft.com/office/officeart/2005/8/layout/cycle2"/>
    <dgm:cxn modelId="{27DC8617-1DA2-4451-BECC-A18AEEB4EB98}" type="presParOf" srcId="{2275FD61-8BDF-45D5-AD4F-AA2C56532E7F}" destId="{74663F61-FBCE-4600-855D-FB9901304302}" srcOrd="1" destOrd="0" presId="urn:microsoft.com/office/officeart/2005/8/layout/cycle2"/>
    <dgm:cxn modelId="{32533F44-C60E-42F1-AFD2-BF94009BD28B}" type="presParOf" srcId="{74663F61-FBCE-4600-855D-FB9901304302}" destId="{EB030F6A-BEC2-46C4-BE70-FDA3C7AA8746}" srcOrd="0" destOrd="0" presId="urn:microsoft.com/office/officeart/2005/8/layout/cycle2"/>
    <dgm:cxn modelId="{2FB6C194-FA0F-48E8-B204-B817815FA195}" type="presParOf" srcId="{2275FD61-8BDF-45D5-AD4F-AA2C56532E7F}" destId="{B99D692B-6310-448B-B954-204A00CAEFFD}" srcOrd="2" destOrd="0" presId="urn:microsoft.com/office/officeart/2005/8/layout/cycle2"/>
    <dgm:cxn modelId="{47288696-48EF-433F-9062-BB4F93F3DE74}" type="presParOf" srcId="{2275FD61-8BDF-45D5-AD4F-AA2C56532E7F}" destId="{58555781-23A8-41BA-A039-44B47D91CDE6}" srcOrd="3" destOrd="0" presId="urn:microsoft.com/office/officeart/2005/8/layout/cycle2"/>
    <dgm:cxn modelId="{1B6AC411-C74C-4CB1-8872-8AC4DFFE810D}" type="presParOf" srcId="{58555781-23A8-41BA-A039-44B47D91CDE6}" destId="{8765E78C-0BD9-4F9E-9862-9A03D7BC1A68}" srcOrd="0" destOrd="0" presId="urn:microsoft.com/office/officeart/2005/8/layout/cycle2"/>
    <dgm:cxn modelId="{5F6161C1-9C37-4ED7-B09B-7609A5A82A51}" type="presParOf" srcId="{2275FD61-8BDF-45D5-AD4F-AA2C56532E7F}" destId="{5793A544-96B7-4576-95E7-601C5150ED7A}" srcOrd="4" destOrd="0" presId="urn:microsoft.com/office/officeart/2005/8/layout/cycle2"/>
    <dgm:cxn modelId="{511B3966-F8E6-48DD-AA0F-5BC18EF4B078}" type="presParOf" srcId="{2275FD61-8BDF-45D5-AD4F-AA2C56532E7F}" destId="{EDD64764-25F9-4508-AB19-3663683DF0FF}" srcOrd="5" destOrd="0" presId="urn:microsoft.com/office/officeart/2005/8/layout/cycle2"/>
    <dgm:cxn modelId="{9D1EE39B-7671-4553-AD3D-147C77331A66}" type="presParOf" srcId="{EDD64764-25F9-4508-AB19-3663683DF0FF}" destId="{0948788A-98E0-414F-B9C5-FF560FE77664}" srcOrd="0" destOrd="0" presId="urn:microsoft.com/office/officeart/2005/8/layout/cycle2"/>
    <dgm:cxn modelId="{285EB899-9B4B-4129-9EBB-52254EB62C45}" type="presParOf" srcId="{2275FD61-8BDF-45D5-AD4F-AA2C56532E7F}" destId="{737ADD1D-A3DD-47AB-A620-F93DE6DE68B0}" srcOrd="6" destOrd="0" presId="urn:microsoft.com/office/officeart/2005/8/layout/cycle2"/>
    <dgm:cxn modelId="{42F633D6-166F-43AF-B297-D38A125D1908}" type="presParOf" srcId="{2275FD61-8BDF-45D5-AD4F-AA2C56532E7F}" destId="{68668A57-0D95-4924-8A01-093D45DD8335}" srcOrd="7" destOrd="0" presId="urn:microsoft.com/office/officeart/2005/8/layout/cycle2"/>
    <dgm:cxn modelId="{31B7FE23-1798-4250-91A2-2A003125628D}" type="presParOf" srcId="{68668A57-0D95-4924-8A01-093D45DD8335}" destId="{64C71BAC-789F-4E58-BDB3-ECF931F4BD1D}" srcOrd="0" destOrd="0" presId="urn:microsoft.com/office/officeart/2005/8/layout/cycle2"/>
    <dgm:cxn modelId="{D39A1DD5-4985-4A2E-A481-3027BE1A5F50}" type="presParOf" srcId="{2275FD61-8BDF-45D5-AD4F-AA2C56532E7F}" destId="{2E57571D-5084-4903-9CBB-7DEF2047AF6F}" srcOrd="8" destOrd="0" presId="urn:microsoft.com/office/officeart/2005/8/layout/cycle2"/>
    <dgm:cxn modelId="{0549352F-1C1F-4749-B99B-155307FEB00F}" type="presParOf" srcId="{2275FD61-8BDF-45D5-AD4F-AA2C56532E7F}" destId="{4BF74C13-964D-4581-9E45-189BF4F19691}" srcOrd="9" destOrd="0" presId="urn:microsoft.com/office/officeart/2005/8/layout/cycle2"/>
    <dgm:cxn modelId="{6CAD2869-34A5-4F40-A4ED-874D87F2DEF2}" type="presParOf" srcId="{4BF74C13-964D-4581-9E45-189BF4F19691}" destId="{F52DBEF1-38B1-4C10-A692-B15976C3AB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1DF0A78-6124-4191-AD31-19F14258BB1C}" type="doc">
      <dgm:prSet loTypeId="urn:microsoft.com/office/officeart/2005/8/layout/cycle2" loCatId="cycle" qsTypeId="urn:microsoft.com/office/officeart/2005/8/quickstyle/3d2" qsCatId="3D" csTypeId="urn:microsoft.com/office/officeart/2005/8/colors/colorful2" csCatId="colorful" phldr="1"/>
      <dgm:spPr/>
      <dgm:t>
        <a:bodyPr/>
        <a:lstStyle/>
        <a:p>
          <a:endParaRPr lang="en-US"/>
        </a:p>
      </dgm:t>
    </dgm:pt>
    <dgm:pt modelId="{24688F57-9EA6-4593-AF44-88B3A08A70DE}">
      <dgm:prSet phldrT="[Text]" custT="1"/>
      <dgm:spPr/>
      <dgm:t>
        <a:bodyPr/>
        <a:lstStyle/>
        <a:p>
          <a:r>
            <a:rPr lang="en-US" sz="2000" dirty="0" smtClean="0"/>
            <a:t>Innovation</a:t>
          </a:r>
          <a:endParaRPr lang="en-US" sz="2000" dirty="0"/>
        </a:p>
      </dgm:t>
    </dgm:pt>
    <dgm:pt modelId="{26C2D808-09A9-4C55-8F1C-192C796CF1B0}" type="parTrans" cxnId="{C0DF83DB-27C8-4749-8D6A-6190AD8C2766}">
      <dgm:prSet/>
      <dgm:spPr/>
      <dgm:t>
        <a:bodyPr/>
        <a:lstStyle/>
        <a:p>
          <a:endParaRPr lang="en-US" sz="2000"/>
        </a:p>
      </dgm:t>
    </dgm:pt>
    <dgm:pt modelId="{ED9A4EA1-1081-4C62-8EA9-81DB5131D2A5}" type="sibTrans" cxnId="{C0DF83DB-27C8-4749-8D6A-6190AD8C2766}">
      <dgm:prSet custT="1"/>
      <dgm:spPr/>
      <dgm:t>
        <a:bodyPr/>
        <a:lstStyle/>
        <a:p>
          <a:endParaRPr lang="en-US" sz="1000" dirty="0"/>
        </a:p>
      </dgm:t>
    </dgm:pt>
    <dgm:pt modelId="{9F26B855-0851-45F1-94B3-B4E96BD406D3}">
      <dgm:prSet phldrT="[Text]" custT="1"/>
      <dgm:spPr/>
      <dgm:t>
        <a:bodyPr/>
        <a:lstStyle/>
        <a:p>
          <a:r>
            <a:rPr lang="en-US" sz="2000" dirty="0" smtClean="0"/>
            <a:t>Prevention</a:t>
          </a:r>
          <a:endParaRPr lang="en-US" sz="1200" dirty="0"/>
        </a:p>
      </dgm:t>
    </dgm:pt>
    <dgm:pt modelId="{9735EBC0-DB30-4578-B59F-3E6D9DC857F8}" type="parTrans" cxnId="{05F3FE9C-4585-4243-B44D-B6FFCD1FF763}">
      <dgm:prSet/>
      <dgm:spPr/>
      <dgm:t>
        <a:bodyPr/>
        <a:lstStyle/>
        <a:p>
          <a:endParaRPr lang="en-US" sz="2000"/>
        </a:p>
      </dgm:t>
    </dgm:pt>
    <dgm:pt modelId="{A5E47563-208C-4D9B-B8BA-E62ADEFD43A0}" type="sibTrans" cxnId="{05F3FE9C-4585-4243-B44D-B6FFCD1FF763}">
      <dgm:prSet custT="1"/>
      <dgm:spPr/>
      <dgm:t>
        <a:bodyPr/>
        <a:lstStyle/>
        <a:p>
          <a:endParaRPr lang="en-US" sz="1000" dirty="0"/>
        </a:p>
      </dgm:t>
    </dgm:pt>
    <dgm:pt modelId="{2CA024FF-D1B6-4A24-82A6-4F2D8E23C67E}">
      <dgm:prSet phldrT="[Text]" custT="1"/>
      <dgm:spPr/>
      <dgm:t>
        <a:bodyPr lIns="9144" rIns="9144"/>
        <a:lstStyle/>
        <a:p>
          <a:r>
            <a:rPr lang="en-US" sz="1800" dirty="0" smtClean="0"/>
            <a:t>Holistic Engagement</a:t>
          </a:r>
          <a:endParaRPr lang="en-US" sz="1800" dirty="0"/>
        </a:p>
      </dgm:t>
    </dgm:pt>
    <dgm:pt modelId="{4FC8AF27-37C5-4407-8C84-152B13E4F2D1}" type="parTrans" cxnId="{F45E7376-307C-420E-95BA-8CF111D11482}">
      <dgm:prSet/>
      <dgm:spPr/>
      <dgm:t>
        <a:bodyPr/>
        <a:lstStyle/>
        <a:p>
          <a:endParaRPr lang="en-US" sz="2000"/>
        </a:p>
      </dgm:t>
    </dgm:pt>
    <dgm:pt modelId="{9D722678-2E1F-4FC8-8C0D-7DAB947931F1}" type="sibTrans" cxnId="{F45E7376-307C-420E-95BA-8CF111D11482}">
      <dgm:prSet custT="1"/>
      <dgm:spPr/>
      <dgm:t>
        <a:bodyPr/>
        <a:lstStyle/>
        <a:p>
          <a:endParaRPr lang="en-US" sz="1000" dirty="0"/>
        </a:p>
      </dgm:t>
    </dgm:pt>
    <dgm:pt modelId="{C983CC32-6823-4D9E-9DC0-B512F0D9B1E7}">
      <dgm:prSet phldrT="[Text]" custT="1"/>
      <dgm:spPr/>
      <dgm:t>
        <a:bodyPr/>
        <a:lstStyle/>
        <a:p>
          <a:r>
            <a:rPr lang="en-US" sz="2000" dirty="0" smtClean="0"/>
            <a:t>Targeted Supports</a:t>
          </a:r>
          <a:endParaRPr lang="en-US" sz="2000" dirty="0"/>
        </a:p>
      </dgm:t>
    </dgm:pt>
    <dgm:pt modelId="{A88A3D17-7246-464B-BD39-4308E728D599}" type="parTrans" cxnId="{A7808992-0820-4239-A367-1FE30DAB0512}">
      <dgm:prSet/>
      <dgm:spPr/>
      <dgm:t>
        <a:bodyPr/>
        <a:lstStyle/>
        <a:p>
          <a:endParaRPr lang="en-US" sz="2000"/>
        </a:p>
      </dgm:t>
    </dgm:pt>
    <dgm:pt modelId="{1F6B98B9-A2FB-4410-9629-A37853075335}" type="sibTrans" cxnId="{A7808992-0820-4239-A367-1FE30DAB0512}">
      <dgm:prSet custT="1"/>
      <dgm:spPr/>
      <dgm:t>
        <a:bodyPr/>
        <a:lstStyle/>
        <a:p>
          <a:endParaRPr lang="en-US" sz="1000" dirty="0"/>
        </a:p>
      </dgm:t>
    </dgm:pt>
    <dgm:pt modelId="{2E6CDE53-DEB7-40C6-B120-9DB93634F75A}">
      <dgm:prSet phldrT="[Text]" custT="1"/>
      <dgm:spPr/>
      <dgm:t>
        <a:bodyPr/>
        <a:lstStyle/>
        <a:p>
          <a:r>
            <a:rPr lang="en-US" sz="2000" dirty="0" smtClean="0"/>
            <a:t>Integration</a:t>
          </a:r>
          <a:endParaRPr lang="en-US" sz="2000" dirty="0"/>
        </a:p>
      </dgm:t>
    </dgm:pt>
    <dgm:pt modelId="{DFC913B8-5626-45FF-A188-26A5BDFC6D33}" type="parTrans" cxnId="{CDFD3613-5DB8-4FDC-B0BF-4C407A42F1FF}">
      <dgm:prSet/>
      <dgm:spPr/>
      <dgm:t>
        <a:bodyPr/>
        <a:lstStyle/>
        <a:p>
          <a:endParaRPr lang="en-US"/>
        </a:p>
      </dgm:t>
    </dgm:pt>
    <dgm:pt modelId="{17511FB0-757B-47EF-8BB6-A9DE64DC4A79}" type="sibTrans" cxnId="{CDFD3613-5DB8-4FDC-B0BF-4C407A42F1FF}">
      <dgm:prSet/>
      <dgm:spPr/>
      <dgm:t>
        <a:bodyPr/>
        <a:lstStyle/>
        <a:p>
          <a:endParaRPr lang="en-US"/>
        </a:p>
      </dgm:t>
    </dgm:pt>
    <dgm:pt modelId="{2275FD61-8BDF-45D5-AD4F-AA2C56532E7F}" type="pres">
      <dgm:prSet presAssocID="{71DF0A78-6124-4191-AD31-19F14258BB1C}" presName="cycle" presStyleCnt="0">
        <dgm:presLayoutVars>
          <dgm:dir/>
          <dgm:resizeHandles val="exact"/>
        </dgm:presLayoutVars>
      </dgm:prSet>
      <dgm:spPr/>
      <dgm:t>
        <a:bodyPr/>
        <a:lstStyle/>
        <a:p>
          <a:endParaRPr lang="en-US"/>
        </a:p>
      </dgm:t>
    </dgm:pt>
    <dgm:pt modelId="{9D136FFE-83ED-4618-B4BE-ABD129855DB3}" type="pres">
      <dgm:prSet presAssocID="{24688F57-9EA6-4593-AF44-88B3A08A70DE}" presName="node" presStyleLbl="node1" presStyleIdx="0" presStyleCnt="5" custScaleX="115739" custScaleY="112288">
        <dgm:presLayoutVars>
          <dgm:bulletEnabled val="1"/>
        </dgm:presLayoutVars>
      </dgm:prSet>
      <dgm:spPr/>
      <dgm:t>
        <a:bodyPr/>
        <a:lstStyle/>
        <a:p>
          <a:endParaRPr lang="en-US"/>
        </a:p>
      </dgm:t>
    </dgm:pt>
    <dgm:pt modelId="{74663F61-FBCE-4600-855D-FB9901304302}" type="pres">
      <dgm:prSet presAssocID="{ED9A4EA1-1081-4C62-8EA9-81DB5131D2A5}" presName="sibTrans" presStyleLbl="sibTrans2D1" presStyleIdx="0" presStyleCnt="5"/>
      <dgm:spPr/>
      <dgm:t>
        <a:bodyPr/>
        <a:lstStyle/>
        <a:p>
          <a:endParaRPr lang="en-US"/>
        </a:p>
      </dgm:t>
    </dgm:pt>
    <dgm:pt modelId="{EB030F6A-BEC2-46C4-BE70-FDA3C7AA8746}" type="pres">
      <dgm:prSet presAssocID="{ED9A4EA1-1081-4C62-8EA9-81DB5131D2A5}" presName="connectorText" presStyleLbl="sibTrans2D1" presStyleIdx="0" presStyleCnt="5"/>
      <dgm:spPr/>
      <dgm:t>
        <a:bodyPr/>
        <a:lstStyle/>
        <a:p>
          <a:endParaRPr lang="en-US"/>
        </a:p>
      </dgm:t>
    </dgm:pt>
    <dgm:pt modelId="{B99D692B-6310-448B-B954-204A00CAEFFD}" type="pres">
      <dgm:prSet presAssocID="{9F26B855-0851-45F1-94B3-B4E96BD406D3}" presName="node" presStyleLbl="node1" presStyleIdx="1" presStyleCnt="5" custScaleX="112288" custScaleY="112288">
        <dgm:presLayoutVars>
          <dgm:bulletEnabled val="1"/>
        </dgm:presLayoutVars>
      </dgm:prSet>
      <dgm:spPr/>
      <dgm:t>
        <a:bodyPr/>
        <a:lstStyle/>
        <a:p>
          <a:endParaRPr lang="en-US"/>
        </a:p>
      </dgm:t>
    </dgm:pt>
    <dgm:pt modelId="{58555781-23A8-41BA-A039-44B47D91CDE6}" type="pres">
      <dgm:prSet presAssocID="{A5E47563-208C-4D9B-B8BA-E62ADEFD43A0}" presName="sibTrans" presStyleLbl="sibTrans2D1" presStyleIdx="1" presStyleCnt="5"/>
      <dgm:spPr/>
      <dgm:t>
        <a:bodyPr/>
        <a:lstStyle/>
        <a:p>
          <a:endParaRPr lang="en-US"/>
        </a:p>
      </dgm:t>
    </dgm:pt>
    <dgm:pt modelId="{8765E78C-0BD9-4F9E-9862-9A03D7BC1A68}" type="pres">
      <dgm:prSet presAssocID="{A5E47563-208C-4D9B-B8BA-E62ADEFD43A0}" presName="connectorText" presStyleLbl="sibTrans2D1" presStyleIdx="1" presStyleCnt="5"/>
      <dgm:spPr/>
      <dgm:t>
        <a:bodyPr/>
        <a:lstStyle/>
        <a:p>
          <a:endParaRPr lang="en-US"/>
        </a:p>
      </dgm:t>
    </dgm:pt>
    <dgm:pt modelId="{5793A544-96B7-4576-95E7-601C5150ED7A}" type="pres">
      <dgm:prSet presAssocID="{2CA024FF-D1B6-4A24-82A6-4F2D8E23C67E}" presName="node" presStyleLbl="node1" presStyleIdx="2" presStyleCnt="5" custScaleX="112288" custScaleY="112288">
        <dgm:presLayoutVars>
          <dgm:bulletEnabled val="1"/>
        </dgm:presLayoutVars>
      </dgm:prSet>
      <dgm:spPr/>
      <dgm:t>
        <a:bodyPr/>
        <a:lstStyle/>
        <a:p>
          <a:endParaRPr lang="en-US"/>
        </a:p>
      </dgm:t>
    </dgm:pt>
    <dgm:pt modelId="{EDD64764-25F9-4508-AB19-3663683DF0FF}" type="pres">
      <dgm:prSet presAssocID="{9D722678-2E1F-4FC8-8C0D-7DAB947931F1}" presName="sibTrans" presStyleLbl="sibTrans2D1" presStyleIdx="2" presStyleCnt="5"/>
      <dgm:spPr/>
      <dgm:t>
        <a:bodyPr/>
        <a:lstStyle/>
        <a:p>
          <a:endParaRPr lang="en-US"/>
        </a:p>
      </dgm:t>
    </dgm:pt>
    <dgm:pt modelId="{0948788A-98E0-414F-B9C5-FF560FE77664}" type="pres">
      <dgm:prSet presAssocID="{9D722678-2E1F-4FC8-8C0D-7DAB947931F1}" presName="connectorText" presStyleLbl="sibTrans2D1" presStyleIdx="2" presStyleCnt="5"/>
      <dgm:spPr/>
      <dgm:t>
        <a:bodyPr/>
        <a:lstStyle/>
        <a:p>
          <a:endParaRPr lang="en-US"/>
        </a:p>
      </dgm:t>
    </dgm:pt>
    <dgm:pt modelId="{737ADD1D-A3DD-47AB-A620-F93DE6DE68B0}" type="pres">
      <dgm:prSet presAssocID="{C983CC32-6823-4D9E-9DC0-B512F0D9B1E7}" presName="node" presStyleLbl="node1" presStyleIdx="3" presStyleCnt="5" custScaleX="112288" custScaleY="112288">
        <dgm:presLayoutVars>
          <dgm:bulletEnabled val="1"/>
        </dgm:presLayoutVars>
      </dgm:prSet>
      <dgm:spPr/>
      <dgm:t>
        <a:bodyPr/>
        <a:lstStyle/>
        <a:p>
          <a:endParaRPr lang="en-US"/>
        </a:p>
      </dgm:t>
    </dgm:pt>
    <dgm:pt modelId="{68668A57-0D95-4924-8A01-093D45DD8335}" type="pres">
      <dgm:prSet presAssocID="{1F6B98B9-A2FB-4410-9629-A37853075335}" presName="sibTrans" presStyleLbl="sibTrans2D1" presStyleIdx="3" presStyleCnt="5"/>
      <dgm:spPr/>
      <dgm:t>
        <a:bodyPr/>
        <a:lstStyle/>
        <a:p>
          <a:endParaRPr lang="en-US"/>
        </a:p>
      </dgm:t>
    </dgm:pt>
    <dgm:pt modelId="{64C71BAC-789F-4E58-BDB3-ECF931F4BD1D}" type="pres">
      <dgm:prSet presAssocID="{1F6B98B9-A2FB-4410-9629-A37853075335}" presName="connectorText" presStyleLbl="sibTrans2D1" presStyleIdx="3" presStyleCnt="5"/>
      <dgm:spPr/>
      <dgm:t>
        <a:bodyPr/>
        <a:lstStyle/>
        <a:p>
          <a:endParaRPr lang="en-US"/>
        </a:p>
      </dgm:t>
    </dgm:pt>
    <dgm:pt modelId="{2E57571D-5084-4903-9CBB-7DEF2047AF6F}" type="pres">
      <dgm:prSet presAssocID="{2E6CDE53-DEB7-40C6-B120-9DB93634F75A}" presName="node" presStyleLbl="node1" presStyleIdx="4" presStyleCnt="5" custScaleX="104347" custScaleY="112288" custRadScaleRad="91571" custRadScaleInc="4784">
        <dgm:presLayoutVars>
          <dgm:bulletEnabled val="1"/>
        </dgm:presLayoutVars>
      </dgm:prSet>
      <dgm:spPr/>
      <dgm:t>
        <a:bodyPr/>
        <a:lstStyle/>
        <a:p>
          <a:endParaRPr lang="en-US"/>
        </a:p>
      </dgm:t>
    </dgm:pt>
    <dgm:pt modelId="{4BF74C13-964D-4581-9E45-189BF4F19691}" type="pres">
      <dgm:prSet presAssocID="{17511FB0-757B-47EF-8BB6-A9DE64DC4A79}" presName="sibTrans" presStyleLbl="sibTrans2D1" presStyleIdx="4" presStyleCnt="5"/>
      <dgm:spPr/>
      <dgm:t>
        <a:bodyPr/>
        <a:lstStyle/>
        <a:p>
          <a:endParaRPr lang="en-US"/>
        </a:p>
      </dgm:t>
    </dgm:pt>
    <dgm:pt modelId="{F52DBEF1-38B1-4C10-A692-B15976C3ABB1}" type="pres">
      <dgm:prSet presAssocID="{17511FB0-757B-47EF-8BB6-A9DE64DC4A79}" presName="connectorText" presStyleLbl="sibTrans2D1" presStyleIdx="4" presStyleCnt="5"/>
      <dgm:spPr/>
      <dgm:t>
        <a:bodyPr/>
        <a:lstStyle/>
        <a:p>
          <a:endParaRPr lang="en-US"/>
        </a:p>
      </dgm:t>
    </dgm:pt>
  </dgm:ptLst>
  <dgm:cxnLst>
    <dgm:cxn modelId="{C0DF83DB-27C8-4749-8D6A-6190AD8C2766}" srcId="{71DF0A78-6124-4191-AD31-19F14258BB1C}" destId="{24688F57-9EA6-4593-AF44-88B3A08A70DE}" srcOrd="0" destOrd="0" parTransId="{26C2D808-09A9-4C55-8F1C-192C796CF1B0}" sibTransId="{ED9A4EA1-1081-4C62-8EA9-81DB5131D2A5}"/>
    <dgm:cxn modelId="{773B368B-DED9-499C-BFF1-BB24881E37EA}" type="presOf" srcId="{2CA024FF-D1B6-4A24-82A6-4F2D8E23C67E}" destId="{5793A544-96B7-4576-95E7-601C5150ED7A}" srcOrd="0" destOrd="0" presId="urn:microsoft.com/office/officeart/2005/8/layout/cycle2"/>
    <dgm:cxn modelId="{93E97F9F-137B-41DD-8D2A-57B49CBFF408}" type="presOf" srcId="{C983CC32-6823-4D9E-9DC0-B512F0D9B1E7}" destId="{737ADD1D-A3DD-47AB-A620-F93DE6DE68B0}" srcOrd="0" destOrd="0" presId="urn:microsoft.com/office/officeart/2005/8/layout/cycle2"/>
    <dgm:cxn modelId="{72D94C49-1888-416B-9560-5FA4A3C8514A}" type="presOf" srcId="{17511FB0-757B-47EF-8BB6-A9DE64DC4A79}" destId="{F52DBEF1-38B1-4C10-A692-B15976C3ABB1}" srcOrd="1" destOrd="0" presId="urn:microsoft.com/office/officeart/2005/8/layout/cycle2"/>
    <dgm:cxn modelId="{3DB8D5E3-D5AB-420C-A42A-A23D61EFE3AC}" type="presOf" srcId="{24688F57-9EA6-4593-AF44-88B3A08A70DE}" destId="{9D136FFE-83ED-4618-B4BE-ABD129855DB3}" srcOrd="0" destOrd="0" presId="urn:microsoft.com/office/officeart/2005/8/layout/cycle2"/>
    <dgm:cxn modelId="{0405CE04-2E05-46CB-9FC9-FE82A461DA5E}" type="presOf" srcId="{2E6CDE53-DEB7-40C6-B120-9DB93634F75A}" destId="{2E57571D-5084-4903-9CBB-7DEF2047AF6F}" srcOrd="0" destOrd="0" presId="urn:microsoft.com/office/officeart/2005/8/layout/cycle2"/>
    <dgm:cxn modelId="{CDFD3613-5DB8-4FDC-B0BF-4C407A42F1FF}" srcId="{71DF0A78-6124-4191-AD31-19F14258BB1C}" destId="{2E6CDE53-DEB7-40C6-B120-9DB93634F75A}" srcOrd="4" destOrd="0" parTransId="{DFC913B8-5626-45FF-A188-26A5BDFC6D33}" sibTransId="{17511FB0-757B-47EF-8BB6-A9DE64DC4A79}"/>
    <dgm:cxn modelId="{FA1123AB-3595-4B16-8770-38D1F099025A}" type="presOf" srcId="{ED9A4EA1-1081-4C62-8EA9-81DB5131D2A5}" destId="{74663F61-FBCE-4600-855D-FB9901304302}" srcOrd="0" destOrd="0" presId="urn:microsoft.com/office/officeart/2005/8/layout/cycle2"/>
    <dgm:cxn modelId="{05F3FE9C-4585-4243-B44D-B6FFCD1FF763}" srcId="{71DF0A78-6124-4191-AD31-19F14258BB1C}" destId="{9F26B855-0851-45F1-94B3-B4E96BD406D3}" srcOrd="1" destOrd="0" parTransId="{9735EBC0-DB30-4578-B59F-3E6D9DC857F8}" sibTransId="{A5E47563-208C-4D9B-B8BA-E62ADEFD43A0}"/>
    <dgm:cxn modelId="{DA689815-2E68-4D59-947B-42B5661BC727}" type="presOf" srcId="{9F26B855-0851-45F1-94B3-B4E96BD406D3}" destId="{B99D692B-6310-448B-B954-204A00CAEFFD}" srcOrd="0" destOrd="0" presId="urn:microsoft.com/office/officeart/2005/8/layout/cycle2"/>
    <dgm:cxn modelId="{8D6D3A93-46AD-4F38-82F6-8AA86E860D93}" type="presOf" srcId="{9D722678-2E1F-4FC8-8C0D-7DAB947931F1}" destId="{0948788A-98E0-414F-B9C5-FF560FE77664}" srcOrd="1" destOrd="0" presId="urn:microsoft.com/office/officeart/2005/8/layout/cycle2"/>
    <dgm:cxn modelId="{2E24F9EC-4B82-4B10-814D-74810203124B}" type="presOf" srcId="{71DF0A78-6124-4191-AD31-19F14258BB1C}" destId="{2275FD61-8BDF-45D5-AD4F-AA2C56532E7F}" srcOrd="0" destOrd="0" presId="urn:microsoft.com/office/officeart/2005/8/layout/cycle2"/>
    <dgm:cxn modelId="{942BB951-2F01-4CB6-97E5-22581079EA7F}" type="presOf" srcId="{17511FB0-757B-47EF-8BB6-A9DE64DC4A79}" destId="{4BF74C13-964D-4581-9E45-189BF4F19691}" srcOrd="0" destOrd="0" presId="urn:microsoft.com/office/officeart/2005/8/layout/cycle2"/>
    <dgm:cxn modelId="{F45E7376-307C-420E-95BA-8CF111D11482}" srcId="{71DF0A78-6124-4191-AD31-19F14258BB1C}" destId="{2CA024FF-D1B6-4A24-82A6-4F2D8E23C67E}" srcOrd="2" destOrd="0" parTransId="{4FC8AF27-37C5-4407-8C84-152B13E4F2D1}" sibTransId="{9D722678-2E1F-4FC8-8C0D-7DAB947931F1}"/>
    <dgm:cxn modelId="{09DB4E1D-96DF-4F0A-B246-D027A28C2CE1}" type="presOf" srcId="{A5E47563-208C-4D9B-B8BA-E62ADEFD43A0}" destId="{58555781-23A8-41BA-A039-44B47D91CDE6}" srcOrd="0" destOrd="0" presId="urn:microsoft.com/office/officeart/2005/8/layout/cycle2"/>
    <dgm:cxn modelId="{901CB841-3072-4EBE-AC52-2F4A27999AEE}" type="presOf" srcId="{9D722678-2E1F-4FC8-8C0D-7DAB947931F1}" destId="{EDD64764-25F9-4508-AB19-3663683DF0FF}" srcOrd="0" destOrd="0" presId="urn:microsoft.com/office/officeart/2005/8/layout/cycle2"/>
    <dgm:cxn modelId="{5AAD83F0-15B6-4013-92B3-C4F4590EE593}" type="presOf" srcId="{A5E47563-208C-4D9B-B8BA-E62ADEFD43A0}" destId="{8765E78C-0BD9-4F9E-9862-9A03D7BC1A68}" srcOrd="1" destOrd="0" presId="urn:microsoft.com/office/officeart/2005/8/layout/cycle2"/>
    <dgm:cxn modelId="{6721E442-9624-4F83-81DD-8AFCBCC39D3F}" type="presOf" srcId="{1F6B98B9-A2FB-4410-9629-A37853075335}" destId="{68668A57-0D95-4924-8A01-093D45DD8335}" srcOrd="0" destOrd="0" presId="urn:microsoft.com/office/officeart/2005/8/layout/cycle2"/>
    <dgm:cxn modelId="{2D8E11FA-790F-4212-9EDF-C1EFA4FF30F8}" type="presOf" srcId="{ED9A4EA1-1081-4C62-8EA9-81DB5131D2A5}" destId="{EB030F6A-BEC2-46C4-BE70-FDA3C7AA8746}" srcOrd="1" destOrd="0" presId="urn:microsoft.com/office/officeart/2005/8/layout/cycle2"/>
    <dgm:cxn modelId="{A7808992-0820-4239-A367-1FE30DAB0512}" srcId="{71DF0A78-6124-4191-AD31-19F14258BB1C}" destId="{C983CC32-6823-4D9E-9DC0-B512F0D9B1E7}" srcOrd="3" destOrd="0" parTransId="{A88A3D17-7246-464B-BD39-4308E728D599}" sibTransId="{1F6B98B9-A2FB-4410-9629-A37853075335}"/>
    <dgm:cxn modelId="{414DF7E3-037F-4A6E-A410-BCB6123667A4}" type="presOf" srcId="{1F6B98B9-A2FB-4410-9629-A37853075335}" destId="{64C71BAC-789F-4E58-BDB3-ECF931F4BD1D}" srcOrd="1" destOrd="0" presId="urn:microsoft.com/office/officeart/2005/8/layout/cycle2"/>
    <dgm:cxn modelId="{298FA025-1739-4AA2-BEF5-A733FAE29DCB}" type="presParOf" srcId="{2275FD61-8BDF-45D5-AD4F-AA2C56532E7F}" destId="{9D136FFE-83ED-4618-B4BE-ABD129855DB3}" srcOrd="0" destOrd="0" presId="urn:microsoft.com/office/officeart/2005/8/layout/cycle2"/>
    <dgm:cxn modelId="{27DC8617-1DA2-4451-BECC-A18AEEB4EB98}" type="presParOf" srcId="{2275FD61-8BDF-45D5-AD4F-AA2C56532E7F}" destId="{74663F61-FBCE-4600-855D-FB9901304302}" srcOrd="1" destOrd="0" presId="urn:microsoft.com/office/officeart/2005/8/layout/cycle2"/>
    <dgm:cxn modelId="{32533F44-C60E-42F1-AFD2-BF94009BD28B}" type="presParOf" srcId="{74663F61-FBCE-4600-855D-FB9901304302}" destId="{EB030F6A-BEC2-46C4-BE70-FDA3C7AA8746}" srcOrd="0" destOrd="0" presId="urn:microsoft.com/office/officeart/2005/8/layout/cycle2"/>
    <dgm:cxn modelId="{2FB6C194-FA0F-48E8-B204-B817815FA195}" type="presParOf" srcId="{2275FD61-8BDF-45D5-AD4F-AA2C56532E7F}" destId="{B99D692B-6310-448B-B954-204A00CAEFFD}" srcOrd="2" destOrd="0" presId="urn:microsoft.com/office/officeart/2005/8/layout/cycle2"/>
    <dgm:cxn modelId="{47288696-48EF-433F-9062-BB4F93F3DE74}" type="presParOf" srcId="{2275FD61-8BDF-45D5-AD4F-AA2C56532E7F}" destId="{58555781-23A8-41BA-A039-44B47D91CDE6}" srcOrd="3" destOrd="0" presId="urn:microsoft.com/office/officeart/2005/8/layout/cycle2"/>
    <dgm:cxn modelId="{1B6AC411-C74C-4CB1-8872-8AC4DFFE810D}" type="presParOf" srcId="{58555781-23A8-41BA-A039-44B47D91CDE6}" destId="{8765E78C-0BD9-4F9E-9862-9A03D7BC1A68}" srcOrd="0" destOrd="0" presId="urn:microsoft.com/office/officeart/2005/8/layout/cycle2"/>
    <dgm:cxn modelId="{5F6161C1-9C37-4ED7-B09B-7609A5A82A51}" type="presParOf" srcId="{2275FD61-8BDF-45D5-AD4F-AA2C56532E7F}" destId="{5793A544-96B7-4576-95E7-601C5150ED7A}" srcOrd="4" destOrd="0" presId="urn:microsoft.com/office/officeart/2005/8/layout/cycle2"/>
    <dgm:cxn modelId="{511B3966-F8E6-48DD-AA0F-5BC18EF4B078}" type="presParOf" srcId="{2275FD61-8BDF-45D5-AD4F-AA2C56532E7F}" destId="{EDD64764-25F9-4508-AB19-3663683DF0FF}" srcOrd="5" destOrd="0" presId="urn:microsoft.com/office/officeart/2005/8/layout/cycle2"/>
    <dgm:cxn modelId="{9D1EE39B-7671-4553-AD3D-147C77331A66}" type="presParOf" srcId="{EDD64764-25F9-4508-AB19-3663683DF0FF}" destId="{0948788A-98E0-414F-B9C5-FF560FE77664}" srcOrd="0" destOrd="0" presId="urn:microsoft.com/office/officeart/2005/8/layout/cycle2"/>
    <dgm:cxn modelId="{285EB899-9B4B-4129-9EBB-52254EB62C45}" type="presParOf" srcId="{2275FD61-8BDF-45D5-AD4F-AA2C56532E7F}" destId="{737ADD1D-A3DD-47AB-A620-F93DE6DE68B0}" srcOrd="6" destOrd="0" presId="urn:microsoft.com/office/officeart/2005/8/layout/cycle2"/>
    <dgm:cxn modelId="{42F633D6-166F-43AF-B297-D38A125D1908}" type="presParOf" srcId="{2275FD61-8BDF-45D5-AD4F-AA2C56532E7F}" destId="{68668A57-0D95-4924-8A01-093D45DD8335}" srcOrd="7" destOrd="0" presId="urn:microsoft.com/office/officeart/2005/8/layout/cycle2"/>
    <dgm:cxn modelId="{31B7FE23-1798-4250-91A2-2A003125628D}" type="presParOf" srcId="{68668A57-0D95-4924-8A01-093D45DD8335}" destId="{64C71BAC-789F-4E58-BDB3-ECF931F4BD1D}" srcOrd="0" destOrd="0" presId="urn:microsoft.com/office/officeart/2005/8/layout/cycle2"/>
    <dgm:cxn modelId="{D39A1DD5-4985-4A2E-A481-3027BE1A5F50}" type="presParOf" srcId="{2275FD61-8BDF-45D5-AD4F-AA2C56532E7F}" destId="{2E57571D-5084-4903-9CBB-7DEF2047AF6F}" srcOrd="8" destOrd="0" presId="urn:microsoft.com/office/officeart/2005/8/layout/cycle2"/>
    <dgm:cxn modelId="{0549352F-1C1F-4749-B99B-155307FEB00F}" type="presParOf" srcId="{2275FD61-8BDF-45D5-AD4F-AA2C56532E7F}" destId="{4BF74C13-964D-4581-9E45-189BF4F19691}" srcOrd="9" destOrd="0" presId="urn:microsoft.com/office/officeart/2005/8/layout/cycle2"/>
    <dgm:cxn modelId="{6CAD2869-34A5-4F40-A4ED-874D87F2DEF2}" type="presParOf" srcId="{4BF74C13-964D-4581-9E45-189BF4F19691}" destId="{F52DBEF1-38B1-4C10-A692-B15976C3ABB1}"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AF01D5-342A-40B3-93B7-4114D1CBCABD}"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B094CF45-258E-43AA-A995-88FD6B9C25A7}">
      <dgm:prSet phldrT="[Text]"/>
      <dgm:spPr>
        <a:solidFill>
          <a:srgbClr val="FFFF00">
            <a:alpha val="50000"/>
          </a:srgbClr>
        </a:solidFill>
      </dgm:spPr>
      <dgm:t>
        <a:bodyPr/>
        <a:lstStyle/>
        <a:p>
          <a:r>
            <a:rPr lang="en-US" dirty="0" smtClean="0"/>
            <a:t>Economic &amp; Housing Stability</a:t>
          </a:r>
          <a:endParaRPr lang="en-US" dirty="0"/>
        </a:p>
      </dgm:t>
    </dgm:pt>
    <dgm:pt modelId="{FA8F45B1-F716-475A-82FE-B5CFF20DA319}" type="parTrans" cxnId="{712FA943-A08A-40AA-A1C1-0C67E3DCAF71}">
      <dgm:prSet/>
      <dgm:spPr/>
      <dgm:t>
        <a:bodyPr/>
        <a:lstStyle/>
        <a:p>
          <a:endParaRPr lang="en-US"/>
        </a:p>
      </dgm:t>
    </dgm:pt>
    <dgm:pt modelId="{53EC8709-83F7-4400-BD8C-6480B80474D2}" type="sibTrans" cxnId="{712FA943-A08A-40AA-A1C1-0C67E3DCAF71}">
      <dgm:prSet/>
      <dgm:spPr/>
      <dgm:t>
        <a:bodyPr/>
        <a:lstStyle/>
        <a:p>
          <a:endParaRPr lang="en-US"/>
        </a:p>
      </dgm:t>
    </dgm:pt>
    <dgm:pt modelId="{6F69E7A6-3F34-4CEF-A495-DF943D543B3F}">
      <dgm:prSet phldrT="[Text]"/>
      <dgm:spPr>
        <a:solidFill>
          <a:schemeClr val="accent3">
            <a:lumMod val="75000"/>
            <a:alpha val="50000"/>
          </a:schemeClr>
        </a:solidFill>
      </dgm:spPr>
      <dgm:t>
        <a:bodyPr/>
        <a:lstStyle/>
        <a:p>
          <a:r>
            <a:rPr lang="en-US" dirty="0" smtClean="0"/>
            <a:t>Behavioral Health</a:t>
          </a:r>
          <a:endParaRPr lang="en-US" dirty="0"/>
        </a:p>
      </dgm:t>
    </dgm:pt>
    <dgm:pt modelId="{17ED2FB7-6D9C-4E37-A8F0-746AB49EAEF9}" type="parTrans" cxnId="{E10A8D8E-73CF-48AC-A729-F7373543D059}">
      <dgm:prSet/>
      <dgm:spPr/>
      <dgm:t>
        <a:bodyPr/>
        <a:lstStyle/>
        <a:p>
          <a:endParaRPr lang="en-US"/>
        </a:p>
      </dgm:t>
    </dgm:pt>
    <dgm:pt modelId="{A8C55BE4-2540-4557-99D5-1F7641360FE5}" type="sibTrans" cxnId="{E10A8D8E-73CF-48AC-A729-F7373543D059}">
      <dgm:prSet/>
      <dgm:spPr/>
      <dgm:t>
        <a:bodyPr/>
        <a:lstStyle/>
        <a:p>
          <a:endParaRPr lang="en-US"/>
        </a:p>
      </dgm:t>
    </dgm:pt>
    <dgm:pt modelId="{7A04B854-2E68-43A7-9730-7A26363D793B}">
      <dgm:prSet phldrT="[Text]"/>
      <dgm:spPr>
        <a:solidFill>
          <a:schemeClr val="accent6">
            <a:lumMod val="75000"/>
            <a:alpha val="50000"/>
          </a:schemeClr>
        </a:solidFill>
      </dgm:spPr>
      <dgm:t>
        <a:bodyPr/>
        <a:lstStyle/>
        <a:p>
          <a:r>
            <a:rPr lang="en-US" dirty="0" smtClean="0"/>
            <a:t>Long Term Supports &amp; Services</a:t>
          </a:r>
          <a:endParaRPr lang="en-US" dirty="0"/>
        </a:p>
      </dgm:t>
    </dgm:pt>
    <dgm:pt modelId="{B367DEC7-C7AE-4FDC-880B-E370E7FAED88}" type="parTrans" cxnId="{92AD16E5-BACB-46F9-BED7-48315E39C1E0}">
      <dgm:prSet/>
      <dgm:spPr/>
      <dgm:t>
        <a:bodyPr/>
        <a:lstStyle/>
        <a:p>
          <a:endParaRPr lang="en-US"/>
        </a:p>
      </dgm:t>
    </dgm:pt>
    <dgm:pt modelId="{903732EF-DA99-4F10-B5CC-BB56E7E64D98}" type="sibTrans" cxnId="{92AD16E5-BACB-46F9-BED7-48315E39C1E0}">
      <dgm:prSet/>
      <dgm:spPr/>
      <dgm:t>
        <a:bodyPr/>
        <a:lstStyle/>
        <a:p>
          <a:endParaRPr lang="en-US"/>
        </a:p>
      </dgm:t>
    </dgm:pt>
    <dgm:pt modelId="{E4C3AE35-7C0E-48E6-BEDB-08DB7102BA58}">
      <dgm:prSet phldrT="[Text]"/>
      <dgm:spPr>
        <a:solidFill>
          <a:schemeClr val="accent1">
            <a:lumMod val="75000"/>
            <a:alpha val="50000"/>
          </a:schemeClr>
        </a:solidFill>
      </dgm:spPr>
      <dgm:t>
        <a:bodyPr/>
        <a:lstStyle/>
        <a:p>
          <a:r>
            <a:rPr lang="en-US" dirty="0" smtClean="0"/>
            <a:t>Child Protection, Juvenile Justice </a:t>
          </a:r>
          <a:endParaRPr lang="en-US" dirty="0"/>
        </a:p>
      </dgm:t>
    </dgm:pt>
    <dgm:pt modelId="{B60D2D48-5169-4FC7-851B-E7EA7D26D5F4}" type="parTrans" cxnId="{3A28B228-0B8F-402F-90B0-3039C917BC19}">
      <dgm:prSet/>
      <dgm:spPr/>
      <dgm:t>
        <a:bodyPr/>
        <a:lstStyle/>
        <a:p>
          <a:endParaRPr lang="en-US"/>
        </a:p>
      </dgm:t>
    </dgm:pt>
    <dgm:pt modelId="{5EC2819D-BA67-4071-8A6F-E4D59C9500D9}" type="sibTrans" cxnId="{3A28B228-0B8F-402F-90B0-3039C917BC19}">
      <dgm:prSet/>
      <dgm:spPr/>
      <dgm:t>
        <a:bodyPr/>
        <a:lstStyle/>
        <a:p>
          <a:endParaRPr lang="en-US"/>
        </a:p>
      </dgm:t>
    </dgm:pt>
    <dgm:pt modelId="{6DD15F4D-F774-42C8-90A0-052A0EB5F508}">
      <dgm:prSet phldrT="[Text]"/>
      <dgm:spPr>
        <a:solidFill>
          <a:srgbClr val="CC0099">
            <a:alpha val="49804"/>
          </a:srgbClr>
        </a:solidFill>
      </dgm:spPr>
      <dgm:t>
        <a:bodyPr/>
        <a:lstStyle/>
        <a:p>
          <a:r>
            <a:rPr lang="en-US" dirty="0" smtClean="0"/>
            <a:t>Public Health</a:t>
          </a:r>
          <a:endParaRPr lang="en-US" dirty="0"/>
        </a:p>
      </dgm:t>
    </dgm:pt>
    <dgm:pt modelId="{6A9D700D-E2A4-47E7-8F7B-AD55C27FA0DE}" type="parTrans" cxnId="{591126E6-B8B5-410D-A391-B74749282C60}">
      <dgm:prSet/>
      <dgm:spPr/>
      <dgm:t>
        <a:bodyPr/>
        <a:lstStyle/>
        <a:p>
          <a:endParaRPr lang="en-US"/>
        </a:p>
      </dgm:t>
    </dgm:pt>
    <dgm:pt modelId="{FF7017CD-A9E6-4DE8-A4E0-065D92D4628C}" type="sibTrans" cxnId="{591126E6-B8B5-410D-A391-B74749282C60}">
      <dgm:prSet/>
      <dgm:spPr/>
      <dgm:t>
        <a:bodyPr/>
        <a:lstStyle/>
        <a:p>
          <a:endParaRPr lang="en-US"/>
        </a:p>
      </dgm:t>
    </dgm:pt>
    <dgm:pt modelId="{2E481FB6-EE01-419C-83D3-8845829E2315}">
      <dgm:prSet phldrT="[Text]"/>
      <dgm:spPr>
        <a:solidFill>
          <a:srgbClr val="00CCFF">
            <a:alpha val="49804"/>
          </a:srgbClr>
        </a:solidFill>
      </dgm:spPr>
      <dgm:t>
        <a:bodyPr/>
        <a:lstStyle/>
        <a:p>
          <a:r>
            <a:rPr lang="en-US" dirty="0" smtClean="0"/>
            <a:t>Medicaid</a:t>
          </a:r>
          <a:endParaRPr lang="en-US" dirty="0"/>
        </a:p>
      </dgm:t>
    </dgm:pt>
    <dgm:pt modelId="{3636292B-ACB5-4642-A82A-57DEEEF1AA3A}" type="parTrans" cxnId="{EBE5E790-9259-484B-B349-34F8FF6F4ED5}">
      <dgm:prSet/>
      <dgm:spPr/>
      <dgm:t>
        <a:bodyPr/>
        <a:lstStyle/>
        <a:p>
          <a:endParaRPr lang="en-US"/>
        </a:p>
      </dgm:t>
    </dgm:pt>
    <dgm:pt modelId="{63CEB8F0-964C-4FA9-AD11-D7E9A5733498}" type="sibTrans" cxnId="{EBE5E790-9259-484B-B349-34F8FF6F4ED5}">
      <dgm:prSet/>
      <dgm:spPr/>
      <dgm:t>
        <a:bodyPr/>
        <a:lstStyle/>
        <a:p>
          <a:endParaRPr lang="en-US"/>
        </a:p>
      </dgm:t>
    </dgm:pt>
    <dgm:pt modelId="{BB321B5E-2E06-41F3-BAE4-01D6757387D6}">
      <dgm:prSet phldrT="[Text]"/>
      <dgm:spPr>
        <a:solidFill>
          <a:srgbClr val="C00000">
            <a:alpha val="50000"/>
          </a:srgbClr>
        </a:solidFill>
      </dgm:spPr>
      <dgm:t>
        <a:bodyPr/>
        <a:lstStyle/>
        <a:p>
          <a:r>
            <a:rPr lang="en-US" dirty="0" smtClean="0"/>
            <a:t>DHHS System-Wide</a:t>
          </a:r>
        </a:p>
      </dgm:t>
    </dgm:pt>
    <dgm:pt modelId="{4188C3C6-D36C-429D-BB03-58FAEBFFA040}" type="parTrans" cxnId="{E75F94AB-F13C-4D50-87F4-53C0900F38B1}">
      <dgm:prSet/>
      <dgm:spPr/>
      <dgm:t>
        <a:bodyPr/>
        <a:lstStyle/>
        <a:p>
          <a:endParaRPr lang="en-US"/>
        </a:p>
      </dgm:t>
    </dgm:pt>
    <dgm:pt modelId="{CE0CE5BE-6007-4D07-839B-19C52CF4204F}" type="sibTrans" cxnId="{E75F94AB-F13C-4D50-87F4-53C0900F38B1}">
      <dgm:prSet/>
      <dgm:spPr/>
      <dgm:t>
        <a:bodyPr/>
        <a:lstStyle/>
        <a:p>
          <a:endParaRPr lang="en-US"/>
        </a:p>
      </dgm:t>
    </dgm:pt>
    <dgm:pt modelId="{EC213F17-8949-4C41-B533-99A9E12EC629}" type="pres">
      <dgm:prSet presAssocID="{CFAF01D5-342A-40B3-93B7-4114D1CBCABD}" presName="Name0" presStyleCnt="0">
        <dgm:presLayoutVars>
          <dgm:dir/>
          <dgm:resizeHandles val="exact"/>
        </dgm:presLayoutVars>
      </dgm:prSet>
      <dgm:spPr/>
      <dgm:t>
        <a:bodyPr/>
        <a:lstStyle/>
        <a:p>
          <a:endParaRPr lang="en-US"/>
        </a:p>
      </dgm:t>
    </dgm:pt>
    <dgm:pt modelId="{118997FC-3F03-4DEA-99FD-44775287509B}" type="pres">
      <dgm:prSet presAssocID="{B094CF45-258E-43AA-A995-88FD6B9C25A7}" presName="Name5" presStyleLbl="vennNode1" presStyleIdx="0" presStyleCnt="7">
        <dgm:presLayoutVars>
          <dgm:bulletEnabled val="1"/>
        </dgm:presLayoutVars>
      </dgm:prSet>
      <dgm:spPr/>
      <dgm:t>
        <a:bodyPr/>
        <a:lstStyle/>
        <a:p>
          <a:endParaRPr lang="en-US"/>
        </a:p>
      </dgm:t>
    </dgm:pt>
    <dgm:pt modelId="{4747098E-3C0E-427B-9DE1-8313C786F41D}" type="pres">
      <dgm:prSet presAssocID="{53EC8709-83F7-4400-BD8C-6480B80474D2}" presName="space" presStyleCnt="0"/>
      <dgm:spPr/>
    </dgm:pt>
    <dgm:pt modelId="{8F58E5C9-C58D-4831-AB37-CC4AA85E41B6}" type="pres">
      <dgm:prSet presAssocID="{6F69E7A6-3F34-4CEF-A495-DF943D543B3F}" presName="Name5" presStyleLbl="vennNode1" presStyleIdx="1" presStyleCnt="7">
        <dgm:presLayoutVars>
          <dgm:bulletEnabled val="1"/>
        </dgm:presLayoutVars>
      </dgm:prSet>
      <dgm:spPr/>
      <dgm:t>
        <a:bodyPr/>
        <a:lstStyle/>
        <a:p>
          <a:endParaRPr lang="en-US"/>
        </a:p>
      </dgm:t>
    </dgm:pt>
    <dgm:pt modelId="{66BA1765-9561-490E-8735-279F14705F07}" type="pres">
      <dgm:prSet presAssocID="{A8C55BE4-2540-4557-99D5-1F7641360FE5}" presName="space" presStyleCnt="0"/>
      <dgm:spPr/>
    </dgm:pt>
    <dgm:pt modelId="{7BCF4632-1E4C-4406-9F4A-56683F7BD42D}" type="pres">
      <dgm:prSet presAssocID="{7A04B854-2E68-43A7-9730-7A26363D793B}" presName="Name5" presStyleLbl="vennNode1" presStyleIdx="2" presStyleCnt="7">
        <dgm:presLayoutVars>
          <dgm:bulletEnabled val="1"/>
        </dgm:presLayoutVars>
      </dgm:prSet>
      <dgm:spPr/>
      <dgm:t>
        <a:bodyPr/>
        <a:lstStyle/>
        <a:p>
          <a:endParaRPr lang="en-US"/>
        </a:p>
      </dgm:t>
    </dgm:pt>
    <dgm:pt modelId="{60A78E53-683B-4D42-9CED-8BC5C97D7CEF}" type="pres">
      <dgm:prSet presAssocID="{903732EF-DA99-4F10-B5CC-BB56E7E64D98}" presName="space" presStyleCnt="0"/>
      <dgm:spPr/>
    </dgm:pt>
    <dgm:pt modelId="{21967470-1731-4757-83C5-E3AC9AFAA659}" type="pres">
      <dgm:prSet presAssocID="{E4C3AE35-7C0E-48E6-BEDB-08DB7102BA58}" presName="Name5" presStyleLbl="vennNode1" presStyleIdx="3" presStyleCnt="7">
        <dgm:presLayoutVars>
          <dgm:bulletEnabled val="1"/>
        </dgm:presLayoutVars>
      </dgm:prSet>
      <dgm:spPr/>
      <dgm:t>
        <a:bodyPr/>
        <a:lstStyle/>
        <a:p>
          <a:endParaRPr lang="en-US"/>
        </a:p>
      </dgm:t>
    </dgm:pt>
    <dgm:pt modelId="{0605949C-4F27-4616-85FB-438FD110E6A2}" type="pres">
      <dgm:prSet presAssocID="{5EC2819D-BA67-4071-8A6F-E4D59C9500D9}" presName="space" presStyleCnt="0"/>
      <dgm:spPr/>
    </dgm:pt>
    <dgm:pt modelId="{DBD84DE4-F6F2-4B17-80DB-0F7302AB483B}" type="pres">
      <dgm:prSet presAssocID="{6DD15F4D-F774-42C8-90A0-052A0EB5F508}" presName="Name5" presStyleLbl="vennNode1" presStyleIdx="4" presStyleCnt="7">
        <dgm:presLayoutVars>
          <dgm:bulletEnabled val="1"/>
        </dgm:presLayoutVars>
      </dgm:prSet>
      <dgm:spPr/>
      <dgm:t>
        <a:bodyPr/>
        <a:lstStyle/>
        <a:p>
          <a:endParaRPr lang="en-US"/>
        </a:p>
      </dgm:t>
    </dgm:pt>
    <dgm:pt modelId="{51846055-C60D-4C00-8F86-11BBC7CB4CCE}" type="pres">
      <dgm:prSet presAssocID="{FF7017CD-A9E6-4DE8-A4E0-065D92D4628C}" presName="space" presStyleCnt="0"/>
      <dgm:spPr/>
    </dgm:pt>
    <dgm:pt modelId="{69AB3B99-F6C4-495F-9EF0-20C7DF41D2A2}" type="pres">
      <dgm:prSet presAssocID="{2E481FB6-EE01-419C-83D3-8845829E2315}" presName="Name5" presStyleLbl="vennNode1" presStyleIdx="5" presStyleCnt="7">
        <dgm:presLayoutVars>
          <dgm:bulletEnabled val="1"/>
        </dgm:presLayoutVars>
      </dgm:prSet>
      <dgm:spPr/>
      <dgm:t>
        <a:bodyPr/>
        <a:lstStyle/>
        <a:p>
          <a:endParaRPr lang="en-US"/>
        </a:p>
      </dgm:t>
    </dgm:pt>
    <dgm:pt modelId="{F2F3B78C-860E-4541-A4A9-9898ED9A2764}" type="pres">
      <dgm:prSet presAssocID="{63CEB8F0-964C-4FA9-AD11-D7E9A5733498}" presName="space" presStyleCnt="0"/>
      <dgm:spPr/>
    </dgm:pt>
    <dgm:pt modelId="{0A7CDC56-2BC6-461C-8060-9E08027B11FB}" type="pres">
      <dgm:prSet presAssocID="{BB321B5E-2E06-41F3-BAE4-01D6757387D6}" presName="Name5" presStyleLbl="vennNode1" presStyleIdx="6" presStyleCnt="7">
        <dgm:presLayoutVars>
          <dgm:bulletEnabled val="1"/>
        </dgm:presLayoutVars>
      </dgm:prSet>
      <dgm:spPr/>
      <dgm:t>
        <a:bodyPr/>
        <a:lstStyle/>
        <a:p>
          <a:endParaRPr lang="en-US"/>
        </a:p>
      </dgm:t>
    </dgm:pt>
  </dgm:ptLst>
  <dgm:cxnLst>
    <dgm:cxn modelId="{BDDE7EBE-8021-47DA-B3E6-1C10E00F1CDA}" type="presOf" srcId="{2E481FB6-EE01-419C-83D3-8845829E2315}" destId="{69AB3B99-F6C4-495F-9EF0-20C7DF41D2A2}" srcOrd="0" destOrd="0" presId="urn:microsoft.com/office/officeart/2005/8/layout/venn3"/>
    <dgm:cxn modelId="{712FA943-A08A-40AA-A1C1-0C67E3DCAF71}" srcId="{CFAF01D5-342A-40B3-93B7-4114D1CBCABD}" destId="{B094CF45-258E-43AA-A995-88FD6B9C25A7}" srcOrd="0" destOrd="0" parTransId="{FA8F45B1-F716-475A-82FE-B5CFF20DA319}" sibTransId="{53EC8709-83F7-4400-BD8C-6480B80474D2}"/>
    <dgm:cxn modelId="{73A61CE6-6B0A-42B7-AD20-6E9F6D3D27E9}" type="presOf" srcId="{6F69E7A6-3F34-4CEF-A495-DF943D543B3F}" destId="{8F58E5C9-C58D-4831-AB37-CC4AA85E41B6}" srcOrd="0" destOrd="0" presId="urn:microsoft.com/office/officeart/2005/8/layout/venn3"/>
    <dgm:cxn modelId="{EBE5E790-9259-484B-B349-34F8FF6F4ED5}" srcId="{CFAF01D5-342A-40B3-93B7-4114D1CBCABD}" destId="{2E481FB6-EE01-419C-83D3-8845829E2315}" srcOrd="5" destOrd="0" parTransId="{3636292B-ACB5-4642-A82A-57DEEEF1AA3A}" sibTransId="{63CEB8F0-964C-4FA9-AD11-D7E9A5733498}"/>
    <dgm:cxn modelId="{92AD16E5-BACB-46F9-BED7-48315E39C1E0}" srcId="{CFAF01D5-342A-40B3-93B7-4114D1CBCABD}" destId="{7A04B854-2E68-43A7-9730-7A26363D793B}" srcOrd="2" destOrd="0" parTransId="{B367DEC7-C7AE-4FDC-880B-E370E7FAED88}" sibTransId="{903732EF-DA99-4F10-B5CC-BB56E7E64D98}"/>
    <dgm:cxn modelId="{BB4FF32D-68E2-434D-857A-75FCCE508875}" type="presOf" srcId="{7A04B854-2E68-43A7-9730-7A26363D793B}" destId="{7BCF4632-1E4C-4406-9F4A-56683F7BD42D}" srcOrd="0" destOrd="0" presId="urn:microsoft.com/office/officeart/2005/8/layout/venn3"/>
    <dgm:cxn modelId="{7828FA17-6149-4F6C-820B-F0FE244EA16C}" type="presOf" srcId="{E4C3AE35-7C0E-48E6-BEDB-08DB7102BA58}" destId="{21967470-1731-4757-83C5-E3AC9AFAA659}" srcOrd="0" destOrd="0" presId="urn:microsoft.com/office/officeart/2005/8/layout/venn3"/>
    <dgm:cxn modelId="{558E012D-7DA8-4B9D-94C7-D5E44A04D5FB}" type="presOf" srcId="{CFAF01D5-342A-40B3-93B7-4114D1CBCABD}" destId="{EC213F17-8949-4C41-B533-99A9E12EC629}" srcOrd="0" destOrd="0" presId="urn:microsoft.com/office/officeart/2005/8/layout/venn3"/>
    <dgm:cxn modelId="{3A28B228-0B8F-402F-90B0-3039C917BC19}" srcId="{CFAF01D5-342A-40B3-93B7-4114D1CBCABD}" destId="{E4C3AE35-7C0E-48E6-BEDB-08DB7102BA58}" srcOrd="3" destOrd="0" parTransId="{B60D2D48-5169-4FC7-851B-E7EA7D26D5F4}" sibTransId="{5EC2819D-BA67-4071-8A6F-E4D59C9500D9}"/>
    <dgm:cxn modelId="{2DAD60E5-7E1D-4DC2-BBF7-25FC8F0D8230}" type="presOf" srcId="{BB321B5E-2E06-41F3-BAE4-01D6757387D6}" destId="{0A7CDC56-2BC6-461C-8060-9E08027B11FB}" srcOrd="0" destOrd="0" presId="urn:microsoft.com/office/officeart/2005/8/layout/venn3"/>
    <dgm:cxn modelId="{591126E6-B8B5-410D-A391-B74749282C60}" srcId="{CFAF01D5-342A-40B3-93B7-4114D1CBCABD}" destId="{6DD15F4D-F774-42C8-90A0-052A0EB5F508}" srcOrd="4" destOrd="0" parTransId="{6A9D700D-E2A4-47E7-8F7B-AD55C27FA0DE}" sibTransId="{FF7017CD-A9E6-4DE8-A4E0-065D92D4628C}"/>
    <dgm:cxn modelId="{CAC7047E-D180-4AEC-9DDA-EE05698DD9B7}" type="presOf" srcId="{B094CF45-258E-43AA-A995-88FD6B9C25A7}" destId="{118997FC-3F03-4DEA-99FD-44775287509B}" srcOrd="0" destOrd="0" presId="urn:microsoft.com/office/officeart/2005/8/layout/venn3"/>
    <dgm:cxn modelId="{CF2B1231-9458-4DFC-87A6-84B9ABA6BFA4}" type="presOf" srcId="{6DD15F4D-F774-42C8-90A0-052A0EB5F508}" destId="{DBD84DE4-F6F2-4B17-80DB-0F7302AB483B}" srcOrd="0" destOrd="0" presId="urn:microsoft.com/office/officeart/2005/8/layout/venn3"/>
    <dgm:cxn modelId="{E10A8D8E-73CF-48AC-A729-F7373543D059}" srcId="{CFAF01D5-342A-40B3-93B7-4114D1CBCABD}" destId="{6F69E7A6-3F34-4CEF-A495-DF943D543B3F}" srcOrd="1" destOrd="0" parTransId="{17ED2FB7-6D9C-4E37-A8F0-746AB49EAEF9}" sibTransId="{A8C55BE4-2540-4557-99D5-1F7641360FE5}"/>
    <dgm:cxn modelId="{E75F94AB-F13C-4D50-87F4-53C0900F38B1}" srcId="{CFAF01D5-342A-40B3-93B7-4114D1CBCABD}" destId="{BB321B5E-2E06-41F3-BAE4-01D6757387D6}" srcOrd="6" destOrd="0" parTransId="{4188C3C6-D36C-429D-BB03-58FAEBFFA040}" sibTransId="{CE0CE5BE-6007-4D07-839B-19C52CF4204F}"/>
    <dgm:cxn modelId="{C19DFA27-E2FE-47FC-A874-300E735E9AD2}" type="presParOf" srcId="{EC213F17-8949-4C41-B533-99A9E12EC629}" destId="{118997FC-3F03-4DEA-99FD-44775287509B}" srcOrd="0" destOrd="0" presId="urn:microsoft.com/office/officeart/2005/8/layout/venn3"/>
    <dgm:cxn modelId="{0B594DBC-0548-4B71-BEE3-3A41178438FC}" type="presParOf" srcId="{EC213F17-8949-4C41-B533-99A9E12EC629}" destId="{4747098E-3C0E-427B-9DE1-8313C786F41D}" srcOrd="1" destOrd="0" presId="urn:microsoft.com/office/officeart/2005/8/layout/venn3"/>
    <dgm:cxn modelId="{A30BD88D-C821-47FE-A62B-9A54E9EB01F0}" type="presParOf" srcId="{EC213F17-8949-4C41-B533-99A9E12EC629}" destId="{8F58E5C9-C58D-4831-AB37-CC4AA85E41B6}" srcOrd="2" destOrd="0" presId="urn:microsoft.com/office/officeart/2005/8/layout/venn3"/>
    <dgm:cxn modelId="{C25A83E5-5EE3-4A82-B331-995CD73D9629}" type="presParOf" srcId="{EC213F17-8949-4C41-B533-99A9E12EC629}" destId="{66BA1765-9561-490E-8735-279F14705F07}" srcOrd="3" destOrd="0" presId="urn:microsoft.com/office/officeart/2005/8/layout/venn3"/>
    <dgm:cxn modelId="{30F88227-18C4-4900-8950-B124B6E4B0DE}" type="presParOf" srcId="{EC213F17-8949-4C41-B533-99A9E12EC629}" destId="{7BCF4632-1E4C-4406-9F4A-56683F7BD42D}" srcOrd="4" destOrd="0" presId="urn:microsoft.com/office/officeart/2005/8/layout/venn3"/>
    <dgm:cxn modelId="{7A13ACBD-9E35-4AF3-87FF-620F6867D24A}" type="presParOf" srcId="{EC213F17-8949-4C41-B533-99A9E12EC629}" destId="{60A78E53-683B-4D42-9CED-8BC5C97D7CEF}" srcOrd="5" destOrd="0" presId="urn:microsoft.com/office/officeart/2005/8/layout/venn3"/>
    <dgm:cxn modelId="{E6C803AE-6B77-42BF-9468-9B4EE2F60D94}" type="presParOf" srcId="{EC213F17-8949-4C41-B533-99A9E12EC629}" destId="{21967470-1731-4757-83C5-E3AC9AFAA659}" srcOrd="6" destOrd="0" presId="urn:microsoft.com/office/officeart/2005/8/layout/venn3"/>
    <dgm:cxn modelId="{3E13C21B-91CA-4A87-B52E-0672A40C1618}" type="presParOf" srcId="{EC213F17-8949-4C41-B533-99A9E12EC629}" destId="{0605949C-4F27-4616-85FB-438FD110E6A2}" srcOrd="7" destOrd="0" presId="urn:microsoft.com/office/officeart/2005/8/layout/venn3"/>
    <dgm:cxn modelId="{024BDD36-2F5E-4618-A6C8-AA24117276E8}" type="presParOf" srcId="{EC213F17-8949-4C41-B533-99A9E12EC629}" destId="{DBD84DE4-F6F2-4B17-80DB-0F7302AB483B}" srcOrd="8" destOrd="0" presId="urn:microsoft.com/office/officeart/2005/8/layout/venn3"/>
    <dgm:cxn modelId="{EA9899C6-B8CA-4A5F-9DC7-7AA16C65E565}" type="presParOf" srcId="{EC213F17-8949-4C41-B533-99A9E12EC629}" destId="{51846055-C60D-4C00-8F86-11BBC7CB4CCE}" srcOrd="9" destOrd="0" presId="urn:microsoft.com/office/officeart/2005/8/layout/venn3"/>
    <dgm:cxn modelId="{C27DF8C9-8DB7-48D9-A5B9-3948B9962214}" type="presParOf" srcId="{EC213F17-8949-4C41-B533-99A9E12EC629}" destId="{69AB3B99-F6C4-495F-9EF0-20C7DF41D2A2}" srcOrd="10" destOrd="0" presId="urn:microsoft.com/office/officeart/2005/8/layout/venn3"/>
    <dgm:cxn modelId="{2C224952-5FD7-42F0-8F51-B20D386573D9}" type="presParOf" srcId="{EC213F17-8949-4C41-B533-99A9E12EC629}" destId="{F2F3B78C-860E-4541-A4A9-9898ED9A2764}" srcOrd="11" destOrd="0" presId="urn:microsoft.com/office/officeart/2005/8/layout/venn3"/>
    <dgm:cxn modelId="{F408609C-7998-44FC-99AF-251AE3818E6E}" type="presParOf" srcId="{EC213F17-8949-4C41-B533-99A9E12EC629}" destId="{0A7CDC56-2BC6-461C-8060-9E08027B11FB}"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13700-531C-4EB7-B531-6FFCEFC7F7F3}">
      <dsp:nvSpPr>
        <dsp:cNvPr id="0" name=""/>
        <dsp:cNvSpPr/>
      </dsp:nvSpPr>
      <dsp:spPr>
        <a:xfrm>
          <a:off x="5417549" y="3438946"/>
          <a:ext cx="3470846" cy="332651"/>
        </a:xfrm>
        <a:custGeom>
          <a:avLst/>
          <a:gdLst/>
          <a:ahLst/>
          <a:cxnLst/>
          <a:rect l="0" t="0" r="0" b="0"/>
          <a:pathLst>
            <a:path>
              <a:moveTo>
                <a:pt x="0" y="0"/>
              </a:moveTo>
              <a:lnTo>
                <a:pt x="0" y="166325"/>
              </a:lnTo>
              <a:lnTo>
                <a:pt x="3470846" y="166325"/>
              </a:lnTo>
              <a:lnTo>
                <a:pt x="3470846" y="33265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F8E82AF-4D2A-4A0D-85AB-F7B8F9A7B072}">
      <dsp:nvSpPr>
        <dsp:cNvPr id="0" name=""/>
        <dsp:cNvSpPr/>
      </dsp:nvSpPr>
      <dsp:spPr>
        <a:xfrm>
          <a:off x="5417549" y="3438946"/>
          <a:ext cx="922133" cy="332651"/>
        </a:xfrm>
        <a:custGeom>
          <a:avLst/>
          <a:gdLst/>
          <a:ahLst/>
          <a:cxnLst/>
          <a:rect l="0" t="0" r="0" b="0"/>
          <a:pathLst>
            <a:path>
              <a:moveTo>
                <a:pt x="0" y="0"/>
              </a:moveTo>
              <a:lnTo>
                <a:pt x="0" y="166325"/>
              </a:lnTo>
              <a:lnTo>
                <a:pt x="922133" y="166325"/>
              </a:lnTo>
              <a:lnTo>
                <a:pt x="922133" y="33265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063BAAA-7305-4D6C-A4E9-E24F178F34B9}">
      <dsp:nvSpPr>
        <dsp:cNvPr id="0" name=""/>
        <dsp:cNvSpPr/>
      </dsp:nvSpPr>
      <dsp:spPr>
        <a:xfrm>
          <a:off x="4201082" y="3438946"/>
          <a:ext cx="1216467" cy="332651"/>
        </a:xfrm>
        <a:custGeom>
          <a:avLst/>
          <a:gdLst/>
          <a:ahLst/>
          <a:cxnLst/>
          <a:rect l="0" t="0" r="0" b="0"/>
          <a:pathLst>
            <a:path>
              <a:moveTo>
                <a:pt x="1216467" y="0"/>
              </a:moveTo>
              <a:lnTo>
                <a:pt x="1216467" y="166325"/>
              </a:lnTo>
              <a:lnTo>
                <a:pt x="0" y="166325"/>
              </a:lnTo>
              <a:lnTo>
                <a:pt x="0" y="33265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A5CA48-30E0-4D93-B1E9-56AC51B6953D}">
      <dsp:nvSpPr>
        <dsp:cNvPr id="0" name=""/>
        <dsp:cNvSpPr/>
      </dsp:nvSpPr>
      <dsp:spPr>
        <a:xfrm>
          <a:off x="1910483" y="3438946"/>
          <a:ext cx="3507066" cy="332651"/>
        </a:xfrm>
        <a:custGeom>
          <a:avLst/>
          <a:gdLst/>
          <a:ahLst/>
          <a:cxnLst/>
          <a:rect l="0" t="0" r="0" b="0"/>
          <a:pathLst>
            <a:path>
              <a:moveTo>
                <a:pt x="3507066" y="0"/>
              </a:moveTo>
              <a:lnTo>
                <a:pt x="3507066" y="166325"/>
              </a:lnTo>
              <a:lnTo>
                <a:pt x="0" y="166325"/>
              </a:lnTo>
              <a:lnTo>
                <a:pt x="0" y="332651"/>
              </a:lnTo>
            </a:path>
          </a:pathLst>
        </a:custGeom>
        <a:noFill/>
        <a:ln w="12700" cap="flat" cmpd="sng" algn="ctr">
          <a:solidFill>
            <a:schemeClr val="accent1">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3CBD51-1CF9-4A38-B915-1D1900656328}">
      <dsp:nvSpPr>
        <dsp:cNvPr id="0" name=""/>
        <dsp:cNvSpPr/>
      </dsp:nvSpPr>
      <dsp:spPr>
        <a:xfrm>
          <a:off x="1839164" y="1089766"/>
          <a:ext cx="1303606" cy="1136876"/>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D964A48-6D16-408F-95C1-D01A983AFBDA}">
      <dsp:nvSpPr>
        <dsp:cNvPr id="0" name=""/>
        <dsp:cNvSpPr/>
      </dsp:nvSpPr>
      <dsp:spPr>
        <a:xfrm>
          <a:off x="1839164" y="1089766"/>
          <a:ext cx="1303606" cy="1136876"/>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0A93D3-B330-45C5-A4ED-51111EE3F258}">
      <dsp:nvSpPr>
        <dsp:cNvPr id="0" name=""/>
        <dsp:cNvSpPr/>
      </dsp:nvSpPr>
      <dsp:spPr>
        <a:xfrm>
          <a:off x="1187361" y="1294404"/>
          <a:ext cx="2607212" cy="72760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Family Strengthening &amp; </a:t>
          </a:r>
        </a:p>
        <a:p>
          <a:pPr lvl="0" algn="ctr" defTabSz="711200">
            <a:lnSpc>
              <a:spcPct val="90000"/>
            </a:lnSpc>
            <a:spcBef>
              <a:spcPct val="0"/>
            </a:spcBef>
            <a:spcAft>
              <a:spcPct val="35000"/>
            </a:spcAft>
          </a:pPr>
          <a:r>
            <a:rPr lang="en-US" sz="1600" kern="1200" dirty="0" smtClean="0"/>
            <a:t>Child Well-Being Initiative</a:t>
          </a:r>
          <a:endParaRPr lang="en-US" sz="1600" kern="1200" dirty="0"/>
        </a:p>
      </dsp:txBody>
      <dsp:txXfrm>
        <a:off x="1187361" y="1294404"/>
        <a:ext cx="2607212" cy="727600"/>
      </dsp:txXfrm>
    </dsp:sp>
    <dsp:sp modelId="{CEAF9C9F-C41D-4F21-BCBF-83FD7DF8433F}">
      <dsp:nvSpPr>
        <dsp:cNvPr id="0" name=""/>
        <dsp:cNvSpPr/>
      </dsp:nvSpPr>
      <dsp:spPr>
        <a:xfrm>
          <a:off x="4182691" y="1744617"/>
          <a:ext cx="2469716" cy="1694329"/>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A60CB1-7887-4A0A-8657-61269DF9151B}">
      <dsp:nvSpPr>
        <dsp:cNvPr id="0" name=""/>
        <dsp:cNvSpPr/>
      </dsp:nvSpPr>
      <dsp:spPr>
        <a:xfrm>
          <a:off x="4182691" y="1744617"/>
          <a:ext cx="2469716" cy="1694329"/>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A537502-C6BB-45CC-B6F0-6C86C5D1946F}">
      <dsp:nvSpPr>
        <dsp:cNvPr id="0" name=""/>
        <dsp:cNvSpPr/>
      </dsp:nvSpPr>
      <dsp:spPr>
        <a:xfrm>
          <a:off x="2947833" y="2049596"/>
          <a:ext cx="4939432" cy="1084370"/>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t>Associate Commissioner </a:t>
          </a:r>
        </a:p>
        <a:p>
          <a:pPr lvl="0" algn="ctr" defTabSz="800100">
            <a:lnSpc>
              <a:spcPct val="90000"/>
            </a:lnSpc>
            <a:spcBef>
              <a:spcPct val="0"/>
            </a:spcBef>
            <a:spcAft>
              <a:spcPct val="35000"/>
            </a:spcAft>
          </a:pPr>
          <a:r>
            <a:rPr lang="en-US" sz="2400" b="1" kern="1200" dirty="0" smtClean="0"/>
            <a:t>Human Services &amp; Behavioral Health</a:t>
          </a:r>
          <a:endParaRPr lang="en-US" sz="2400" b="1" kern="1200" dirty="0"/>
        </a:p>
      </dsp:txBody>
      <dsp:txXfrm>
        <a:off x="2947833" y="2049596"/>
        <a:ext cx="4939432" cy="1084370"/>
      </dsp:txXfrm>
    </dsp:sp>
    <dsp:sp modelId="{3295E5EE-06AC-486D-B66C-3FA9ACAF202E}">
      <dsp:nvSpPr>
        <dsp:cNvPr id="0" name=""/>
        <dsp:cNvSpPr/>
      </dsp:nvSpPr>
      <dsp:spPr>
        <a:xfrm>
          <a:off x="1327523" y="3771598"/>
          <a:ext cx="1165919" cy="79202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8DAC65-4828-4ACF-8C0E-496237D0F4F5}">
      <dsp:nvSpPr>
        <dsp:cNvPr id="0" name=""/>
        <dsp:cNvSpPr/>
      </dsp:nvSpPr>
      <dsp:spPr>
        <a:xfrm>
          <a:off x="1327523" y="3771598"/>
          <a:ext cx="1165919" cy="79202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187978B-9068-41EF-B966-D45EB0F54154}">
      <dsp:nvSpPr>
        <dsp:cNvPr id="0" name=""/>
        <dsp:cNvSpPr/>
      </dsp:nvSpPr>
      <dsp:spPr>
        <a:xfrm>
          <a:off x="744563" y="3914162"/>
          <a:ext cx="2331839" cy="50689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Division of Economic &amp; Housing Stability</a:t>
          </a:r>
          <a:endParaRPr lang="en-US" sz="1600" kern="1200" dirty="0"/>
        </a:p>
      </dsp:txBody>
      <dsp:txXfrm>
        <a:off x="744563" y="3914162"/>
        <a:ext cx="2331839" cy="506897"/>
      </dsp:txXfrm>
    </dsp:sp>
    <dsp:sp modelId="{4ED0041D-A455-458C-B81A-C7901A93EFAC}">
      <dsp:nvSpPr>
        <dsp:cNvPr id="0" name=""/>
        <dsp:cNvSpPr/>
      </dsp:nvSpPr>
      <dsp:spPr>
        <a:xfrm>
          <a:off x="3805068" y="3771598"/>
          <a:ext cx="792027" cy="79202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4E9A5A7-2B26-45EE-910D-5A772F851A29}">
      <dsp:nvSpPr>
        <dsp:cNvPr id="0" name=""/>
        <dsp:cNvSpPr/>
      </dsp:nvSpPr>
      <dsp:spPr>
        <a:xfrm>
          <a:off x="3805068" y="3771598"/>
          <a:ext cx="792027" cy="79202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597DBE-458E-4928-98D2-D397F5EAA06B}">
      <dsp:nvSpPr>
        <dsp:cNvPr id="0" name=""/>
        <dsp:cNvSpPr/>
      </dsp:nvSpPr>
      <dsp:spPr>
        <a:xfrm>
          <a:off x="3409054" y="3914162"/>
          <a:ext cx="1584055" cy="50689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Division for Behavioral Health</a:t>
          </a:r>
          <a:endParaRPr lang="en-US" sz="1600" kern="1200" dirty="0"/>
        </a:p>
      </dsp:txBody>
      <dsp:txXfrm>
        <a:off x="3409054" y="3914162"/>
        <a:ext cx="1584055" cy="506897"/>
      </dsp:txXfrm>
    </dsp:sp>
    <dsp:sp modelId="{E7496FA5-7D8A-459A-9347-35A1509756E9}">
      <dsp:nvSpPr>
        <dsp:cNvPr id="0" name=""/>
        <dsp:cNvSpPr/>
      </dsp:nvSpPr>
      <dsp:spPr>
        <a:xfrm>
          <a:off x="5832722" y="3771598"/>
          <a:ext cx="1013921" cy="79202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9C3CA8-8947-482F-8229-AC4F316EB1F6}">
      <dsp:nvSpPr>
        <dsp:cNvPr id="0" name=""/>
        <dsp:cNvSpPr/>
      </dsp:nvSpPr>
      <dsp:spPr>
        <a:xfrm>
          <a:off x="5832722" y="3771598"/>
          <a:ext cx="1013921" cy="79202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50C1D64-F3FC-4040-A73B-CEFBBF381E0D}">
      <dsp:nvSpPr>
        <dsp:cNvPr id="0" name=""/>
        <dsp:cNvSpPr/>
      </dsp:nvSpPr>
      <dsp:spPr>
        <a:xfrm>
          <a:off x="5325761" y="3914162"/>
          <a:ext cx="2027843" cy="50689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Division of Long Term Supports &amp; Services</a:t>
          </a:r>
          <a:endParaRPr lang="en-US" sz="1600" kern="1200" dirty="0"/>
        </a:p>
      </dsp:txBody>
      <dsp:txXfrm>
        <a:off x="5325761" y="3914162"/>
        <a:ext cx="2027843" cy="506897"/>
      </dsp:txXfrm>
    </dsp:sp>
    <dsp:sp modelId="{E1B65E36-F15D-41E9-AB2A-63E10745FBAE}">
      <dsp:nvSpPr>
        <dsp:cNvPr id="0" name=""/>
        <dsp:cNvSpPr/>
      </dsp:nvSpPr>
      <dsp:spPr>
        <a:xfrm>
          <a:off x="8287326" y="3771598"/>
          <a:ext cx="1202139" cy="792027"/>
        </a:xfrm>
        <a:prstGeom prst="arc">
          <a:avLst>
            <a:gd name="adj1" fmla="val 13200000"/>
            <a:gd name="adj2" fmla="val 192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DFA1C1-8706-40CB-B825-18C012E5C630}">
      <dsp:nvSpPr>
        <dsp:cNvPr id="0" name=""/>
        <dsp:cNvSpPr/>
      </dsp:nvSpPr>
      <dsp:spPr>
        <a:xfrm>
          <a:off x="8287326" y="3771598"/>
          <a:ext cx="1202139" cy="792027"/>
        </a:xfrm>
        <a:prstGeom prst="arc">
          <a:avLst>
            <a:gd name="adj1" fmla="val 2400000"/>
            <a:gd name="adj2" fmla="val 8400000"/>
          </a:avLst>
        </a:pr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BF9B74-89CF-4E3E-9378-9BD283A5F848}">
      <dsp:nvSpPr>
        <dsp:cNvPr id="0" name=""/>
        <dsp:cNvSpPr/>
      </dsp:nvSpPr>
      <dsp:spPr>
        <a:xfrm>
          <a:off x="7686256" y="3914162"/>
          <a:ext cx="2404278" cy="506897"/>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Division of Children, Youth &amp; Families</a:t>
          </a:r>
          <a:endParaRPr lang="en-US" sz="1000" kern="1200" dirty="0"/>
        </a:p>
      </dsp:txBody>
      <dsp:txXfrm>
        <a:off x="7686256" y="3914162"/>
        <a:ext cx="2404278" cy="5068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36FFE-83ED-4618-B4BE-ABD129855DB3}">
      <dsp:nvSpPr>
        <dsp:cNvPr id="0" name=""/>
        <dsp:cNvSpPr/>
      </dsp:nvSpPr>
      <dsp:spPr>
        <a:xfrm>
          <a:off x="1852446" y="-93637"/>
          <a:ext cx="1781994" cy="172886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Innovation</a:t>
          </a:r>
          <a:endParaRPr lang="en-US" sz="2000" kern="1200" dirty="0"/>
        </a:p>
      </dsp:txBody>
      <dsp:txXfrm>
        <a:off x="2113413" y="159549"/>
        <a:ext cx="1260060" cy="1222488"/>
      </dsp:txXfrm>
    </dsp:sp>
    <dsp:sp modelId="{74663F61-FBCE-4600-855D-FB9901304302}">
      <dsp:nvSpPr>
        <dsp:cNvPr id="0" name=""/>
        <dsp:cNvSpPr/>
      </dsp:nvSpPr>
      <dsp:spPr>
        <a:xfrm rot="2160000">
          <a:off x="3528889" y="1190863"/>
          <a:ext cx="300683" cy="519637"/>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3537503" y="1268279"/>
        <a:ext cx="210478" cy="311783"/>
      </dsp:txXfrm>
    </dsp:sp>
    <dsp:sp modelId="{B99D692B-6310-448B-B954-204A00CAEFFD}">
      <dsp:nvSpPr>
        <dsp:cNvPr id="0" name=""/>
        <dsp:cNvSpPr/>
      </dsp:nvSpPr>
      <dsp:spPr>
        <a:xfrm>
          <a:off x="3750513" y="1266086"/>
          <a:ext cx="1728860" cy="1728860"/>
        </a:xfrm>
        <a:prstGeom prst="ellipse">
          <a:avLst/>
        </a:prstGeom>
        <a:gradFill rotWithShape="0">
          <a:gsLst>
            <a:gs pos="0">
              <a:schemeClr val="accent2">
                <a:hueOff val="-1662490"/>
                <a:satOff val="17063"/>
                <a:lumOff val="-1029"/>
                <a:alphaOff val="0"/>
                <a:satMod val="103000"/>
                <a:lumMod val="102000"/>
                <a:tint val="94000"/>
              </a:schemeClr>
            </a:gs>
            <a:gs pos="50000">
              <a:schemeClr val="accent2">
                <a:hueOff val="-1662490"/>
                <a:satOff val="17063"/>
                <a:lumOff val="-1029"/>
                <a:alphaOff val="0"/>
                <a:satMod val="110000"/>
                <a:lumMod val="100000"/>
                <a:shade val="100000"/>
              </a:schemeClr>
            </a:gs>
            <a:gs pos="100000">
              <a:schemeClr val="accent2">
                <a:hueOff val="-1662490"/>
                <a:satOff val="17063"/>
                <a:lumOff val="-10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Prevention</a:t>
          </a:r>
          <a:endParaRPr lang="en-US" sz="1200" kern="1200" dirty="0"/>
        </a:p>
      </dsp:txBody>
      <dsp:txXfrm>
        <a:off x="4003699" y="1519272"/>
        <a:ext cx="1222488" cy="1222488"/>
      </dsp:txXfrm>
    </dsp:sp>
    <dsp:sp modelId="{58555781-23A8-41BA-A039-44B47D91CDE6}">
      <dsp:nvSpPr>
        <dsp:cNvPr id="0" name=""/>
        <dsp:cNvSpPr/>
      </dsp:nvSpPr>
      <dsp:spPr>
        <a:xfrm rot="6480000">
          <a:off x="4105350" y="2962400"/>
          <a:ext cx="309753" cy="519637"/>
        </a:xfrm>
        <a:prstGeom prst="rightArrow">
          <a:avLst>
            <a:gd name="adj1" fmla="val 60000"/>
            <a:gd name="adj2" fmla="val 50000"/>
          </a:avLst>
        </a:prstGeom>
        <a:solidFill>
          <a:schemeClr val="accent2">
            <a:hueOff val="-1662490"/>
            <a:satOff val="17063"/>
            <a:lumOff val="-102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4166171" y="3022138"/>
        <a:ext cx="216827" cy="311783"/>
      </dsp:txXfrm>
    </dsp:sp>
    <dsp:sp modelId="{5793A544-96B7-4576-95E7-601C5150ED7A}">
      <dsp:nvSpPr>
        <dsp:cNvPr id="0" name=""/>
        <dsp:cNvSpPr/>
      </dsp:nvSpPr>
      <dsp:spPr>
        <a:xfrm>
          <a:off x="3035663" y="3466167"/>
          <a:ext cx="1728860" cy="1728860"/>
        </a:xfrm>
        <a:prstGeom prst="ellipse">
          <a:avLst/>
        </a:prstGeom>
        <a:gradFill rotWithShape="0">
          <a:gsLst>
            <a:gs pos="0">
              <a:schemeClr val="accent2">
                <a:hueOff val="-3324980"/>
                <a:satOff val="34127"/>
                <a:lumOff val="-2058"/>
                <a:alphaOff val="0"/>
                <a:satMod val="103000"/>
                <a:lumMod val="102000"/>
                <a:tint val="94000"/>
              </a:schemeClr>
            </a:gs>
            <a:gs pos="50000">
              <a:schemeClr val="accent2">
                <a:hueOff val="-3324980"/>
                <a:satOff val="34127"/>
                <a:lumOff val="-2058"/>
                <a:alphaOff val="0"/>
                <a:satMod val="110000"/>
                <a:lumMod val="100000"/>
                <a:shade val="100000"/>
              </a:schemeClr>
            </a:gs>
            <a:gs pos="100000">
              <a:schemeClr val="accent2">
                <a:hueOff val="-3324980"/>
                <a:satOff val="34127"/>
                <a:lumOff val="-205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 tIns="22860" rIns="9144" bIns="22860" numCol="1" spcCol="1270" anchor="ctr" anchorCtr="0">
          <a:noAutofit/>
        </a:bodyPr>
        <a:lstStyle/>
        <a:p>
          <a:pPr lvl="0" algn="ctr" defTabSz="800100">
            <a:lnSpc>
              <a:spcPct val="90000"/>
            </a:lnSpc>
            <a:spcBef>
              <a:spcPct val="0"/>
            </a:spcBef>
            <a:spcAft>
              <a:spcPct val="35000"/>
            </a:spcAft>
          </a:pPr>
          <a:r>
            <a:rPr lang="en-US" sz="1800" kern="1200" dirty="0" smtClean="0"/>
            <a:t>Holistic Engagement</a:t>
          </a:r>
          <a:endParaRPr lang="en-US" sz="1800" kern="1200" dirty="0"/>
        </a:p>
      </dsp:txBody>
      <dsp:txXfrm>
        <a:off x="3288849" y="3719353"/>
        <a:ext cx="1222488" cy="1222488"/>
      </dsp:txXfrm>
    </dsp:sp>
    <dsp:sp modelId="{EDD64764-25F9-4508-AB19-3663683DF0FF}">
      <dsp:nvSpPr>
        <dsp:cNvPr id="0" name=""/>
        <dsp:cNvSpPr/>
      </dsp:nvSpPr>
      <dsp:spPr>
        <a:xfrm rot="10800000">
          <a:off x="2597333" y="4070778"/>
          <a:ext cx="309753" cy="519637"/>
        </a:xfrm>
        <a:prstGeom prst="rightArrow">
          <a:avLst>
            <a:gd name="adj1" fmla="val 60000"/>
            <a:gd name="adj2" fmla="val 50000"/>
          </a:avLst>
        </a:prstGeom>
        <a:solidFill>
          <a:schemeClr val="accent2">
            <a:hueOff val="-3324980"/>
            <a:satOff val="34127"/>
            <a:lumOff val="-205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690259" y="4174705"/>
        <a:ext cx="216827" cy="311783"/>
      </dsp:txXfrm>
    </dsp:sp>
    <dsp:sp modelId="{737ADD1D-A3DD-47AB-A620-F93DE6DE68B0}">
      <dsp:nvSpPr>
        <dsp:cNvPr id="0" name=""/>
        <dsp:cNvSpPr/>
      </dsp:nvSpPr>
      <dsp:spPr>
        <a:xfrm>
          <a:off x="722362" y="3466167"/>
          <a:ext cx="1728860" cy="1728860"/>
        </a:xfrm>
        <a:prstGeom prst="ellipse">
          <a:avLst/>
        </a:prstGeom>
        <a:gradFill rotWithShape="0">
          <a:gsLst>
            <a:gs pos="0">
              <a:schemeClr val="accent2">
                <a:hueOff val="-4987470"/>
                <a:satOff val="51190"/>
                <a:lumOff val="-3087"/>
                <a:alphaOff val="0"/>
                <a:satMod val="103000"/>
                <a:lumMod val="102000"/>
                <a:tint val="94000"/>
              </a:schemeClr>
            </a:gs>
            <a:gs pos="50000">
              <a:schemeClr val="accent2">
                <a:hueOff val="-4987470"/>
                <a:satOff val="51190"/>
                <a:lumOff val="-3087"/>
                <a:alphaOff val="0"/>
                <a:satMod val="110000"/>
                <a:lumMod val="100000"/>
                <a:shade val="100000"/>
              </a:schemeClr>
            </a:gs>
            <a:gs pos="100000">
              <a:schemeClr val="accent2">
                <a:hueOff val="-4987470"/>
                <a:satOff val="51190"/>
                <a:lumOff val="-308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Targeted Supports</a:t>
          </a:r>
          <a:endParaRPr lang="en-US" sz="2000" kern="1200" dirty="0"/>
        </a:p>
      </dsp:txBody>
      <dsp:txXfrm>
        <a:off x="975548" y="3719353"/>
        <a:ext cx="1222488" cy="1222488"/>
      </dsp:txXfrm>
    </dsp:sp>
    <dsp:sp modelId="{68668A57-0D95-4924-8A01-093D45DD8335}">
      <dsp:nvSpPr>
        <dsp:cNvPr id="0" name=""/>
        <dsp:cNvSpPr/>
      </dsp:nvSpPr>
      <dsp:spPr>
        <a:xfrm rot="15373179">
          <a:off x="1177026" y="2978881"/>
          <a:ext cx="283934" cy="519637"/>
        </a:xfrm>
        <a:prstGeom prst="rightArrow">
          <a:avLst>
            <a:gd name="adj1" fmla="val 60000"/>
            <a:gd name="adj2" fmla="val 50000"/>
          </a:avLst>
        </a:prstGeom>
        <a:solidFill>
          <a:schemeClr val="accent2">
            <a:hueOff val="-4987470"/>
            <a:satOff val="51190"/>
            <a:lumOff val="-30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229761" y="3124172"/>
        <a:ext cx="198754" cy="311783"/>
      </dsp:txXfrm>
    </dsp:sp>
    <dsp:sp modelId="{2E57571D-5084-4903-9CBB-7DEF2047AF6F}">
      <dsp:nvSpPr>
        <dsp:cNvPr id="0" name=""/>
        <dsp:cNvSpPr/>
      </dsp:nvSpPr>
      <dsp:spPr>
        <a:xfrm>
          <a:off x="170253" y="1266088"/>
          <a:ext cx="1753895" cy="1728860"/>
        </a:xfrm>
        <a:prstGeom prst="ellipse">
          <a:avLst/>
        </a:prstGeom>
        <a:gradFill rotWithShape="0">
          <a:gsLst>
            <a:gs pos="0">
              <a:schemeClr val="accent2">
                <a:hueOff val="-6649960"/>
                <a:satOff val="68254"/>
                <a:lumOff val="-4116"/>
                <a:alphaOff val="0"/>
                <a:satMod val="103000"/>
                <a:lumMod val="102000"/>
                <a:tint val="94000"/>
              </a:schemeClr>
            </a:gs>
            <a:gs pos="50000">
              <a:schemeClr val="accent2">
                <a:hueOff val="-6649960"/>
                <a:satOff val="68254"/>
                <a:lumOff val="-4116"/>
                <a:alphaOff val="0"/>
                <a:satMod val="110000"/>
                <a:lumMod val="100000"/>
                <a:shade val="100000"/>
              </a:schemeClr>
            </a:gs>
            <a:gs pos="100000">
              <a:schemeClr val="accent2">
                <a:hueOff val="-6649960"/>
                <a:satOff val="68254"/>
                <a:lumOff val="-41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Integration</a:t>
          </a:r>
          <a:endParaRPr lang="en-US" sz="2000" kern="1200" dirty="0"/>
        </a:p>
      </dsp:txBody>
      <dsp:txXfrm>
        <a:off x="427105" y="1519274"/>
        <a:ext cx="1240191" cy="1222488"/>
      </dsp:txXfrm>
    </dsp:sp>
    <dsp:sp modelId="{4BF74C13-964D-4581-9E45-189BF4F19691}">
      <dsp:nvSpPr>
        <dsp:cNvPr id="0" name=""/>
        <dsp:cNvSpPr/>
      </dsp:nvSpPr>
      <dsp:spPr>
        <a:xfrm rot="19277037">
          <a:off x="1775399" y="1197397"/>
          <a:ext cx="223477" cy="519637"/>
        </a:xfrm>
        <a:prstGeom prst="rightArrow">
          <a:avLst>
            <a:gd name="adj1" fmla="val 60000"/>
            <a:gd name="adj2" fmla="val 50000"/>
          </a:avLst>
        </a:prstGeom>
        <a:solidFill>
          <a:schemeClr val="accent2">
            <a:hueOff val="-6649960"/>
            <a:satOff val="68254"/>
            <a:lumOff val="-411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endParaRPr lang="en-US" sz="2400" kern="1200"/>
        </a:p>
      </dsp:txBody>
      <dsp:txXfrm>
        <a:off x="1782765" y="1322290"/>
        <a:ext cx="156434" cy="3117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136FFE-83ED-4618-B4BE-ABD129855DB3}">
      <dsp:nvSpPr>
        <dsp:cNvPr id="0" name=""/>
        <dsp:cNvSpPr/>
      </dsp:nvSpPr>
      <dsp:spPr>
        <a:xfrm>
          <a:off x="1248981" y="-53054"/>
          <a:ext cx="1015731" cy="98544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Innovation</a:t>
          </a:r>
          <a:endParaRPr lang="en-US" sz="2000" kern="1200" dirty="0"/>
        </a:p>
      </dsp:txBody>
      <dsp:txXfrm>
        <a:off x="1397731" y="91261"/>
        <a:ext cx="718231" cy="696815"/>
      </dsp:txXfrm>
    </dsp:sp>
    <dsp:sp modelId="{74663F61-FBCE-4600-855D-FB9901304302}">
      <dsp:nvSpPr>
        <dsp:cNvPr id="0" name=""/>
        <dsp:cNvSpPr/>
      </dsp:nvSpPr>
      <dsp:spPr>
        <a:xfrm rot="2160000">
          <a:off x="2204304" y="678560"/>
          <a:ext cx="170371" cy="296191"/>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a:off x="2209185" y="722777"/>
        <a:ext cx="119260" cy="177715"/>
      </dsp:txXfrm>
    </dsp:sp>
    <dsp:sp modelId="{B99D692B-6310-448B-B954-204A00CAEFFD}">
      <dsp:nvSpPr>
        <dsp:cNvPr id="0" name=""/>
        <dsp:cNvSpPr/>
      </dsp:nvSpPr>
      <dsp:spPr>
        <a:xfrm>
          <a:off x="2329321" y="720856"/>
          <a:ext cx="985445" cy="985445"/>
        </a:xfrm>
        <a:prstGeom prst="ellipse">
          <a:avLst/>
        </a:prstGeom>
        <a:gradFill rotWithShape="0">
          <a:gsLst>
            <a:gs pos="0">
              <a:schemeClr val="accent2">
                <a:hueOff val="-1662490"/>
                <a:satOff val="17063"/>
                <a:lumOff val="-1029"/>
                <a:alphaOff val="0"/>
                <a:satMod val="103000"/>
                <a:lumMod val="102000"/>
                <a:tint val="94000"/>
              </a:schemeClr>
            </a:gs>
            <a:gs pos="50000">
              <a:schemeClr val="accent2">
                <a:hueOff val="-1662490"/>
                <a:satOff val="17063"/>
                <a:lumOff val="-1029"/>
                <a:alphaOff val="0"/>
                <a:satMod val="110000"/>
                <a:lumMod val="100000"/>
                <a:shade val="100000"/>
              </a:schemeClr>
            </a:gs>
            <a:gs pos="100000">
              <a:schemeClr val="accent2">
                <a:hueOff val="-1662490"/>
                <a:satOff val="17063"/>
                <a:lumOff val="-102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Prevention</a:t>
          </a:r>
          <a:endParaRPr lang="en-US" sz="1200" kern="1200" dirty="0"/>
        </a:p>
      </dsp:txBody>
      <dsp:txXfrm>
        <a:off x="2473636" y="865171"/>
        <a:ext cx="696815" cy="696815"/>
      </dsp:txXfrm>
    </dsp:sp>
    <dsp:sp modelId="{58555781-23A8-41BA-A039-44B47D91CDE6}">
      <dsp:nvSpPr>
        <dsp:cNvPr id="0" name=""/>
        <dsp:cNvSpPr/>
      </dsp:nvSpPr>
      <dsp:spPr>
        <a:xfrm rot="6480000">
          <a:off x="2532373" y="1686865"/>
          <a:ext cx="175541" cy="296191"/>
        </a:xfrm>
        <a:prstGeom prst="rightArrow">
          <a:avLst>
            <a:gd name="adj1" fmla="val 60000"/>
            <a:gd name="adj2" fmla="val 50000"/>
          </a:avLst>
        </a:prstGeom>
        <a:solidFill>
          <a:schemeClr val="accent2">
            <a:hueOff val="-1662490"/>
            <a:satOff val="17063"/>
            <a:lumOff val="-1029"/>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2566841" y="1721061"/>
        <a:ext cx="122879" cy="177715"/>
      </dsp:txXfrm>
    </dsp:sp>
    <dsp:sp modelId="{5793A544-96B7-4576-95E7-601C5150ED7A}">
      <dsp:nvSpPr>
        <dsp:cNvPr id="0" name=""/>
        <dsp:cNvSpPr/>
      </dsp:nvSpPr>
      <dsp:spPr>
        <a:xfrm>
          <a:off x="1922452" y="1973070"/>
          <a:ext cx="985445" cy="985445"/>
        </a:xfrm>
        <a:prstGeom prst="ellipse">
          <a:avLst/>
        </a:prstGeom>
        <a:gradFill rotWithShape="0">
          <a:gsLst>
            <a:gs pos="0">
              <a:schemeClr val="accent2">
                <a:hueOff val="-3324980"/>
                <a:satOff val="34127"/>
                <a:lumOff val="-2058"/>
                <a:alphaOff val="0"/>
                <a:satMod val="103000"/>
                <a:lumMod val="102000"/>
                <a:tint val="94000"/>
              </a:schemeClr>
            </a:gs>
            <a:gs pos="50000">
              <a:schemeClr val="accent2">
                <a:hueOff val="-3324980"/>
                <a:satOff val="34127"/>
                <a:lumOff val="-2058"/>
                <a:alphaOff val="0"/>
                <a:satMod val="110000"/>
                <a:lumMod val="100000"/>
                <a:shade val="100000"/>
              </a:schemeClr>
            </a:gs>
            <a:gs pos="100000">
              <a:schemeClr val="accent2">
                <a:hueOff val="-3324980"/>
                <a:satOff val="34127"/>
                <a:lumOff val="-2058"/>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144" tIns="22860" rIns="9144" bIns="22860" numCol="1" spcCol="1270" anchor="ctr" anchorCtr="0">
          <a:noAutofit/>
        </a:bodyPr>
        <a:lstStyle/>
        <a:p>
          <a:pPr lvl="0" algn="ctr" defTabSz="800100">
            <a:lnSpc>
              <a:spcPct val="90000"/>
            </a:lnSpc>
            <a:spcBef>
              <a:spcPct val="0"/>
            </a:spcBef>
            <a:spcAft>
              <a:spcPct val="35000"/>
            </a:spcAft>
          </a:pPr>
          <a:r>
            <a:rPr lang="en-US" sz="1800" kern="1200" dirty="0" smtClean="0"/>
            <a:t>Holistic Engagement</a:t>
          </a:r>
          <a:endParaRPr lang="en-US" sz="1800" kern="1200" dirty="0"/>
        </a:p>
      </dsp:txBody>
      <dsp:txXfrm>
        <a:off x="2066767" y="2117385"/>
        <a:ext cx="696815" cy="696815"/>
      </dsp:txXfrm>
    </dsp:sp>
    <dsp:sp modelId="{EDD64764-25F9-4508-AB19-3663683DF0FF}">
      <dsp:nvSpPr>
        <dsp:cNvPr id="0" name=""/>
        <dsp:cNvSpPr/>
      </dsp:nvSpPr>
      <dsp:spPr>
        <a:xfrm rot="10800000">
          <a:off x="1674044" y="2317697"/>
          <a:ext cx="175541" cy="296191"/>
        </a:xfrm>
        <a:prstGeom prst="rightArrow">
          <a:avLst>
            <a:gd name="adj1" fmla="val 60000"/>
            <a:gd name="adj2" fmla="val 50000"/>
          </a:avLst>
        </a:prstGeom>
        <a:solidFill>
          <a:schemeClr val="accent2">
            <a:hueOff val="-3324980"/>
            <a:satOff val="34127"/>
            <a:lumOff val="-2058"/>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1726706" y="2376935"/>
        <a:ext cx="122879" cy="177715"/>
      </dsp:txXfrm>
    </dsp:sp>
    <dsp:sp modelId="{737ADD1D-A3DD-47AB-A620-F93DE6DE68B0}">
      <dsp:nvSpPr>
        <dsp:cNvPr id="0" name=""/>
        <dsp:cNvSpPr/>
      </dsp:nvSpPr>
      <dsp:spPr>
        <a:xfrm>
          <a:off x="605796" y="1973070"/>
          <a:ext cx="985445" cy="985445"/>
        </a:xfrm>
        <a:prstGeom prst="ellipse">
          <a:avLst/>
        </a:prstGeom>
        <a:gradFill rotWithShape="0">
          <a:gsLst>
            <a:gs pos="0">
              <a:schemeClr val="accent2">
                <a:hueOff val="-4987470"/>
                <a:satOff val="51190"/>
                <a:lumOff val="-3087"/>
                <a:alphaOff val="0"/>
                <a:satMod val="103000"/>
                <a:lumMod val="102000"/>
                <a:tint val="94000"/>
              </a:schemeClr>
            </a:gs>
            <a:gs pos="50000">
              <a:schemeClr val="accent2">
                <a:hueOff val="-4987470"/>
                <a:satOff val="51190"/>
                <a:lumOff val="-3087"/>
                <a:alphaOff val="0"/>
                <a:satMod val="110000"/>
                <a:lumMod val="100000"/>
                <a:shade val="100000"/>
              </a:schemeClr>
            </a:gs>
            <a:gs pos="100000">
              <a:schemeClr val="accent2">
                <a:hueOff val="-4987470"/>
                <a:satOff val="51190"/>
                <a:lumOff val="-3087"/>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Targeted Supports</a:t>
          </a:r>
          <a:endParaRPr lang="en-US" sz="2000" kern="1200" dirty="0"/>
        </a:p>
      </dsp:txBody>
      <dsp:txXfrm>
        <a:off x="750111" y="2117385"/>
        <a:ext cx="696815" cy="696815"/>
      </dsp:txXfrm>
    </dsp:sp>
    <dsp:sp modelId="{68668A57-0D95-4924-8A01-093D45DD8335}">
      <dsp:nvSpPr>
        <dsp:cNvPr id="0" name=""/>
        <dsp:cNvSpPr/>
      </dsp:nvSpPr>
      <dsp:spPr>
        <a:xfrm rot="15373179">
          <a:off x="864682" y="1694984"/>
          <a:ext cx="162219" cy="296191"/>
        </a:xfrm>
        <a:prstGeom prst="rightArrow">
          <a:avLst>
            <a:gd name="adj1" fmla="val 60000"/>
            <a:gd name="adj2" fmla="val 50000"/>
          </a:avLst>
        </a:prstGeom>
        <a:solidFill>
          <a:schemeClr val="accent2">
            <a:hueOff val="-4987470"/>
            <a:satOff val="51190"/>
            <a:lumOff val="-3087"/>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dirty="0"/>
        </a:p>
      </dsp:txBody>
      <dsp:txXfrm rot="10800000">
        <a:off x="894811" y="1777855"/>
        <a:ext cx="113553" cy="177715"/>
      </dsp:txXfrm>
    </dsp:sp>
    <dsp:sp modelId="{2E57571D-5084-4903-9CBB-7DEF2047AF6F}">
      <dsp:nvSpPr>
        <dsp:cNvPr id="0" name=""/>
        <dsp:cNvSpPr/>
      </dsp:nvSpPr>
      <dsp:spPr>
        <a:xfrm>
          <a:off x="333523" y="720857"/>
          <a:ext cx="915754" cy="985445"/>
        </a:xfrm>
        <a:prstGeom prst="ellipse">
          <a:avLst/>
        </a:prstGeom>
        <a:gradFill rotWithShape="0">
          <a:gsLst>
            <a:gs pos="0">
              <a:schemeClr val="accent2">
                <a:hueOff val="-6649960"/>
                <a:satOff val="68254"/>
                <a:lumOff val="-4116"/>
                <a:alphaOff val="0"/>
                <a:satMod val="103000"/>
                <a:lumMod val="102000"/>
                <a:tint val="94000"/>
              </a:schemeClr>
            </a:gs>
            <a:gs pos="50000">
              <a:schemeClr val="accent2">
                <a:hueOff val="-6649960"/>
                <a:satOff val="68254"/>
                <a:lumOff val="-4116"/>
                <a:alphaOff val="0"/>
                <a:satMod val="110000"/>
                <a:lumMod val="100000"/>
                <a:shade val="100000"/>
              </a:schemeClr>
            </a:gs>
            <a:gs pos="100000">
              <a:schemeClr val="accent2">
                <a:hueOff val="-6649960"/>
                <a:satOff val="68254"/>
                <a:lumOff val="-4116"/>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Integration</a:t>
          </a:r>
          <a:endParaRPr lang="en-US" sz="2000" kern="1200" dirty="0"/>
        </a:p>
      </dsp:txBody>
      <dsp:txXfrm>
        <a:off x="467632" y="865172"/>
        <a:ext cx="647536" cy="696815"/>
      </dsp:txXfrm>
    </dsp:sp>
    <dsp:sp modelId="{4BF74C13-964D-4581-9E45-189BF4F19691}">
      <dsp:nvSpPr>
        <dsp:cNvPr id="0" name=""/>
        <dsp:cNvSpPr/>
      </dsp:nvSpPr>
      <dsp:spPr>
        <a:xfrm rot="19277037">
          <a:off x="1188648" y="690761"/>
          <a:ext cx="140428" cy="296191"/>
        </a:xfrm>
        <a:prstGeom prst="rightArrow">
          <a:avLst>
            <a:gd name="adj1" fmla="val 60000"/>
            <a:gd name="adj2" fmla="val 50000"/>
          </a:avLst>
        </a:prstGeom>
        <a:solidFill>
          <a:schemeClr val="accent2">
            <a:hueOff val="-6649960"/>
            <a:satOff val="68254"/>
            <a:lumOff val="-4116"/>
            <a:alphaOff val="0"/>
          </a:schemeClr>
        </a:solidFill>
        <a:ln>
          <a:noFill/>
        </a:ln>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a:off x="1193277" y="763174"/>
        <a:ext cx="98300" cy="1777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97FC-3F03-4DEA-99FD-44775287509B}">
      <dsp:nvSpPr>
        <dsp:cNvPr id="0" name=""/>
        <dsp:cNvSpPr/>
      </dsp:nvSpPr>
      <dsp:spPr>
        <a:xfrm>
          <a:off x="1205" y="972306"/>
          <a:ext cx="1418480" cy="1418480"/>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Economic &amp; Housing Stability</a:t>
          </a:r>
          <a:endParaRPr lang="en-US" sz="1500" kern="1200" dirty="0"/>
        </a:p>
      </dsp:txBody>
      <dsp:txXfrm>
        <a:off x="208937" y="1180038"/>
        <a:ext cx="1003016" cy="1003016"/>
      </dsp:txXfrm>
    </dsp:sp>
    <dsp:sp modelId="{8F58E5C9-C58D-4831-AB37-CC4AA85E41B6}">
      <dsp:nvSpPr>
        <dsp:cNvPr id="0" name=""/>
        <dsp:cNvSpPr/>
      </dsp:nvSpPr>
      <dsp:spPr>
        <a:xfrm>
          <a:off x="1135990" y="972306"/>
          <a:ext cx="1418480" cy="1418480"/>
        </a:xfrm>
        <a:prstGeom prst="ellipse">
          <a:avLst/>
        </a:prstGeom>
        <a:solidFill>
          <a:schemeClr val="accent3">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Behavioral Health</a:t>
          </a:r>
          <a:endParaRPr lang="en-US" sz="1500" kern="1200" dirty="0"/>
        </a:p>
      </dsp:txBody>
      <dsp:txXfrm>
        <a:off x="1343722" y="1180038"/>
        <a:ext cx="1003016" cy="1003016"/>
      </dsp:txXfrm>
    </dsp:sp>
    <dsp:sp modelId="{7BCF4632-1E4C-4406-9F4A-56683F7BD42D}">
      <dsp:nvSpPr>
        <dsp:cNvPr id="0" name=""/>
        <dsp:cNvSpPr/>
      </dsp:nvSpPr>
      <dsp:spPr>
        <a:xfrm>
          <a:off x="2270774" y="972306"/>
          <a:ext cx="1418480" cy="1418480"/>
        </a:xfrm>
        <a:prstGeom prst="ellipse">
          <a:avLst/>
        </a:prstGeom>
        <a:solidFill>
          <a:schemeClr val="accent6">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Long Term Supports &amp; Services</a:t>
          </a:r>
          <a:endParaRPr lang="en-US" sz="1500" kern="1200" dirty="0"/>
        </a:p>
      </dsp:txBody>
      <dsp:txXfrm>
        <a:off x="2478506" y="1180038"/>
        <a:ext cx="1003016" cy="1003016"/>
      </dsp:txXfrm>
    </dsp:sp>
    <dsp:sp modelId="{21967470-1731-4757-83C5-E3AC9AFAA659}">
      <dsp:nvSpPr>
        <dsp:cNvPr id="0" name=""/>
        <dsp:cNvSpPr/>
      </dsp:nvSpPr>
      <dsp:spPr>
        <a:xfrm>
          <a:off x="3405559" y="972306"/>
          <a:ext cx="1418480" cy="1418480"/>
        </a:xfrm>
        <a:prstGeom prst="ellipse">
          <a:avLst/>
        </a:prstGeom>
        <a:solidFill>
          <a:schemeClr val="accent1">
            <a:lumMod val="75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Child Protection, Juvenile Justice </a:t>
          </a:r>
          <a:endParaRPr lang="en-US" sz="1500" kern="1200" dirty="0"/>
        </a:p>
      </dsp:txBody>
      <dsp:txXfrm>
        <a:off x="3613291" y="1180038"/>
        <a:ext cx="1003016" cy="1003016"/>
      </dsp:txXfrm>
    </dsp:sp>
    <dsp:sp modelId="{DBD84DE4-F6F2-4B17-80DB-0F7302AB483B}">
      <dsp:nvSpPr>
        <dsp:cNvPr id="0" name=""/>
        <dsp:cNvSpPr/>
      </dsp:nvSpPr>
      <dsp:spPr>
        <a:xfrm>
          <a:off x="4540344" y="972306"/>
          <a:ext cx="1418480" cy="1418480"/>
        </a:xfrm>
        <a:prstGeom prst="ellipse">
          <a:avLst/>
        </a:prstGeom>
        <a:solidFill>
          <a:srgbClr val="CC0099">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Public Health</a:t>
          </a:r>
          <a:endParaRPr lang="en-US" sz="1500" kern="1200" dirty="0"/>
        </a:p>
      </dsp:txBody>
      <dsp:txXfrm>
        <a:off x="4748076" y="1180038"/>
        <a:ext cx="1003016" cy="1003016"/>
      </dsp:txXfrm>
    </dsp:sp>
    <dsp:sp modelId="{69AB3B99-F6C4-495F-9EF0-20C7DF41D2A2}">
      <dsp:nvSpPr>
        <dsp:cNvPr id="0" name=""/>
        <dsp:cNvSpPr/>
      </dsp:nvSpPr>
      <dsp:spPr>
        <a:xfrm>
          <a:off x="5675128" y="972306"/>
          <a:ext cx="1418480" cy="1418480"/>
        </a:xfrm>
        <a:prstGeom prst="ellipse">
          <a:avLst/>
        </a:prstGeom>
        <a:solidFill>
          <a:srgbClr val="00CCFF">
            <a:alpha val="4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Medicaid</a:t>
          </a:r>
          <a:endParaRPr lang="en-US" sz="1500" kern="1200" dirty="0"/>
        </a:p>
      </dsp:txBody>
      <dsp:txXfrm>
        <a:off x="5882860" y="1180038"/>
        <a:ext cx="1003016" cy="1003016"/>
      </dsp:txXfrm>
    </dsp:sp>
    <dsp:sp modelId="{0A7CDC56-2BC6-461C-8060-9E08027B11FB}">
      <dsp:nvSpPr>
        <dsp:cNvPr id="0" name=""/>
        <dsp:cNvSpPr/>
      </dsp:nvSpPr>
      <dsp:spPr>
        <a:xfrm>
          <a:off x="6809913" y="972306"/>
          <a:ext cx="1418480" cy="1418480"/>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78064" tIns="19050" rIns="78064" bIns="19050" numCol="1" spcCol="1270" anchor="ctr" anchorCtr="0">
          <a:noAutofit/>
        </a:bodyPr>
        <a:lstStyle/>
        <a:p>
          <a:pPr lvl="0" algn="ctr" defTabSz="666750">
            <a:lnSpc>
              <a:spcPct val="90000"/>
            </a:lnSpc>
            <a:spcBef>
              <a:spcPct val="0"/>
            </a:spcBef>
            <a:spcAft>
              <a:spcPct val="35000"/>
            </a:spcAft>
          </a:pPr>
          <a:r>
            <a:rPr lang="en-US" sz="1500" kern="1200" dirty="0" smtClean="0"/>
            <a:t>DHHS System-Wide</a:t>
          </a:r>
        </a:p>
      </dsp:txBody>
      <dsp:txXfrm>
        <a:off x="7017645" y="1180038"/>
        <a:ext cx="1003016" cy="1003016"/>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A5A66F-6F29-4CFF-A0CB-CB39F9F3BC91}" type="datetimeFigureOut">
              <a:rPr lang="en-US" smtClean="0"/>
              <a:t>8/30/2019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287431-C026-4D01-B60A-2244D1E56272}" type="slidenum">
              <a:rPr lang="en-US" smtClean="0"/>
              <a:t>‹#›</a:t>
            </a:fld>
            <a:endParaRPr lang="en-US"/>
          </a:p>
        </p:txBody>
      </p:sp>
    </p:spTree>
    <p:extLst>
      <p:ext uri="{BB962C8B-B14F-4D97-AF65-F5344CB8AC3E}">
        <p14:creationId xmlns:p14="http://schemas.microsoft.com/office/powerpoint/2010/main" val="220312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a:t>
            </a:fld>
            <a:endParaRPr lang="en-US"/>
          </a:p>
        </p:txBody>
      </p:sp>
    </p:spTree>
    <p:extLst>
      <p:ext uri="{BB962C8B-B14F-4D97-AF65-F5344CB8AC3E}">
        <p14:creationId xmlns:p14="http://schemas.microsoft.com/office/powerpoint/2010/main" val="15243238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Looking left to right – as we do in the western world – we’re looking to creating a “First touch is the right touch” experience for our</a:t>
            </a:r>
            <a:r>
              <a:rPr lang="en-US" baseline="0" dirty="0" smtClean="0"/>
              <a:t> citizens in need – with an emphasis on PREVENTING deeper system involvement.</a:t>
            </a:r>
          </a:p>
          <a:p>
            <a:endParaRPr lang="en-US" baseline="0" dirty="0" smtClean="0"/>
          </a:p>
          <a:p>
            <a:pPr lvl="0">
              <a:spcAft>
                <a:spcPts val="1200"/>
              </a:spcAft>
              <a:buClr>
                <a:srgbClr val="F0AB00"/>
              </a:buClr>
              <a:defRPr/>
            </a:pPr>
            <a:r>
              <a:rPr lang="en-US" dirty="0" smtClean="0">
                <a:solidFill>
                  <a:srgbClr val="000000"/>
                </a:solidFill>
                <a:latin typeface="Calibri" pitchFamily="34" charset="0"/>
              </a:rPr>
              <a:t>Created in April 2018 to promote a more holistic, multi-generational and integrated approach for individuals, children, and families that may be in need of an array of supports and services, such as child care, housing, food, economic and employment assistance.  </a:t>
            </a:r>
          </a:p>
          <a:p>
            <a:pPr marL="0" lvl="0" indent="0">
              <a:lnSpc>
                <a:spcPct val="100000"/>
              </a:lnSpc>
              <a:spcBef>
                <a:spcPts val="0"/>
              </a:spcBef>
              <a:spcAft>
                <a:spcPts val="600"/>
              </a:spcAft>
              <a:buClr>
                <a:srgbClr val="F0AB00"/>
              </a:buClr>
              <a:buNone/>
              <a:defRPr/>
            </a:pPr>
            <a:r>
              <a:rPr lang="en-US" dirty="0" smtClean="0">
                <a:solidFill>
                  <a:srgbClr val="000000"/>
                </a:solidFill>
                <a:latin typeface="Calibri" pitchFamily="34" charset="0"/>
              </a:rPr>
              <a:t>The Division includes:</a:t>
            </a:r>
          </a:p>
          <a:p>
            <a:pPr marL="285750" lvl="0" indent="-285750">
              <a:lnSpc>
                <a:spcPct val="100000"/>
              </a:lnSpc>
              <a:spcBef>
                <a:spcPts val="0"/>
              </a:spcBef>
              <a:spcAft>
                <a:spcPts val="600"/>
              </a:spcAft>
              <a:buClr>
                <a:srgbClr val="F0AB00"/>
              </a:buClr>
              <a:buFont typeface="Arial" pitchFamily="34" charset="0"/>
              <a:buChar char="►"/>
              <a:defRPr/>
            </a:pPr>
            <a:r>
              <a:rPr lang="en-US" dirty="0" smtClean="0">
                <a:solidFill>
                  <a:srgbClr val="000000"/>
                </a:solidFill>
                <a:latin typeface="Calibri" pitchFamily="34" charset="0"/>
              </a:rPr>
              <a:t>The Bureau of Family Assistance; </a:t>
            </a:r>
          </a:p>
          <a:p>
            <a:pPr marL="285750" lvl="0" indent="-285750">
              <a:lnSpc>
                <a:spcPct val="100000"/>
              </a:lnSpc>
              <a:spcBef>
                <a:spcPts val="0"/>
              </a:spcBef>
              <a:spcAft>
                <a:spcPts val="600"/>
              </a:spcAft>
              <a:buClr>
                <a:srgbClr val="F0AB00"/>
              </a:buClr>
              <a:buFont typeface="Arial" pitchFamily="34" charset="0"/>
              <a:buChar char="►"/>
              <a:defRPr/>
            </a:pPr>
            <a:r>
              <a:rPr lang="en-US" dirty="0" smtClean="0">
                <a:solidFill>
                  <a:srgbClr val="000000"/>
                </a:solidFill>
                <a:latin typeface="Calibri" pitchFamily="34" charset="0"/>
              </a:rPr>
              <a:t>The Bureau of Child Support Services; </a:t>
            </a:r>
          </a:p>
          <a:p>
            <a:pPr marL="285750" lvl="0" indent="-285750">
              <a:lnSpc>
                <a:spcPct val="100000"/>
              </a:lnSpc>
              <a:spcBef>
                <a:spcPts val="0"/>
              </a:spcBef>
              <a:spcAft>
                <a:spcPts val="600"/>
              </a:spcAft>
              <a:buClr>
                <a:srgbClr val="F0AB00"/>
              </a:buClr>
              <a:buFont typeface="Arial" pitchFamily="34" charset="0"/>
              <a:buChar char="►"/>
              <a:defRPr/>
            </a:pPr>
            <a:r>
              <a:rPr lang="en-US" dirty="0" smtClean="0">
                <a:solidFill>
                  <a:srgbClr val="000000"/>
                </a:solidFill>
                <a:latin typeface="Calibri" pitchFamily="34" charset="0"/>
              </a:rPr>
              <a:t>The Bureau of Housing Supports; </a:t>
            </a:r>
          </a:p>
          <a:p>
            <a:pPr marL="285750" lvl="0" indent="-285750">
              <a:lnSpc>
                <a:spcPct val="100000"/>
              </a:lnSpc>
              <a:spcBef>
                <a:spcPts val="0"/>
              </a:spcBef>
              <a:spcAft>
                <a:spcPts val="600"/>
              </a:spcAft>
              <a:buClr>
                <a:srgbClr val="F0AB00"/>
              </a:buClr>
              <a:buFont typeface="Arial" pitchFamily="34" charset="0"/>
              <a:buChar char="►"/>
              <a:defRPr/>
            </a:pPr>
            <a:r>
              <a:rPr lang="en-US" dirty="0" smtClean="0">
                <a:solidFill>
                  <a:srgbClr val="000000"/>
                </a:solidFill>
                <a:latin typeface="Calibri" pitchFamily="34" charset="0"/>
              </a:rPr>
              <a:t>The Bureau of Child Development &amp; Head Start Collaboration; and </a:t>
            </a:r>
          </a:p>
          <a:p>
            <a:pPr marL="285750" lvl="0" indent="-285750">
              <a:lnSpc>
                <a:spcPct val="100000"/>
              </a:lnSpc>
              <a:spcBef>
                <a:spcPts val="0"/>
              </a:spcBef>
              <a:spcAft>
                <a:spcPts val="600"/>
              </a:spcAft>
              <a:buClr>
                <a:srgbClr val="F0AB00"/>
              </a:buClr>
              <a:buFont typeface="Arial" pitchFamily="34" charset="0"/>
              <a:buChar char="►"/>
              <a:defRPr/>
            </a:pPr>
            <a:r>
              <a:rPr lang="en-US" dirty="0" smtClean="0">
                <a:solidFill>
                  <a:srgbClr val="000000"/>
                </a:solidFill>
                <a:latin typeface="Calibri" pitchFamily="34" charset="0"/>
              </a:rPr>
              <a:t>The Bureau of Employment Supports.</a:t>
            </a:r>
          </a:p>
          <a:p>
            <a:endParaRPr lang="en-US" baseline="0" dirty="0" smtClean="0"/>
          </a:p>
          <a:p>
            <a:pPr marL="0" indent="0">
              <a:buFont typeface="Arial" panose="020B0604020202020204" pitchFamily="34" charset="0"/>
              <a:buNone/>
            </a:pPr>
            <a:endParaRPr lang="en-US" baseline="0" dirty="0" smtClean="0"/>
          </a:p>
          <a:p>
            <a:pPr marL="640519" lvl="1" indent="-174687">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86EF6E-6763-49A5-B40B-8A03425EAEB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4796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cs typeface="Calibri" panose="020F0502020204030204" pitchFamily="34" charset="0"/>
              </a:rPr>
              <a:t>We believe in a solution-focused approach based on</a:t>
            </a:r>
            <a:r>
              <a:rPr lang="en-US" baseline="0"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individualized needs and preference</a:t>
            </a:r>
          </a:p>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11</a:t>
            </a:fld>
            <a:endParaRPr lang="en-US"/>
          </a:p>
        </p:txBody>
      </p:sp>
    </p:spTree>
    <p:extLst>
      <p:ext uri="{BB962C8B-B14F-4D97-AF65-F5344CB8AC3E}">
        <p14:creationId xmlns:p14="http://schemas.microsoft.com/office/powerpoint/2010/main" val="65407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7473">
              <a:lnSpc>
                <a:spcPct val="115000"/>
              </a:lnSpc>
              <a:spcAft>
                <a:spcPts val="602"/>
              </a:spcAft>
            </a:pPr>
            <a:r>
              <a:rPr lang="en-US" baseline="0" dirty="0" smtClean="0">
                <a:ea typeface="Calibri"/>
                <a:cs typeface="Times New Roman"/>
              </a:rPr>
              <a:t>This is what DEHS aims to do by coming together, targeting our supports and services to be integrated, supporting the whole family, making sure every door is the right door and a pathway to upstream services that may delay or prevent more intrusive downstream services. </a:t>
            </a:r>
          </a:p>
          <a:p>
            <a:pPr defTabSz="917473">
              <a:lnSpc>
                <a:spcPct val="115000"/>
              </a:lnSpc>
              <a:spcAft>
                <a:spcPts val="602"/>
              </a:spcAft>
            </a:pPr>
            <a:endParaRPr lang="en-US" baseline="0" dirty="0" smtClean="0">
              <a:ea typeface="Calibri"/>
              <a:cs typeface="Times New Roman"/>
            </a:endParaRPr>
          </a:p>
          <a:p>
            <a:pPr defTabSz="917473">
              <a:lnSpc>
                <a:spcPct val="115000"/>
              </a:lnSpc>
              <a:spcAft>
                <a:spcPts val="602"/>
              </a:spcAft>
            </a:pPr>
            <a:endParaRPr lang="en-US" baseline="0" dirty="0" smtClean="0">
              <a:ea typeface="Calibri"/>
              <a:cs typeface="Times New Roman"/>
            </a:endParaRPr>
          </a:p>
          <a:p>
            <a:pPr marL="0" marR="0" lvl="0" indent="0" algn="l" defTabSz="917473" rtl="0" eaLnBrk="1" fontAlgn="auto" latinLnBrk="0" hangingPunct="1">
              <a:lnSpc>
                <a:spcPct val="115000"/>
              </a:lnSpc>
              <a:spcBef>
                <a:spcPts val="0"/>
              </a:spcBef>
              <a:spcAft>
                <a:spcPts val="602"/>
              </a:spcAft>
              <a:buClrTx/>
              <a:buSzTx/>
              <a:buFontTx/>
              <a:buNone/>
              <a:tabLst/>
              <a:defRPr/>
            </a:pPr>
            <a:r>
              <a:rPr lang="en-US" dirty="0" smtClean="0"/>
              <a:t>SDOH are those factors such as socioeconomic status, education, the</a:t>
            </a:r>
            <a:r>
              <a:rPr lang="en-US" baseline="0" dirty="0" smtClean="0"/>
              <a:t> location of where a person lives, employment, social supports, access to health care- DEHS programs touch and influence this- some directly and some indirectly, but by integrating and coordinating, we have the opportunity to create a better, sustainable impact for those we serve.</a:t>
            </a:r>
            <a:endParaRPr lang="en-US" dirty="0" smtClean="0"/>
          </a:p>
        </p:txBody>
      </p:sp>
      <p:sp>
        <p:nvSpPr>
          <p:cNvPr id="4" name="Slide Number Placeholder 3"/>
          <p:cNvSpPr>
            <a:spLocks noGrp="1"/>
          </p:cNvSpPr>
          <p:nvPr>
            <p:ph type="sldNum" sz="quarter" idx="10"/>
          </p:nvPr>
        </p:nvSpPr>
        <p:spPr/>
        <p:txBody>
          <a:bodyPr/>
          <a:lstStyle/>
          <a:p>
            <a:fld id="{34287431-C026-4D01-B60A-2244D1E56272}" type="slidenum">
              <a:rPr lang="en-US" smtClean="0"/>
              <a:t>12</a:t>
            </a:fld>
            <a:endParaRPr lang="en-US"/>
          </a:p>
        </p:txBody>
      </p:sp>
    </p:spTree>
    <p:extLst>
      <p:ext uri="{BB962C8B-B14F-4D97-AF65-F5344CB8AC3E}">
        <p14:creationId xmlns:p14="http://schemas.microsoft.com/office/powerpoint/2010/main" val="4771819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13</a:t>
            </a:fld>
            <a:endParaRPr lang="en-US"/>
          </a:p>
        </p:txBody>
      </p:sp>
    </p:spTree>
    <p:extLst>
      <p:ext uri="{BB962C8B-B14F-4D97-AF65-F5344CB8AC3E}">
        <p14:creationId xmlns:p14="http://schemas.microsoft.com/office/powerpoint/2010/main" val="132303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Leveraging all efforts:   Child Support is at</a:t>
            </a:r>
            <a:r>
              <a:rPr lang="en-US" baseline="0" dirty="0" smtClean="0"/>
              <a:t> the table in these</a:t>
            </a:r>
            <a:endParaRPr lang="en-US" dirty="0" smtClean="0"/>
          </a:p>
          <a:p>
            <a:endParaRPr lang="en-US" dirty="0" smtClean="0"/>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prstClr val="black"/>
                </a:solidFill>
                <a:effectLst/>
                <a:uLnTx/>
                <a:uFillTx/>
                <a:latin typeface="+mn-lt"/>
              </a:rPr>
              <a:t>Prioritizing Early Childhood and Community</a:t>
            </a:r>
            <a:r>
              <a:rPr kumimoji="0" lang="en-US" sz="2000" b="1" i="0" u="none" strike="noStrike" kern="1200" cap="none" spc="0" normalizeH="0" noProof="0" dirty="0" smtClean="0">
                <a:ln>
                  <a:noFill/>
                </a:ln>
                <a:solidFill>
                  <a:prstClr val="black"/>
                </a:solidFill>
                <a:effectLst/>
                <a:uLnTx/>
                <a:uFillTx/>
                <a:latin typeface="+mn-lt"/>
              </a:rPr>
              <a:t> Based Efforts</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2000" b="1" baseline="0" dirty="0" smtClean="0">
                <a:solidFill>
                  <a:prstClr val="black"/>
                </a:solidFill>
                <a:latin typeface="+mn-lt"/>
              </a:rPr>
              <a:t>Transforming</a:t>
            </a:r>
            <a:r>
              <a:rPr lang="en-US" sz="2000" b="1" dirty="0" smtClean="0">
                <a:solidFill>
                  <a:prstClr val="black"/>
                </a:solidFill>
                <a:latin typeface="+mn-lt"/>
              </a:rPr>
              <a:t> our Child Welfare System</a:t>
            </a:r>
            <a:endParaRPr kumimoji="0" lang="en-US" sz="2000" b="1" i="0" u="none" strike="noStrike" kern="1200" cap="none" spc="0" normalizeH="0" baseline="0" noProof="0" dirty="0" smtClean="0">
              <a:ln>
                <a:noFill/>
              </a:ln>
              <a:solidFill>
                <a:prstClr val="black"/>
              </a:solidFill>
              <a:effectLst/>
              <a:uLnTx/>
              <a:uFillTx/>
              <a:latin typeface="+mn-lt"/>
            </a:endParaRP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prstClr val="black"/>
                </a:solidFill>
                <a:effectLst/>
                <a:uLnTx/>
                <a:uFillTx/>
                <a:latin typeface="+mn-lt"/>
              </a:rPr>
              <a:t>Creating a 10 Year Mental Health Plan</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prstClr val="black"/>
                </a:solidFill>
                <a:effectLst/>
                <a:uLnTx/>
                <a:uFillTx/>
                <a:latin typeface="+mn-lt"/>
              </a:rPr>
              <a:t>Designing a “State” Opioid Response system</a:t>
            </a:r>
          </a:p>
          <a:p>
            <a:pPr marL="800100" marR="0" lvl="1"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kumimoji="0" lang="en-US" sz="2000" b="1" i="0" u="none" strike="noStrike" kern="1200" cap="none" spc="0" normalizeH="0" baseline="0" noProof="0" dirty="0" smtClean="0">
                <a:ln>
                  <a:noFill/>
                </a:ln>
                <a:solidFill>
                  <a:prstClr val="black"/>
                </a:solidFill>
                <a:effectLst/>
                <a:uLnTx/>
                <a:uFillTx/>
                <a:latin typeface="+mn-lt"/>
              </a:rPr>
              <a:t>Establishing</a:t>
            </a:r>
            <a:r>
              <a:rPr kumimoji="0" lang="en-US" sz="2000" b="1" i="0" u="none" strike="noStrike" kern="1200" cap="none" spc="0" normalizeH="0" noProof="0" dirty="0" smtClean="0">
                <a:ln>
                  <a:noFill/>
                </a:ln>
                <a:solidFill>
                  <a:prstClr val="black"/>
                </a:solidFill>
                <a:effectLst/>
                <a:uLnTx/>
                <a:uFillTx/>
                <a:latin typeface="+mn-lt"/>
              </a:rPr>
              <a:t> </a:t>
            </a:r>
            <a:r>
              <a:rPr lang="en-US" sz="2000" b="1" dirty="0" smtClean="0">
                <a:solidFill>
                  <a:prstClr val="black"/>
                </a:solidFill>
                <a:latin typeface="+mn-lt"/>
              </a:rPr>
              <a:t>a </a:t>
            </a:r>
            <a:r>
              <a:rPr kumimoji="0" lang="en-US" sz="2000" b="1" i="0" u="none" strike="noStrike" kern="1200" cap="none" spc="0" normalizeH="0" baseline="0" noProof="0" dirty="0" smtClean="0">
                <a:ln>
                  <a:noFill/>
                </a:ln>
                <a:solidFill>
                  <a:prstClr val="black"/>
                </a:solidFill>
                <a:effectLst/>
                <a:uLnTx/>
                <a:uFillTx/>
                <a:latin typeface="+mn-lt"/>
              </a:rPr>
              <a:t>Whole Family Approach to Jobs: Parents Working, Children Thriving Initiative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defTabSz="919155">
              <a:defRPr/>
            </a:pPr>
            <a:fld id="{61B94928-69BD-4BD1-8F02-06538C1D80AB}" type="slidenum">
              <a:rPr lang="en-US">
                <a:solidFill>
                  <a:prstClr val="black"/>
                </a:solidFill>
                <a:latin typeface="Calibri"/>
              </a:rPr>
              <a:pPr defTabSz="919155">
                <a:defRPr/>
              </a:pPr>
              <a:t>14</a:t>
            </a:fld>
            <a:endParaRPr lang="en-US">
              <a:solidFill>
                <a:prstClr val="black"/>
              </a:solidFill>
              <a:latin typeface="Calibri"/>
            </a:endParaRPr>
          </a:p>
        </p:txBody>
      </p:sp>
    </p:spTree>
    <p:extLst>
      <p:ext uri="{BB962C8B-B14F-4D97-AF65-F5344CB8AC3E}">
        <p14:creationId xmlns:p14="http://schemas.microsoft.com/office/powerpoint/2010/main" val="22748895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15</a:t>
            </a:fld>
            <a:endParaRPr lang="en-US"/>
          </a:p>
        </p:txBody>
      </p:sp>
    </p:spTree>
    <p:extLst>
      <p:ext uri="{BB962C8B-B14F-4D97-AF65-F5344CB8AC3E}">
        <p14:creationId xmlns:p14="http://schemas.microsoft.com/office/powerpoint/2010/main" val="3330837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baseline="0" dirty="0" smtClean="0"/>
              <a:t>Each collaboration meets Child Support objectives </a:t>
            </a:r>
          </a:p>
          <a:p>
            <a:pPr lvl="1"/>
            <a:endParaRPr lang="en-US" baseline="0" dirty="0" smtClean="0"/>
          </a:p>
          <a:p>
            <a:pPr lvl="1"/>
            <a:r>
              <a:rPr lang="en-US" baseline="0" dirty="0" smtClean="0"/>
              <a:t>How do we tap into other programs’ resources to meet our objectives and serve families based on their needs?</a:t>
            </a:r>
          </a:p>
          <a:p>
            <a:pPr lvl="1"/>
            <a:endParaRPr lang="en-US" baseline="0" dirty="0" smtClean="0"/>
          </a:p>
          <a:p>
            <a:pPr lvl="1"/>
            <a:r>
              <a:rPr lang="en-US" baseline="0" dirty="0" smtClean="0"/>
              <a:t>How do we identify and assess our customers’ needs to link them with the right services at the right time and wherever they are?</a:t>
            </a:r>
          </a:p>
          <a:p>
            <a:endParaRPr lang="en-US" baseline="0" dirty="0" smtClean="0"/>
          </a:p>
          <a:p>
            <a:r>
              <a:rPr lang="en-US" baseline="0" dirty="0" smtClean="0"/>
              <a:t>Talent Development – creating leaders at all levels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16</a:t>
            </a:fld>
            <a:endParaRPr lang="en-US"/>
          </a:p>
        </p:txBody>
      </p:sp>
    </p:spTree>
    <p:extLst>
      <p:ext uri="{BB962C8B-B14F-4D97-AF65-F5344CB8AC3E}">
        <p14:creationId xmlns:p14="http://schemas.microsoft.com/office/powerpoint/2010/main" val="3129945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CCSPF</a:t>
            </a:r>
            <a:r>
              <a:rPr lang="en-US" baseline="0" dirty="0" smtClean="0"/>
              <a:t>:  This grant was part of our larger child welfare transformation efforts and developing local community based seamless delivery systems focused on family strengthening based on the protective factors framework.  NH DHHS is the only state agency awarded this 5-year grant</a:t>
            </a:r>
            <a:endParaRPr lang="en-US" dirty="0" smtClean="0"/>
          </a:p>
          <a:p>
            <a:endParaRPr lang="en-US" dirty="0" smtClean="0"/>
          </a:p>
          <a:p>
            <a:r>
              <a:rPr lang="en-US" dirty="0" smtClean="0"/>
              <a:t>Judicial</a:t>
            </a:r>
            <a:r>
              <a:rPr lang="en-US" baseline="0" dirty="0" smtClean="0"/>
              <a:t> Branch – A&amp;V funding </a:t>
            </a:r>
          </a:p>
          <a:p>
            <a:endParaRPr lang="en-US" baseline="0" dirty="0" smtClean="0"/>
          </a:p>
          <a:p>
            <a:r>
              <a:rPr lang="en-US" baseline="0" dirty="0" smtClean="0"/>
              <a:t>DOC</a:t>
            </a:r>
            <a:endParaRPr lang="en-US" dirty="0" smtClean="0"/>
          </a:p>
          <a:p>
            <a:endParaRPr lang="en-US" dirty="0" smtClean="0"/>
          </a:p>
          <a:p>
            <a:r>
              <a:rPr lang="en-US" dirty="0" smtClean="0"/>
              <a:t>Engaging</a:t>
            </a:r>
            <a:r>
              <a:rPr lang="en-US" baseline="0" dirty="0" smtClean="0"/>
              <a:t> father with programs, and helping fathers engage with their children; incorporate other existing services and programs to enhance them:  DOC, NHES, DCYF, DOE, Public Health </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17</a:t>
            </a:fld>
            <a:endParaRPr lang="en-US"/>
          </a:p>
        </p:txBody>
      </p:sp>
    </p:spTree>
    <p:extLst>
      <p:ext uri="{BB962C8B-B14F-4D97-AF65-F5344CB8AC3E}">
        <p14:creationId xmlns:p14="http://schemas.microsoft.com/office/powerpoint/2010/main" val="2243058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18</a:t>
            </a:fld>
            <a:endParaRPr lang="en-US"/>
          </a:p>
        </p:txBody>
      </p:sp>
    </p:spTree>
    <p:extLst>
      <p:ext uri="{BB962C8B-B14F-4D97-AF65-F5344CB8AC3E}">
        <p14:creationId xmlns:p14="http://schemas.microsoft.com/office/powerpoint/2010/main" val="37940644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20000"/>
              </a:lnSpc>
              <a:buFont typeface="Arial"/>
              <a:buNone/>
            </a:pPr>
            <a:r>
              <a:rPr lang="en-US" sz="1200" dirty="0" smtClean="0"/>
              <a:t>A third of all families (30,000) receiving IV-D services receive nothing toward their current monthly child support obligation</a:t>
            </a:r>
          </a:p>
          <a:p>
            <a:pPr marL="0" indent="0">
              <a:lnSpc>
                <a:spcPct val="120000"/>
              </a:lnSpc>
              <a:buFont typeface="Arial"/>
              <a:buNone/>
            </a:pPr>
            <a:endParaRPr lang="en-US" sz="1200" dirty="0" smtClean="0"/>
          </a:p>
          <a:p>
            <a:pPr marL="0" marR="0" indent="0" algn="l" defTabSz="914400" rtl="0" eaLnBrk="1" fontAlgn="auto" latinLnBrk="0" hangingPunct="1">
              <a:lnSpc>
                <a:spcPct val="120000"/>
              </a:lnSpc>
              <a:spcBef>
                <a:spcPts val="0"/>
              </a:spcBef>
              <a:spcAft>
                <a:spcPts val="0"/>
              </a:spcAft>
              <a:buClrTx/>
              <a:buSzTx/>
              <a:buFont typeface="Arial"/>
              <a:buNone/>
              <a:tabLst/>
              <a:defRPr/>
            </a:pPr>
            <a:r>
              <a:rPr lang="en-US" sz="1400" dirty="0" smtClean="0"/>
              <a:t>Colorado’s statutes, policies and practices aren’t working effectively for current and former TANF families and the parents responsible for paying child support to them</a:t>
            </a:r>
          </a:p>
          <a:p>
            <a:pPr marL="0" indent="0">
              <a:lnSpc>
                <a:spcPct val="120000"/>
              </a:lnSpc>
              <a:buFont typeface="Arial"/>
              <a:buNone/>
            </a:pPr>
            <a:endParaRPr lang="en-US" sz="1400" dirty="0" smtClean="0"/>
          </a:p>
          <a:p>
            <a:pPr marL="0" marR="0" lvl="1" indent="0" algn="l" defTabSz="914400" rtl="0" eaLnBrk="1" fontAlgn="auto" latinLnBrk="0" hangingPunct="1">
              <a:lnSpc>
                <a:spcPct val="100000"/>
              </a:lnSpc>
              <a:spcBef>
                <a:spcPts val="0"/>
              </a:spcBef>
              <a:spcAft>
                <a:spcPts val="0"/>
              </a:spcAft>
              <a:buClrTx/>
              <a:buSzTx/>
              <a:buFont typeface="Arial" charset="0"/>
              <a:buNone/>
              <a:tabLst/>
              <a:defRPr/>
            </a:pPr>
            <a:r>
              <a:rPr lang="en-US" dirty="0" smtClean="0"/>
              <a:t>What are we doing to reduce the zero payer rate? 1 - programmatic changes such as Pass Through, 2 - legislative changes to the child support guidelines for low income families, and 3 – the focus of this presentation, connecting families to the resources they need to more fully engage and pay their child support</a:t>
            </a:r>
          </a:p>
          <a:p>
            <a:pPr lvl="1">
              <a:buFont typeface="Arial" charset="0"/>
              <a:buChar char="•"/>
            </a:pPr>
            <a:endParaRPr lang="en-US" dirty="0" smtClean="0"/>
          </a:p>
          <a:p>
            <a:pPr marL="0" indent="0">
              <a:lnSpc>
                <a:spcPct val="120000"/>
              </a:lnSpc>
              <a:buFont typeface="Arial"/>
              <a:buNone/>
            </a:pPr>
            <a:endParaRPr lang="en-US" sz="1400" dirty="0" smtClean="0"/>
          </a:p>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20</a:t>
            </a:fld>
            <a:endParaRPr lang="en-US"/>
          </a:p>
        </p:txBody>
      </p:sp>
    </p:spTree>
    <p:extLst>
      <p:ext uri="{BB962C8B-B14F-4D97-AF65-F5344CB8AC3E}">
        <p14:creationId xmlns:p14="http://schemas.microsoft.com/office/powerpoint/2010/main" val="32255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2</a:t>
            </a:fld>
            <a:endParaRPr lang="en-US"/>
          </a:p>
        </p:txBody>
      </p:sp>
    </p:spTree>
    <p:extLst>
      <p:ext uri="{BB962C8B-B14F-4D97-AF65-F5344CB8AC3E}">
        <p14:creationId xmlns:p14="http://schemas.microsoft.com/office/powerpoint/2010/main" val="29674251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1943776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25</a:t>
            </a:fld>
            <a:endParaRPr lang="en-US"/>
          </a:p>
        </p:txBody>
      </p:sp>
    </p:spTree>
    <p:extLst>
      <p:ext uri="{BB962C8B-B14F-4D97-AF65-F5344CB8AC3E}">
        <p14:creationId xmlns:p14="http://schemas.microsoft.com/office/powerpoint/2010/main" val="763074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36% - For every barrier to employment reported,</a:t>
            </a:r>
            <a:r>
              <a:rPr lang="en-US" baseline="0" dirty="0" smtClean="0"/>
              <a:t> the odds of paying decreased by 34-38% making it the strongest predictor of payment behavior.</a:t>
            </a:r>
          </a:p>
          <a:p>
            <a:endParaRPr lang="en-US" baseline="0" dirty="0" smtClean="0"/>
          </a:p>
          <a:p>
            <a:r>
              <a:rPr lang="en-US" baseline="0" dirty="0" smtClean="0"/>
              <a:t>86% - A parent who reported having a felony or misdemeanor conviction has a decreased likelihood of paying their child support order by 86%.</a:t>
            </a:r>
          </a:p>
          <a:p>
            <a:endParaRPr lang="en-US" baseline="0" dirty="0" smtClean="0"/>
          </a:p>
          <a:p>
            <a:r>
              <a:rPr lang="en-US" baseline="0" dirty="0" smtClean="0"/>
              <a:t>68% - Access to transportation was another barrier to employment associated with risk. It decreased likelihood to pay by 68%.</a:t>
            </a:r>
          </a:p>
          <a:p>
            <a:endParaRPr lang="en-US" baseline="0" dirty="0" smtClean="0"/>
          </a:p>
          <a:p>
            <a:r>
              <a:rPr lang="en-US" baseline="0" dirty="0" smtClean="0"/>
              <a:t>Reported mental health may make a person at risk of nonpayment. Due to sample size, this should be further studied.</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29</a:t>
            </a:fld>
            <a:endParaRPr lang="en-US"/>
          </a:p>
        </p:txBody>
      </p:sp>
    </p:spTree>
    <p:extLst>
      <p:ext uri="{BB962C8B-B14F-4D97-AF65-F5344CB8AC3E}">
        <p14:creationId xmlns:p14="http://schemas.microsoft.com/office/powerpoint/2010/main" val="19206183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32</a:t>
            </a:fld>
            <a:endParaRPr lang="en-US"/>
          </a:p>
        </p:txBody>
      </p:sp>
    </p:spTree>
    <p:extLst>
      <p:ext uri="{BB962C8B-B14F-4D97-AF65-F5344CB8AC3E}">
        <p14:creationId xmlns:p14="http://schemas.microsoft.com/office/powerpoint/2010/main" val="2733764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a:t>
            </a:r>
            <a:r>
              <a:rPr lang="en-US" baseline="0" dirty="0" smtClean="0"/>
              <a:t> to have copies of Fidelity of Implementation/Lessons Learned Report Executive Summary available for you to distribute</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33</a:t>
            </a:fld>
            <a:endParaRPr lang="en-US"/>
          </a:p>
        </p:txBody>
      </p:sp>
    </p:spTree>
    <p:extLst>
      <p:ext uri="{BB962C8B-B14F-4D97-AF65-F5344CB8AC3E}">
        <p14:creationId xmlns:p14="http://schemas.microsoft.com/office/powerpoint/2010/main" val="4112556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34</a:t>
            </a:fld>
            <a:endParaRPr lang="en-US"/>
          </a:p>
        </p:txBody>
      </p:sp>
    </p:spTree>
    <p:extLst>
      <p:ext uri="{BB962C8B-B14F-4D97-AF65-F5344CB8AC3E}">
        <p14:creationId xmlns:p14="http://schemas.microsoft.com/office/powerpoint/2010/main" val="3836586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a:t>
            </a:r>
            <a:r>
              <a:rPr lang="en-US" baseline="0" dirty="0" smtClean="0"/>
              <a:t> counties are 2Gen pilot counties</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35</a:t>
            </a:fld>
            <a:endParaRPr lang="en-US"/>
          </a:p>
        </p:txBody>
      </p:sp>
    </p:spTree>
    <p:extLst>
      <p:ext uri="{BB962C8B-B14F-4D97-AF65-F5344CB8AC3E}">
        <p14:creationId xmlns:p14="http://schemas.microsoft.com/office/powerpoint/2010/main" val="17140020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2Gen Tiers</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36</a:t>
            </a:fld>
            <a:endParaRPr lang="en-US"/>
          </a:p>
        </p:txBody>
      </p:sp>
    </p:spTree>
    <p:extLst>
      <p:ext uri="{BB962C8B-B14F-4D97-AF65-F5344CB8AC3E}">
        <p14:creationId xmlns:p14="http://schemas.microsoft.com/office/powerpoint/2010/main" val="2823206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Partner</a:t>
            </a:r>
            <a:r>
              <a:rPr lang="en-US" baseline="0" dirty="0" smtClean="0"/>
              <a:t> </a:t>
            </a:r>
            <a:r>
              <a:rPr lang="en-US" baseline="0" smtClean="0"/>
              <a:t>acknowledgement slide</a:t>
            </a:r>
            <a:endParaRPr lang="en-US"/>
          </a:p>
        </p:txBody>
      </p:sp>
      <p:sp>
        <p:nvSpPr>
          <p:cNvPr id="4" name="Slide Number Placeholder 3"/>
          <p:cNvSpPr>
            <a:spLocks noGrp="1"/>
          </p:cNvSpPr>
          <p:nvPr>
            <p:ph type="sldNum" sz="quarter" idx="10"/>
          </p:nvPr>
        </p:nvSpPr>
        <p:spPr/>
        <p:txBody>
          <a:bodyPr/>
          <a:lstStyle/>
          <a:p>
            <a:fld id="{34287431-C026-4D01-B60A-2244D1E56272}" type="slidenum">
              <a:rPr lang="en-US" smtClean="0"/>
              <a:t>37</a:t>
            </a:fld>
            <a:endParaRPr lang="en-US"/>
          </a:p>
        </p:txBody>
      </p:sp>
    </p:spTree>
    <p:extLst>
      <p:ext uri="{BB962C8B-B14F-4D97-AF65-F5344CB8AC3E}">
        <p14:creationId xmlns:p14="http://schemas.microsoft.com/office/powerpoint/2010/main" val="35983480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38</a:t>
            </a:fld>
            <a:endParaRPr lang="en-US"/>
          </a:p>
        </p:txBody>
      </p:sp>
    </p:spTree>
    <p:extLst>
      <p:ext uri="{BB962C8B-B14F-4D97-AF65-F5344CB8AC3E}">
        <p14:creationId xmlns:p14="http://schemas.microsoft.com/office/powerpoint/2010/main" val="1991880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3</a:t>
            </a:fld>
            <a:endParaRPr lang="en-US"/>
          </a:p>
        </p:txBody>
      </p:sp>
    </p:spTree>
    <p:extLst>
      <p:ext uri="{BB962C8B-B14F-4D97-AF65-F5344CB8AC3E}">
        <p14:creationId xmlns:p14="http://schemas.microsoft.com/office/powerpoint/2010/main" val="1198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benefits cliff - wages do not compensate for loss of benefits</a:t>
            </a:r>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4</a:t>
            </a:fld>
            <a:endParaRPr lang="en-US"/>
          </a:p>
        </p:txBody>
      </p:sp>
    </p:spTree>
    <p:extLst>
      <p:ext uri="{BB962C8B-B14F-4D97-AF65-F5344CB8AC3E}">
        <p14:creationId xmlns:p14="http://schemas.microsoft.com/office/powerpoint/2010/main" val="955784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Initiated a </a:t>
            </a:r>
            <a:r>
              <a:rPr lang="en-US" sz="1200" b="1" kern="1200" dirty="0" smtClean="0">
                <a:solidFill>
                  <a:schemeClr val="tx1"/>
                </a:solidFill>
                <a:effectLst/>
                <a:latin typeface="+mn-lt"/>
                <a:ea typeface="+mn-ea"/>
                <a:cs typeface="+mn-cs"/>
              </a:rPr>
              <a:t>Safety Culture </a:t>
            </a:r>
            <a:r>
              <a:rPr lang="en-US" sz="1200" kern="1200" dirty="0" smtClean="0">
                <a:solidFill>
                  <a:schemeClr val="tx1"/>
                </a:solidFill>
                <a:effectLst/>
                <a:latin typeface="+mn-lt"/>
                <a:ea typeface="+mn-ea"/>
                <a:cs typeface="+mn-cs"/>
              </a:rPr>
              <a:t>– staff and children, youth and communities.</a:t>
            </a:r>
            <a:r>
              <a:rPr lang="en-US" sz="1200" kern="1200" baseline="0" dirty="0" smtClean="0">
                <a:solidFill>
                  <a:schemeClr val="tx1"/>
                </a:solidFill>
                <a:effectLst/>
                <a:latin typeface="+mn-lt"/>
                <a:ea typeface="+mn-ea"/>
                <a:cs typeface="+mn-cs"/>
              </a:rPr>
              <a:t>  A </a:t>
            </a:r>
            <a:r>
              <a:rPr lang="en-US" sz="1200" kern="1200" dirty="0" smtClean="0">
                <a:solidFill>
                  <a:schemeClr val="tx1"/>
                </a:solidFill>
                <a:effectLst/>
                <a:latin typeface="+mn-lt"/>
                <a:ea typeface="+mn-ea"/>
                <a:cs typeface="+mn-cs"/>
              </a:rPr>
              <a:t>safety culture is one in which organizational values, attitudes, and behaviors support a safe, engaged workforce, and reliable service delivery.  Leaders within a safety culture:</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Balance systems and individual accountability</a:t>
            </a:r>
          </a:p>
          <a:p>
            <a:pPr marL="1085850" lvl="2" indent="-171450">
              <a:buFont typeface="Arial" panose="020B0604020202020204" pitchFamily="34" charset="0"/>
              <a:buChar char="•"/>
            </a:pPr>
            <a:r>
              <a:rPr lang="en-US" sz="1200" kern="1200" dirty="0" smtClean="0">
                <a:solidFill>
                  <a:schemeClr val="tx1"/>
                </a:solidFill>
                <a:effectLst/>
                <a:latin typeface="+mn-lt"/>
                <a:ea typeface="+mn-ea"/>
                <a:cs typeface="+mn-cs"/>
              </a:rPr>
              <a:t>Value open communication, transparency, and continuous learning and improvement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“Organizational Refresh” – breaking down silos and merging staff into teams </a:t>
            </a:r>
            <a:r>
              <a:rPr lang="en-US" sz="1200" kern="1200" baseline="0" dirty="0" smtClean="0">
                <a:solidFill>
                  <a:schemeClr val="tx1"/>
                </a:solidFill>
                <a:effectLst/>
                <a:latin typeface="+mn-lt"/>
                <a:ea typeface="+mn-ea"/>
                <a:cs typeface="+mn-cs"/>
              </a:rPr>
              <a:t>– adding capacity in key areas– efficiency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indent="0">
              <a:buNone/>
            </a:pPr>
            <a:r>
              <a:rPr lang="en-US" b="1" dirty="0" smtClean="0">
                <a:solidFill>
                  <a:schemeClr val="tx2">
                    <a:lumMod val="75000"/>
                  </a:schemeClr>
                </a:solidFill>
              </a:rPr>
              <a:t>Program and policy alignment </a:t>
            </a:r>
            <a:r>
              <a:rPr lang="en-US" dirty="0" smtClean="0"/>
              <a:t>to improve employment opportunity and economic stability for low-income parents.</a:t>
            </a:r>
          </a:p>
          <a:p>
            <a:pPr marL="0" indent="0">
              <a:buNone/>
            </a:pPr>
            <a:endParaRPr lang="en-US" dirty="0" smtClean="0"/>
          </a:p>
          <a:p>
            <a:pPr marL="0" indent="0">
              <a:buNone/>
            </a:pPr>
            <a:r>
              <a:rPr lang="en-US" b="1" dirty="0" smtClean="0">
                <a:solidFill>
                  <a:schemeClr val="tx2">
                    <a:lumMod val="75000"/>
                  </a:schemeClr>
                </a:solidFill>
              </a:rPr>
              <a:t>Systems innovations </a:t>
            </a:r>
            <a:r>
              <a:rPr lang="en-US" dirty="0" smtClean="0">
                <a:solidFill>
                  <a:schemeClr val="tx2">
                    <a:lumMod val="75000"/>
                  </a:schemeClr>
                </a:solidFill>
              </a:rPr>
              <a:t>and collaborations that </a:t>
            </a:r>
            <a:r>
              <a:rPr lang="en-US" dirty="0" smtClean="0"/>
              <a:t>improve success in education, training and employment for parents.</a:t>
            </a:r>
          </a:p>
          <a:p>
            <a:pPr marL="0" indent="0">
              <a:buNone/>
            </a:pPr>
            <a:endParaRPr lang="en-US" dirty="0" smtClean="0"/>
          </a:p>
          <a:p>
            <a:pPr marL="0" indent="0">
              <a:buNone/>
            </a:pPr>
            <a:r>
              <a:rPr lang="en-US" dirty="0" smtClean="0"/>
              <a:t>Where can we put Two Generational practices attending to the needs of both adult and child for family well-being.</a:t>
            </a:r>
          </a:p>
          <a:p>
            <a:pPr marL="0" indent="0">
              <a:buNone/>
            </a:pPr>
            <a:endParaRPr lang="en-US" dirty="0" smtClean="0"/>
          </a:p>
          <a:p>
            <a:pPr marL="0" indent="0">
              <a:buNone/>
            </a:pPr>
            <a:r>
              <a:rPr lang="en-US" b="1" dirty="0" smtClean="0">
                <a:solidFill>
                  <a:schemeClr val="tx2">
                    <a:lumMod val="75000"/>
                  </a:schemeClr>
                </a:solidFill>
              </a:rPr>
              <a:t>Regional learning community </a:t>
            </a:r>
            <a:r>
              <a:rPr lang="en-US" dirty="0" smtClean="0"/>
              <a:t>focused on whole family approaches to employment equity and family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5</a:t>
            </a:fld>
            <a:endParaRPr lang="en-US"/>
          </a:p>
        </p:txBody>
      </p:sp>
    </p:spTree>
    <p:extLst>
      <p:ext uri="{BB962C8B-B14F-4D97-AF65-F5344CB8AC3E}">
        <p14:creationId xmlns:p14="http://schemas.microsoft.com/office/powerpoint/2010/main" val="2184682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B484714F-8B3F-4DA6-8FF5-B6C464DA7CAE}" type="slidenum">
              <a:rPr lang="en-US">
                <a:solidFill>
                  <a:prstClr val="black"/>
                </a:solidFill>
                <a:latin typeface="Calibri"/>
              </a:rPr>
              <a:pPr defTabSz="931774">
                <a:defRPr/>
              </a:pPr>
              <a:t>6</a:t>
            </a:fld>
            <a:endParaRPr lang="en-US">
              <a:solidFill>
                <a:prstClr val="black"/>
              </a:solidFill>
              <a:latin typeface="Calibri"/>
            </a:endParaRPr>
          </a:p>
        </p:txBody>
      </p:sp>
    </p:spTree>
    <p:extLst>
      <p:ext uri="{BB962C8B-B14F-4D97-AF65-F5344CB8AC3E}">
        <p14:creationId xmlns:p14="http://schemas.microsoft.com/office/powerpoint/2010/main" val="3035065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3807625-3115-4D99-AAE5-D72673588872}" type="slidenum">
              <a:rPr lang="en-US" smtClean="0"/>
              <a:t>7</a:t>
            </a:fld>
            <a:endParaRPr lang="en-US"/>
          </a:p>
        </p:txBody>
      </p:sp>
    </p:spTree>
    <p:extLst>
      <p:ext uri="{BB962C8B-B14F-4D97-AF65-F5344CB8AC3E}">
        <p14:creationId xmlns:p14="http://schemas.microsoft.com/office/powerpoint/2010/main" val="21641328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A way to look across programs through the lens of the Social Determinates of Health</a:t>
            </a:r>
          </a:p>
          <a:p>
            <a:endParaRPr lang="en-US" dirty="0" smtClean="0"/>
          </a:p>
          <a:p>
            <a:pPr marL="640519" marR="0" lvl="1" indent="-174687"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social determinants of health are the conditions in which people are born, grow, live, work and age. These circumstances are shaped by the distribution of money, power and resources at global, national and local levels. The social determinants of health are mostly responsible for health inequities - the unfair and avoidable differences in health status seen within and between countries.</a:t>
            </a:r>
            <a:r>
              <a:rPr lang="en-US" sz="1200" b="1" dirty="0" smtClean="0">
                <a:solidFill>
                  <a:srgbClr val="00B050"/>
                </a:solidFill>
              </a:rPr>
              <a:t> We believe that health and wellness are impacted by social and environmental factors that must be considered in our work.</a:t>
            </a:r>
          </a:p>
          <a:p>
            <a:pPr marL="465832" lvl="1" indent="0">
              <a:buFont typeface="Arial" panose="020B0604020202020204" pitchFamily="34" charset="0"/>
              <a:buNone/>
            </a:pPr>
            <a:endParaRPr lang="en-US" dirty="0" smtClean="0"/>
          </a:p>
          <a:p>
            <a:pPr marL="640519" lvl="1" indent="-174687">
              <a:buFont typeface="Arial" panose="020B0604020202020204" pitchFamily="34" charset="0"/>
              <a:buChar char="•"/>
            </a:pPr>
            <a:r>
              <a:rPr lang="en-US" dirty="0" smtClean="0"/>
              <a:t>Utilizing these concepts the Office of Human Services is</a:t>
            </a:r>
            <a:r>
              <a:rPr lang="en-US" baseline="0" dirty="0" smtClean="0"/>
              <a:t> </a:t>
            </a:r>
            <a:r>
              <a:rPr lang="en-US" dirty="0" smtClean="0"/>
              <a:t>identifying, through an inventory of services, potential linkages that can be developed or enhanced between each of its programs; ultimately across the Department. You can easily find indirect connections for almost of the areas, so narrowing them down to the core elements is</a:t>
            </a:r>
            <a:r>
              <a:rPr lang="en-US" baseline="0" dirty="0" smtClean="0"/>
              <a:t> </a:t>
            </a:r>
            <a:r>
              <a:rPr lang="en-US" dirty="0" smtClean="0"/>
              <a:t>challenging.</a:t>
            </a:r>
          </a:p>
          <a:p>
            <a:endParaRPr lang="en-US" dirty="0"/>
          </a:p>
        </p:txBody>
      </p:sp>
      <p:sp>
        <p:nvSpPr>
          <p:cNvPr id="4" name="Slide Number Placeholder 3"/>
          <p:cNvSpPr>
            <a:spLocks noGrp="1"/>
          </p:cNvSpPr>
          <p:nvPr>
            <p:ph type="sldNum" sz="quarter" idx="10"/>
          </p:nvPr>
        </p:nvSpPr>
        <p:spPr/>
        <p:txBody>
          <a:bodyPr/>
          <a:lstStyle/>
          <a:p>
            <a:fld id="{34287431-C026-4D01-B60A-2244D1E56272}" type="slidenum">
              <a:rPr lang="en-US" smtClean="0"/>
              <a:t>8</a:t>
            </a:fld>
            <a:endParaRPr lang="en-US"/>
          </a:p>
        </p:txBody>
      </p:sp>
    </p:spTree>
    <p:extLst>
      <p:ext uri="{BB962C8B-B14F-4D97-AF65-F5344CB8AC3E}">
        <p14:creationId xmlns:p14="http://schemas.microsoft.com/office/powerpoint/2010/main" val="2269281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43FA2B-F21E-424E-AAED-CB107ED35CFC}" type="slidenum">
              <a:rPr lang="en-US" smtClean="0"/>
              <a:t>9</a:t>
            </a:fld>
            <a:endParaRPr lang="en-US" dirty="0"/>
          </a:p>
        </p:txBody>
      </p:sp>
    </p:spTree>
    <p:extLst>
      <p:ext uri="{BB962C8B-B14F-4D97-AF65-F5344CB8AC3E}">
        <p14:creationId xmlns:p14="http://schemas.microsoft.com/office/powerpoint/2010/main" val="40961353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picture containing outdoor, sky, water, boat&#10;&#10;Description automatically generated">
            <a:extLst>
              <a:ext uri="{FF2B5EF4-FFF2-40B4-BE49-F238E27FC236}">
                <a16:creationId xmlns:a16="http://schemas.microsoft.com/office/drawing/2014/main" id="{8B7AE5C5-546E-4541-A559-E3393D7BDC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737" y="-1270827"/>
            <a:ext cx="12191999" cy="8128827"/>
          </a:xfrm>
          <a:prstGeom prst="rect">
            <a:avLst/>
          </a:prstGeom>
        </p:spPr>
      </p:pic>
      <p:sp>
        <p:nvSpPr>
          <p:cNvPr id="9" name="Rectangle 8">
            <a:extLst>
              <a:ext uri="{FF2B5EF4-FFF2-40B4-BE49-F238E27FC236}">
                <a16:creationId xmlns:a16="http://schemas.microsoft.com/office/drawing/2014/main" id="{DCADF1DE-E7A2-4D4F-B84A-760A05F3C514}"/>
              </a:ext>
            </a:extLst>
          </p:cNvPr>
          <p:cNvSpPr/>
          <p:nvPr userDrawn="1"/>
        </p:nvSpPr>
        <p:spPr>
          <a:xfrm>
            <a:off x="-1" y="4785794"/>
            <a:ext cx="12192000" cy="1828800"/>
          </a:xfrm>
          <a:prstGeom prst="rect">
            <a:avLst/>
          </a:prstGeom>
          <a:solidFill>
            <a:srgbClr val="926198">
              <a:alpha val="8470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8A7FC-AF9A-4219-B782-BFF3689F1C0B}"/>
              </a:ext>
            </a:extLst>
          </p:cNvPr>
          <p:cNvSpPr>
            <a:spLocks noGrp="1"/>
          </p:cNvSpPr>
          <p:nvPr>
            <p:ph type="ctrTitle" hasCustomPrompt="1"/>
          </p:nvPr>
        </p:nvSpPr>
        <p:spPr>
          <a:xfrm>
            <a:off x="4205136" y="4098961"/>
            <a:ext cx="6448425" cy="2374690"/>
          </a:xfrm>
          <a:prstGeom prst="rect">
            <a:avLst/>
          </a:prstGeom>
        </p:spPr>
        <p:txBody>
          <a:bodyPr anchor="b">
            <a:normAutofit/>
          </a:bodyPr>
          <a:lstStyle>
            <a:lvl1pPr algn="l">
              <a:lnSpc>
                <a:spcPct val="80000"/>
              </a:lnSpc>
              <a:defRPr sz="3600" b="1" spc="0" baseline="0">
                <a:solidFill>
                  <a:schemeClr val="bg1"/>
                </a:solidFill>
                <a:latin typeface="+mj-lt"/>
              </a:defRPr>
            </a:lvl1pPr>
          </a:lstStyle>
          <a:p>
            <a:r>
              <a:rPr lang="en-US" dirty="0"/>
              <a:t> National Council of </a:t>
            </a:r>
            <a:br>
              <a:rPr lang="en-US" dirty="0"/>
            </a:br>
            <a:r>
              <a:rPr lang="en-US" dirty="0"/>
              <a:t> Child Support Directors</a:t>
            </a:r>
          </a:p>
        </p:txBody>
      </p:sp>
      <p:sp>
        <p:nvSpPr>
          <p:cNvPr id="18" name="TextBox 17">
            <a:extLst>
              <a:ext uri="{FF2B5EF4-FFF2-40B4-BE49-F238E27FC236}">
                <a16:creationId xmlns:a16="http://schemas.microsoft.com/office/drawing/2014/main" id="{A65CC013-17EA-4637-A8AC-ADFD308B8372}"/>
              </a:ext>
            </a:extLst>
          </p:cNvPr>
          <p:cNvSpPr txBox="1"/>
          <p:nvPr userDrawn="1"/>
        </p:nvSpPr>
        <p:spPr>
          <a:xfrm>
            <a:off x="9327775" y="5785386"/>
            <a:ext cx="2933699" cy="646331"/>
          </a:xfrm>
          <a:prstGeom prst="rect">
            <a:avLst/>
          </a:prstGeom>
          <a:noFill/>
        </p:spPr>
        <p:txBody>
          <a:bodyPr wrap="square" rtlCol="0">
            <a:spAutoFit/>
          </a:bodyPr>
          <a:lstStyle/>
          <a:p>
            <a:r>
              <a:rPr lang="en-US" sz="1800" dirty="0">
                <a:solidFill>
                  <a:schemeClr val="bg1"/>
                </a:solidFill>
              </a:rPr>
              <a:t>September 8 -11, 2019</a:t>
            </a:r>
          </a:p>
          <a:p>
            <a:r>
              <a:rPr lang="en-US" sz="1800" dirty="0">
                <a:solidFill>
                  <a:schemeClr val="bg1"/>
                </a:solidFill>
              </a:rPr>
              <a:t>Mackinac Island, Michigan</a:t>
            </a:r>
          </a:p>
        </p:txBody>
      </p:sp>
      <p:pic>
        <p:nvPicPr>
          <p:cNvPr id="22" name="Picture 21" descr="A close up of a logo&#10;&#10;Description automatically generated">
            <a:extLst>
              <a:ext uri="{FF2B5EF4-FFF2-40B4-BE49-F238E27FC236}">
                <a16:creationId xmlns:a16="http://schemas.microsoft.com/office/drawing/2014/main" id="{841134AD-BAF9-4352-A2EE-8B2505D9652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8521" y="5084994"/>
            <a:ext cx="3155189" cy="1230401"/>
          </a:xfrm>
          <a:prstGeom prst="rect">
            <a:avLst/>
          </a:prstGeom>
        </p:spPr>
      </p:pic>
      <p:pic>
        <p:nvPicPr>
          <p:cNvPr id="10" name="Picture 9">
            <a:extLst>
              <a:ext uri="{FF2B5EF4-FFF2-40B4-BE49-F238E27FC236}">
                <a16:creationId xmlns:a16="http://schemas.microsoft.com/office/drawing/2014/main" id="{DF427A0B-9CD1-462A-991F-ED67D67798B6}"/>
              </a:ext>
            </a:extLst>
          </p:cNvPr>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404177" y="4115774"/>
            <a:ext cx="3970541" cy="1251607"/>
          </a:xfrm>
          <a:prstGeom prst="rect">
            <a:avLst/>
          </a:prstGeom>
        </p:spPr>
      </p:pic>
    </p:spTree>
    <p:extLst>
      <p:ext uri="{BB962C8B-B14F-4D97-AF65-F5344CB8AC3E}">
        <p14:creationId xmlns:p14="http://schemas.microsoft.com/office/powerpoint/2010/main" val="209205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33D7A5-CDD5-4AB7-9350-C437B49E549A}"/>
              </a:ext>
            </a:extLst>
          </p:cNvPr>
          <p:cNvSpPr>
            <a:spLocks noGrp="1"/>
          </p:cNvSpPr>
          <p:nvPr>
            <p:ph idx="1"/>
          </p:nvPr>
        </p:nvSpPr>
        <p:spPr>
          <a:xfrm>
            <a:off x="838200" y="1825625"/>
            <a:ext cx="10515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FBFF38DF-2E43-4045-81FF-5F8571A1560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A060FBE6-11A6-45E5-908D-723FCD5E3950}" type="slidenum">
              <a:rPr lang="en-US" smtClean="0"/>
              <a:pPr/>
              <a:t>‹#›</a:t>
            </a:fld>
            <a:endParaRPr lang="en-US" dirty="0"/>
          </a:p>
        </p:txBody>
      </p:sp>
      <p:sp>
        <p:nvSpPr>
          <p:cNvPr id="11" name="Oval 10">
            <a:extLst>
              <a:ext uri="{FF2B5EF4-FFF2-40B4-BE49-F238E27FC236}">
                <a16:creationId xmlns:a16="http://schemas.microsoft.com/office/drawing/2014/main" id="{E32086EB-E949-483A-B2D2-6DE4D1736959}"/>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14" name="Picture 13" descr="A close up of a logo&#10;&#10;Description automatically generated">
            <a:extLst>
              <a:ext uri="{FF2B5EF4-FFF2-40B4-BE49-F238E27FC236}">
                <a16:creationId xmlns:a16="http://schemas.microsoft.com/office/drawing/2014/main" id="{58E72320-581D-4B08-AD50-03806A5634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
        <p:nvSpPr>
          <p:cNvPr id="15" name="Rectangle 14">
            <a:extLst>
              <a:ext uri="{FF2B5EF4-FFF2-40B4-BE49-F238E27FC236}">
                <a16:creationId xmlns:a16="http://schemas.microsoft.com/office/drawing/2014/main" id="{BED0CE44-1F66-4DAB-94D2-ADF52436E834}"/>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A61FB8D-F446-498F-9C32-1C8918604CD2}"/>
              </a:ext>
            </a:extLst>
          </p:cNvPr>
          <p:cNvSpPr>
            <a:spLocks noGrp="1"/>
          </p:cNvSpPr>
          <p:nvPr>
            <p:ph type="title"/>
          </p:nvPr>
        </p:nvSpPr>
        <p:spPr>
          <a:xfrm>
            <a:off x="838200" y="365125"/>
            <a:ext cx="10515600" cy="1325563"/>
          </a:xfrm>
          <a:prstGeom prst="rect">
            <a:avLst/>
          </a:prstGeom>
        </p:spPr>
        <p:txBody>
          <a:bodyPr/>
          <a:lstStyle>
            <a:lvl1pP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80375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CC02F8-6E2B-4F98-B06D-11656243150C}"/>
              </a:ext>
            </a:extLst>
          </p:cNvPr>
          <p:cNvSpPr>
            <a:spLocks noGrp="1"/>
          </p:cNvSpPr>
          <p:nvPr>
            <p:ph sz="half" idx="1"/>
          </p:nvPr>
        </p:nvSpPr>
        <p:spPr>
          <a:xfrm>
            <a:off x="838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3AD5598-68F0-4F40-977E-9F0BBAA04A4A}"/>
              </a:ext>
            </a:extLst>
          </p:cNvPr>
          <p:cNvSpPr>
            <a:spLocks noGrp="1"/>
          </p:cNvSpPr>
          <p:nvPr>
            <p:ph sz="half" idx="2"/>
          </p:nvPr>
        </p:nvSpPr>
        <p:spPr>
          <a:xfrm>
            <a:off x="6172200" y="1825625"/>
            <a:ext cx="5181600" cy="435133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a:extLst>
              <a:ext uri="{FF2B5EF4-FFF2-40B4-BE49-F238E27FC236}">
                <a16:creationId xmlns:a16="http://schemas.microsoft.com/office/drawing/2014/main" id="{BF6D7F13-12C3-4CF3-BB26-1B5D91F2C2E1}"/>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FC33268C-CA53-440C-B611-B0DD9A984AB9}" type="slidenum">
              <a:rPr lang="en-US" smtClean="0"/>
              <a:pPr/>
              <a:t>‹#›</a:t>
            </a:fld>
            <a:endParaRPr lang="en-US" dirty="0"/>
          </a:p>
        </p:txBody>
      </p:sp>
    </p:spTree>
    <p:extLst>
      <p:ext uri="{BB962C8B-B14F-4D97-AF65-F5344CB8AC3E}">
        <p14:creationId xmlns:p14="http://schemas.microsoft.com/office/powerpoint/2010/main" val="2920235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46678-D338-4567-9948-EB70D01149BD}"/>
              </a:ext>
            </a:extLst>
          </p:cNvPr>
          <p:cNvSpPr>
            <a:spLocks noGrp="1"/>
          </p:cNvSpPr>
          <p:nvPr>
            <p:ph type="body" idx="1"/>
          </p:nvPr>
        </p:nvSpPr>
        <p:spPr>
          <a:xfrm>
            <a:off x="839788" y="1681163"/>
            <a:ext cx="5157787"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DEF1BC30-D89A-4E54-B675-52F3502569E3}"/>
              </a:ext>
            </a:extLst>
          </p:cNvPr>
          <p:cNvSpPr>
            <a:spLocks noGrp="1"/>
          </p:cNvSpPr>
          <p:nvPr>
            <p:ph sz="half" idx="2"/>
          </p:nvPr>
        </p:nvSpPr>
        <p:spPr>
          <a:xfrm>
            <a:off x="839788" y="2505075"/>
            <a:ext cx="5157787"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E1692F5-4E0B-4A0C-B224-0B9AC4CE53CD}"/>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60FB2C1-08CD-4926-8248-E205BEEEDD0C}"/>
              </a:ext>
            </a:extLst>
          </p:cNvPr>
          <p:cNvSpPr>
            <a:spLocks noGrp="1"/>
          </p:cNvSpPr>
          <p:nvPr>
            <p:ph sz="quarter" idx="4"/>
          </p:nvPr>
        </p:nvSpPr>
        <p:spPr>
          <a:xfrm>
            <a:off x="6172200" y="2505075"/>
            <a:ext cx="5183188" cy="3684588"/>
          </a:xfrm>
          <a:prstGeom prst="rect">
            <a:avLst/>
          </a:prstGeom>
        </p:spPr>
        <p:txBody>
          <a:bodyPr/>
          <a:lstStyle>
            <a:lvl1pPr>
              <a:buClr>
                <a:schemeClr val="accent1"/>
              </a:buClr>
              <a:defRPr/>
            </a:lvl1pPr>
            <a:lvl2pPr>
              <a:buClr>
                <a:schemeClr val="accent2"/>
              </a:buClr>
              <a:defRPr/>
            </a:lvl2pPr>
            <a:lvl3pPr>
              <a:buClr>
                <a:schemeClr val="accent3"/>
              </a:buClr>
              <a:defRPr/>
            </a:lvl3pPr>
            <a:lvl4pPr>
              <a:buClr>
                <a:schemeClr val="accent4"/>
              </a:buClr>
              <a:defRPr/>
            </a:lvl4pPr>
            <a:lvl5pPr>
              <a:buClr>
                <a:schemeClr val="accent5"/>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Slide Number Placeholder 5">
            <a:extLst>
              <a:ext uri="{FF2B5EF4-FFF2-40B4-BE49-F238E27FC236}">
                <a16:creationId xmlns:a16="http://schemas.microsoft.com/office/drawing/2014/main" id="{0B220E01-6D1A-4D35-B202-D3C7677EF57D}"/>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939CB8FF-210C-474E-B207-E381545DA898}" type="slidenum">
              <a:rPr lang="en-US" smtClean="0"/>
              <a:pPr/>
              <a:t>‹#›</a:t>
            </a:fld>
            <a:endParaRPr lang="en-US" dirty="0"/>
          </a:p>
        </p:txBody>
      </p:sp>
    </p:spTree>
    <p:extLst>
      <p:ext uri="{BB962C8B-B14F-4D97-AF65-F5344CB8AC3E}">
        <p14:creationId xmlns:p14="http://schemas.microsoft.com/office/powerpoint/2010/main" val="419340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93418DC-46BF-4A4C-89AB-77C88D3133EB}"/>
              </a:ext>
            </a:extLst>
          </p:cNvPr>
          <p:cNvSpPr>
            <a:spLocks noGrp="1"/>
          </p:cNvSpPr>
          <p:nvPr>
            <p:ph type="sldNum" sz="quarter" idx="12"/>
          </p:nvPr>
        </p:nvSpPr>
        <p:spPr>
          <a:xfrm>
            <a:off x="838200" y="6311899"/>
            <a:ext cx="2743200" cy="365125"/>
          </a:xfrm>
          <a:prstGeom prst="rect">
            <a:avLst/>
          </a:prstGeom>
        </p:spPr>
        <p:txBody>
          <a:bodyPr/>
          <a:lstStyle>
            <a:lvl1pPr algn="l">
              <a:defRPr sz="1100" b="1">
                <a:solidFill>
                  <a:schemeClr val="accent2"/>
                </a:solidFill>
              </a:defRPr>
            </a:lvl1pPr>
          </a:lstStyle>
          <a:p>
            <a:fld id="{5284C136-E21E-4EB8-9207-ED6B0B459FDB}" type="slidenum">
              <a:rPr lang="en-US" smtClean="0"/>
              <a:pPr/>
              <a:t>‹#›</a:t>
            </a:fld>
            <a:endParaRPr lang="en-US" dirty="0"/>
          </a:p>
        </p:txBody>
      </p:sp>
    </p:spTree>
    <p:extLst>
      <p:ext uri="{BB962C8B-B14F-4D97-AF65-F5344CB8AC3E}">
        <p14:creationId xmlns:p14="http://schemas.microsoft.com/office/powerpoint/2010/main" val="1719644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5"/>
            <a:ext cx="10058400" cy="986718"/>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80" y="1427148"/>
            <a:ext cx="4937760" cy="46489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427151"/>
            <a:ext cx="4937760" cy="46489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6567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rPr>
              <a:t>Sep 7, 2018</a:t>
            </a:r>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NH Child Welfare Systems Transformation</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47039E-313F-40EF-AE80-59304DEB3CC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7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0DA49CB-15C8-4EC4-ADBF-8596C6AB7131}"/>
              </a:ext>
            </a:extLst>
          </p:cNvPr>
          <p:cNvSpPr/>
          <p:nvPr userDrawn="1"/>
        </p:nvSpPr>
        <p:spPr>
          <a:xfrm>
            <a:off x="0" y="-16277"/>
            <a:ext cx="12192000" cy="1397401"/>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F9BC1CFF-1484-46CD-B222-11E7D96466E7}"/>
              </a:ext>
            </a:extLst>
          </p:cNvPr>
          <p:cNvSpPr txBox="1">
            <a:spLocks/>
          </p:cNvSpPr>
          <p:nvPr userDrawn="1"/>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b="1" kern="1200">
                <a:solidFill>
                  <a:schemeClr val="bg1"/>
                </a:solidFill>
                <a:latin typeface="+mj-lt"/>
                <a:ea typeface="+mj-ea"/>
                <a:cs typeface="+mj-cs"/>
              </a:defRPr>
            </a:lvl1pPr>
          </a:lstStyle>
          <a:p>
            <a:r>
              <a:rPr lang="en-US"/>
              <a:t>Click to edit Master title style</a:t>
            </a:r>
            <a:endParaRPr lang="en-US" dirty="0"/>
          </a:p>
        </p:txBody>
      </p:sp>
      <p:sp>
        <p:nvSpPr>
          <p:cNvPr id="10" name="Slide Number Placeholder 5">
            <a:extLst>
              <a:ext uri="{FF2B5EF4-FFF2-40B4-BE49-F238E27FC236}">
                <a16:creationId xmlns:a16="http://schemas.microsoft.com/office/drawing/2014/main" id="{3C738841-6A88-4CF6-96C1-B11F3CD0A67E}"/>
              </a:ext>
            </a:extLst>
          </p:cNvPr>
          <p:cNvSpPr>
            <a:spLocks noGrp="1"/>
          </p:cNvSpPr>
          <p:nvPr>
            <p:ph type="sldNum" sz="quarter" idx="4"/>
          </p:nvPr>
        </p:nvSpPr>
        <p:spPr>
          <a:xfrm>
            <a:off x="838200" y="6311899"/>
            <a:ext cx="2743200" cy="365125"/>
          </a:xfrm>
          <a:prstGeom prst="rect">
            <a:avLst/>
          </a:prstGeom>
        </p:spPr>
        <p:txBody>
          <a:bodyPr/>
          <a:lstStyle>
            <a:lvl1pPr algn="l">
              <a:defRPr sz="1100" b="1">
                <a:solidFill>
                  <a:schemeClr val="accent2"/>
                </a:solidFill>
              </a:defRPr>
            </a:lvl1pPr>
          </a:lstStyle>
          <a:p>
            <a:fld id="{A634C9BC-09ED-4EFC-89AE-70E2E1B11DDD}" type="slidenum">
              <a:rPr lang="en-US" smtClean="0"/>
              <a:pPr/>
              <a:t>‹#›</a:t>
            </a:fld>
            <a:endParaRPr lang="en-US" dirty="0"/>
          </a:p>
        </p:txBody>
      </p:sp>
      <p:sp>
        <p:nvSpPr>
          <p:cNvPr id="11" name="Oval 10">
            <a:extLst>
              <a:ext uri="{FF2B5EF4-FFF2-40B4-BE49-F238E27FC236}">
                <a16:creationId xmlns:a16="http://schemas.microsoft.com/office/drawing/2014/main" id="{7E7AB633-AECF-40E6-9EDE-40787593E1E2}"/>
              </a:ext>
            </a:extLst>
          </p:cNvPr>
          <p:cNvSpPr/>
          <p:nvPr userDrawn="1"/>
        </p:nvSpPr>
        <p:spPr>
          <a:xfrm>
            <a:off x="8724900" y="4480719"/>
            <a:ext cx="3952875" cy="3952875"/>
          </a:xfrm>
          <a:prstGeom prst="ellipse">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pic>
        <p:nvPicPr>
          <p:cNvPr id="12" name="Picture 11" descr="A close up of a logo&#10;&#10;Description automatically generated">
            <a:extLst>
              <a:ext uri="{FF2B5EF4-FFF2-40B4-BE49-F238E27FC236}">
                <a16:creationId xmlns:a16="http://schemas.microsoft.com/office/drawing/2014/main" id="{D96F7E70-DBAF-49A3-B0B4-725DC361B39C}"/>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362706" y="5062162"/>
            <a:ext cx="2541034" cy="1430713"/>
          </a:xfrm>
          <a:prstGeom prst="rect">
            <a:avLst/>
          </a:prstGeom>
        </p:spPr>
      </p:pic>
    </p:spTree>
    <p:extLst>
      <p:ext uri="{BB962C8B-B14F-4D97-AF65-F5344CB8AC3E}">
        <p14:creationId xmlns:p14="http://schemas.microsoft.com/office/powerpoint/2010/main" val="3203209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www.google.com/url?sa=i&amp;rct=j&amp;q=&amp;esrc=s&amp;source=images&amp;cd=&amp;cad=rja&amp;uact=8&amp;ved=2ahUKEwjZ0-quz5reAhWI54MKHR_XDwkQjRx6BAgBEAU&amp;url=https://assetinc.org/blog/531&amp;psig=AOvVaw3ZWcSR0Omj4ttbWZgVAmiP&amp;ust=1540317314104555" TargetMode="External"/><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mailto:larry.desbien@state.co.u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mailto:Karen.hebert@dhhs.nh.go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hyperlink" Target="http://www.kidscount.org/"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4.emf"/><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amp;url=http://clipartmag.com/cluster-of-stars-clipart&amp;psig=AOvVaw1W73EP4RRqxx4sNUbBCha3&amp;ust=1540251820535226"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amp;url=http://clipartmag.com/cluster-of-stars-clipart&amp;psig=AOvVaw1W73EP4RRqxx4sNUbBCha3&amp;ust=1540251820535226"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o-_nxz5jeAhXtct8KHfPlA5EQjRx6BAgBEAU&amp;url=https://ubisafe.org/explore/convergence-clipart/&amp;psig=AOvVaw3U5OxEVl2A3wux3bdPgw3a&amp;ust=1540248723111174"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1DE5-B8A6-45F5-AF03-64991B4E8859}"/>
              </a:ext>
            </a:extLst>
          </p:cNvPr>
          <p:cNvSpPr>
            <a:spLocks noGrp="1"/>
          </p:cNvSpPr>
          <p:nvPr>
            <p:ph type="ctrTitle"/>
          </p:nvPr>
        </p:nvSpPr>
        <p:spPr>
          <a:xfrm>
            <a:off x="4298623" y="4098961"/>
            <a:ext cx="6354938" cy="2374690"/>
          </a:xfrm>
        </p:spPr>
        <p:txBody>
          <a:bodyPr/>
          <a:lstStyle/>
          <a:p>
            <a:r>
              <a:rPr lang="en-US" dirty="0"/>
              <a:t>National Council of</a:t>
            </a:r>
            <a:br>
              <a:rPr lang="en-US" dirty="0"/>
            </a:br>
            <a:r>
              <a:rPr lang="en-US" dirty="0"/>
              <a:t>Child Support Directors Conference</a:t>
            </a:r>
          </a:p>
        </p:txBody>
      </p:sp>
      <p:sp>
        <p:nvSpPr>
          <p:cNvPr id="3" name="TextBox 2"/>
          <p:cNvSpPr txBox="1"/>
          <p:nvPr/>
        </p:nvSpPr>
        <p:spPr>
          <a:xfrm>
            <a:off x="206350" y="253988"/>
            <a:ext cx="11375756" cy="1384995"/>
          </a:xfrm>
          <a:prstGeom prst="rect">
            <a:avLst/>
          </a:prstGeom>
          <a:noFill/>
        </p:spPr>
        <p:txBody>
          <a:bodyPr wrap="square" rtlCol="0">
            <a:spAutoFit/>
          </a:bodyPr>
          <a:lstStyle/>
          <a:p>
            <a:r>
              <a:rPr lang="en-US" sz="2800" b="1" dirty="0">
                <a:solidFill>
                  <a:schemeClr val="bg1"/>
                </a:solidFill>
                <a:latin typeface="Arial" panose="020B0604020202020204" pitchFamily="34" charset="0"/>
                <a:cs typeface="Arial" panose="020B0604020202020204" pitchFamily="34" charset="0"/>
              </a:rPr>
              <a:t>Building Integrated Services Models to Effectively Address Customers’ Needs and Strengthen Family Capacity</a:t>
            </a:r>
          </a:p>
          <a:p>
            <a:endParaRPr lang="en-US" sz="2800" b="1" dirty="0">
              <a:solidFill>
                <a:schemeClr val="bg1"/>
              </a:solidFill>
              <a:latin typeface="Arial" panose="020B0604020202020204" pitchFamily="34" charset="0"/>
              <a:cs typeface="Arial" panose="020B0604020202020204" pitchFamily="34" charset="0"/>
            </a:endParaRPr>
          </a:p>
        </p:txBody>
      </p:sp>
      <p:sp>
        <p:nvSpPr>
          <p:cNvPr id="4" name="TextBox 3"/>
          <p:cNvSpPr txBox="1"/>
          <p:nvPr/>
        </p:nvSpPr>
        <p:spPr>
          <a:xfrm>
            <a:off x="140665" y="1638983"/>
            <a:ext cx="8776912" cy="1569660"/>
          </a:xfrm>
          <a:prstGeom prst="rect">
            <a:avLst/>
          </a:prstGeom>
          <a:noFill/>
        </p:spPr>
        <p:txBody>
          <a:bodyPr wrap="square" rtlCol="0">
            <a:spAutoFit/>
          </a:bodyPr>
          <a:lstStyle/>
          <a:p>
            <a:r>
              <a:rPr lang="en-US" sz="2400" dirty="0" smtClean="0">
                <a:solidFill>
                  <a:schemeClr val="bg1"/>
                </a:solidFill>
                <a:latin typeface="Arial" panose="020B0604020202020204" pitchFamily="34" charset="0"/>
                <a:cs typeface="Arial" panose="020B0604020202020204" pitchFamily="34" charset="0"/>
              </a:rPr>
              <a:t>Karen Hebert, IV-D Director, New Hampshire</a:t>
            </a:r>
          </a:p>
          <a:p>
            <a:r>
              <a:rPr lang="en-US" sz="2400" dirty="0" smtClean="0">
                <a:solidFill>
                  <a:schemeClr val="bg1"/>
                </a:solidFill>
                <a:latin typeface="Arial" panose="020B0604020202020204" pitchFamily="34" charset="0"/>
                <a:cs typeface="Arial" panose="020B0604020202020204" pitchFamily="34" charset="0"/>
              </a:rPr>
              <a:t>Larry Desbien, IV-D Director, Colorado</a:t>
            </a:r>
          </a:p>
          <a:p>
            <a:r>
              <a:rPr lang="en-US" sz="2400" dirty="0">
                <a:solidFill>
                  <a:schemeClr val="bg1"/>
                </a:solidFill>
                <a:latin typeface="Arial" panose="020B0604020202020204" pitchFamily="34" charset="0"/>
                <a:cs typeface="Arial" panose="020B0604020202020204" pitchFamily="34" charset="0"/>
              </a:rPr>
              <a:t>Erin Frisch, Chief Deputy Director </a:t>
            </a:r>
            <a:endParaRPr lang="en-US" sz="2400" dirty="0" smtClean="0">
              <a:solidFill>
                <a:schemeClr val="bg1"/>
              </a:solidFill>
              <a:latin typeface="Arial" panose="020B0604020202020204" pitchFamily="34" charset="0"/>
              <a:cs typeface="Arial" panose="020B0604020202020204" pitchFamily="34" charset="0"/>
            </a:endParaRPr>
          </a:p>
          <a:p>
            <a:r>
              <a:rPr lang="en-US" sz="2400" dirty="0">
                <a:solidFill>
                  <a:schemeClr val="bg1"/>
                </a:solidFill>
                <a:latin typeface="Arial" panose="020B0604020202020204" pitchFamily="34" charset="0"/>
                <a:cs typeface="Arial" panose="020B0604020202020204" pitchFamily="34" charset="0"/>
              </a:rPr>
              <a:t> </a:t>
            </a:r>
            <a:r>
              <a:rPr lang="en-US" sz="2400" dirty="0" smtClean="0">
                <a:solidFill>
                  <a:schemeClr val="bg1"/>
                </a:solidFill>
                <a:latin typeface="Arial" panose="020B0604020202020204" pitchFamily="34" charset="0"/>
                <a:cs typeface="Arial" panose="020B0604020202020204" pitchFamily="34" charset="0"/>
              </a:rPr>
              <a:t>                   for Opportunity</a:t>
            </a:r>
            <a:r>
              <a:rPr lang="en-US" sz="2400" dirty="0">
                <a:solidFill>
                  <a:schemeClr val="bg1"/>
                </a:solidFill>
                <a:latin typeface="Arial" panose="020B0604020202020204" pitchFamily="34" charset="0"/>
                <a:cs typeface="Arial" panose="020B0604020202020204" pitchFamily="34" charset="0"/>
              </a:rPr>
              <a:t>, Michigan </a:t>
            </a:r>
          </a:p>
        </p:txBody>
      </p:sp>
    </p:spTree>
    <p:extLst>
      <p:ext uri="{BB962C8B-B14F-4D97-AF65-F5344CB8AC3E}">
        <p14:creationId xmlns:p14="http://schemas.microsoft.com/office/powerpoint/2010/main" val="4189997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701260390"/>
              </p:ext>
            </p:extLst>
          </p:nvPr>
        </p:nvGraphicFramePr>
        <p:xfrm>
          <a:off x="721894" y="-494110"/>
          <a:ext cx="10098505" cy="63082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696199" y="800292"/>
            <a:ext cx="3467669" cy="1046440"/>
          </a:xfrm>
          <a:prstGeom prst="rect">
            <a:avLst/>
          </a:prstGeom>
          <a:noFill/>
        </p:spPr>
        <p:txBody>
          <a:bodyPr wrap="square" rtlCol="0">
            <a:spAutoFit/>
          </a:bodyPr>
          <a:lstStyle/>
          <a:p>
            <a:pPr>
              <a:defRPr/>
            </a:pPr>
            <a:r>
              <a:rPr lang="en-US" sz="1100" i="1" dirty="0">
                <a:solidFill>
                  <a:prstClr val="black"/>
                </a:solidFill>
                <a:latin typeface="Calibri"/>
              </a:rPr>
              <a:t>*From left to right  - Emphasis on rapid and holistic engagement with integrated, targeted supports and services to prevent deeper involvement and interventions whenever possible and appropriate</a:t>
            </a:r>
          </a:p>
          <a:p>
            <a:pPr>
              <a:defRPr/>
            </a:pPr>
            <a:endParaRPr lang="en-US" dirty="0">
              <a:solidFill>
                <a:prstClr val="black"/>
              </a:solidFill>
              <a:latin typeface="Calibri"/>
            </a:endParaRPr>
          </a:p>
        </p:txBody>
      </p:sp>
      <p:sp>
        <p:nvSpPr>
          <p:cNvPr id="4" name="Oval 3"/>
          <p:cNvSpPr/>
          <p:nvPr/>
        </p:nvSpPr>
        <p:spPr>
          <a:xfrm>
            <a:off x="1303035" y="4203077"/>
            <a:ext cx="2243354" cy="2176702"/>
          </a:xfrm>
          <a:prstGeom prst="ellipse">
            <a:avLst/>
          </a:prstGeom>
          <a:solidFill>
            <a:srgbClr val="FFFF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en-US" sz="1200" dirty="0">
                <a:solidFill>
                  <a:prstClr val="black"/>
                </a:solidFill>
                <a:latin typeface="Calibri"/>
              </a:rPr>
              <a:t>Family Assistance</a:t>
            </a:r>
          </a:p>
          <a:p>
            <a:pPr marL="171450" indent="-171450">
              <a:buFont typeface="Arial" panose="020B0604020202020204" pitchFamily="34" charset="0"/>
              <a:buChar char="•"/>
              <a:defRPr/>
            </a:pPr>
            <a:r>
              <a:rPr lang="en-US" sz="1200" dirty="0">
                <a:solidFill>
                  <a:prstClr val="black"/>
                </a:solidFill>
                <a:latin typeface="Calibri"/>
              </a:rPr>
              <a:t>Employment Supports</a:t>
            </a:r>
          </a:p>
          <a:p>
            <a:pPr marL="171450" indent="-171450">
              <a:buFont typeface="Arial" panose="020B0604020202020204" pitchFamily="34" charset="0"/>
              <a:buChar char="•"/>
              <a:defRPr/>
            </a:pPr>
            <a:r>
              <a:rPr lang="en-US" sz="1400" b="1" dirty="0">
                <a:solidFill>
                  <a:srgbClr val="C00000"/>
                </a:solidFill>
                <a:latin typeface="Calibri"/>
              </a:rPr>
              <a:t>Child Support</a:t>
            </a:r>
          </a:p>
          <a:p>
            <a:pPr marL="171450" indent="-171450">
              <a:buFont typeface="Arial" panose="020B0604020202020204" pitchFamily="34" charset="0"/>
              <a:buChar char="•"/>
              <a:defRPr/>
            </a:pPr>
            <a:r>
              <a:rPr lang="en-US" sz="1200" dirty="0">
                <a:solidFill>
                  <a:prstClr val="black"/>
                </a:solidFill>
                <a:latin typeface="Calibri"/>
              </a:rPr>
              <a:t>Child </a:t>
            </a:r>
            <a:r>
              <a:rPr lang="en-US" sz="1200" dirty="0" smtClean="0">
                <a:solidFill>
                  <a:prstClr val="black"/>
                </a:solidFill>
                <a:latin typeface="Calibri"/>
              </a:rPr>
              <a:t>Development &amp; Head Start Collaboration</a:t>
            </a:r>
            <a:endParaRPr lang="en-US" sz="1200" dirty="0">
              <a:solidFill>
                <a:prstClr val="black"/>
              </a:solidFill>
              <a:latin typeface="Calibri"/>
            </a:endParaRPr>
          </a:p>
          <a:p>
            <a:pPr marL="171450" indent="-171450">
              <a:buFont typeface="Arial" panose="020B0604020202020204" pitchFamily="34" charset="0"/>
              <a:buChar char="•"/>
              <a:defRPr/>
            </a:pPr>
            <a:r>
              <a:rPr lang="en-US" sz="1200" dirty="0">
                <a:solidFill>
                  <a:prstClr val="black"/>
                </a:solidFill>
                <a:latin typeface="Calibri"/>
              </a:rPr>
              <a:t>Housing Supports</a:t>
            </a:r>
          </a:p>
        </p:txBody>
      </p:sp>
      <p:sp>
        <p:nvSpPr>
          <p:cNvPr id="7" name="Oval 6"/>
          <p:cNvSpPr/>
          <p:nvPr/>
        </p:nvSpPr>
        <p:spPr>
          <a:xfrm>
            <a:off x="8669537" y="4163562"/>
            <a:ext cx="2219180" cy="2216217"/>
          </a:xfrm>
          <a:prstGeom prst="ellipse">
            <a:avLst/>
          </a:prstGeom>
          <a:solidFill>
            <a:schemeClr val="accent6"/>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en-US" sz="1200" dirty="0">
                <a:solidFill>
                  <a:prstClr val="black"/>
                </a:solidFill>
                <a:latin typeface="Calibri"/>
              </a:rPr>
              <a:t>Field Services</a:t>
            </a:r>
          </a:p>
          <a:p>
            <a:pPr marL="171450" indent="-171450">
              <a:buFont typeface="Arial" panose="020B0604020202020204" pitchFamily="34" charset="0"/>
              <a:buChar char="•"/>
              <a:defRPr/>
            </a:pPr>
            <a:r>
              <a:rPr lang="en-US" sz="1200" dirty="0">
                <a:solidFill>
                  <a:prstClr val="black"/>
                </a:solidFill>
                <a:latin typeface="Calibri"/>
              </a:rPr>
              <a:t>Family, Community &amp; Program Support</a:t>
            </a:r>
          </a:p>
          <a:p>
            <a:pPr marL="171450" indent="-171450">
              <a:buFont typeface="Arial" panose="020B0604020202020204" pitchFamily="34" charset="0"/>
              <a:buChar char="•"/>
              <a:defRPr/>
            </a:pPr>
            <a:r>
              <a:rPr lang="en-US" sz="1200" dirty="0">
                <a:solidFill>
                  <a:prstClr val="black"/>
                </a:solidFill>
                <a:latin typeface="Calibri"/>
              </a:rPr>
              <a:t>Learning &amp; Quality Improvement</a:t>
            </a:r>
          </a:p>
        </p:txBody>
      </p:sp>
      <p:sp>
        <p:nvSpPr>
          <p:cNvPr id="8" name="Oval 7"/>
          <p:cNvSpPr/>
          <p:nvPr/>
        </p:nvSpPr>
        <p:spPr>
          <a:xfrm>
            <a:off x="6246515" y="4162917"/>
            <a:ext cx="2185544" cy="2216862"/>
          </a:xfrm>
          <a:prstGeom prst="ellipse">
            <a:avLst/>
          </a:prstGeom>
          <a:solidFill>
            <a:srgbClr val="FD880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en-US" sz="1200" dirty="0">
                <a:solidFill>
                  <a:prstClr val="black"/>
                </a:solidFill>
                <a:latin typeface="Calibri"/>
              </a:rPr>
              <a:t>Elderly &amp; Adult </a:t>
            </a:r>
          </a:p>
          <a:p>
            <a:pPr marL="171450" indent="-171450">
              <a:buFont typeface="Arial" panose="020B0604020202020204" pitchFamily="34" charset="0"/>
              <a:buChar char="•"/>
              <a:defRPr/>
            </a:pPr>
            <a:r>
              <a:rPr lang="en-US" sz="1200" dirty="0">
                <a:solidFill>
                  <a:prstClr val="black"/>
                </a:solidFill>
                <a:latin typeface="Calibri"/>
              </a:rPr>
              <a:t>Developmental  Services</a:t>
            </a:r>
          </a:p>
          <a:p>
            <a:pPr marL="171450" indent="-171450">
              <a:buFont typeface="Arial" panose="020B0604020202020204" pitchFamily="34" charset="0"/>
              <a:buChar char="•"/>
              <a:defRPr/>
            </a:pPr>
            <a:r>
              <a:rPr lang="en-US" sz="1200" dirty="0">
                <a:solidFill>
                  <a:prstClr val="black"/>
                </a:solidFill>
                <a:latin typeface="Calibri"/>
              </a:rPr>
              <a:t>Special Medical </a:t>
            </a:r>
          </a:p>
          <a:p>
            <a:pPr marL="171450" indent="-171450">
              <a:buFont typeface="Arial" panose="020B0604020202020204" pitchFamily="34" charset="0"/>
              <a:buChar char="•"/>
              <a:defRPr/>
            </a:pPr>
            <a:r>
              <a:rPr lang="en-US" sz="1200" dirty="0">
                <a:solidFill>
                  <a:prstClr val="black"/>
                </a:solidFill>
                <a:latin typeface="Calibri"/>
              </a:rPr>
              <a:t>Community Military Programs</a:t>
            </a:r>
          </a:p>
        </p:txBody>
      </p:sp>
      <p:sp>
        <p:nvSpPr>
          <p:cNvPr id="9" name="Oval 8"/>
          <p:cNvSpPr/>
          <p:nvPr/>
        </p:nvSpPr>
        <p:spPr>
          <a:xfrm>
            <a:off x="3652380" y="4187223"/>
            <a:ext cx="2250666" cy="2266129"/>
          </a:xfrm>
          <a:prstGeom prst="ellipse">
            <a:avLst/>
          </a:prstGeom>
          <a:solidFill>
            <a:schemeClr val="accent5">
              <a:lumMod val="75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defRPr/>
            </a:pPr>
            <a:r>
              <a:rPr lang="en-US" sz="1200" dirty="0">
                <a:solidFill>
                  <a:prstClr val="black"/>
                </a:solidFill>
                <a:latin typeface="Calibri"/>
              </a:rPr>
              <a:t>Mental Health </a:t>
            </a:r>
          </a:p>
          <a:p>
            <a:pPr marL="171450" indent="-171450">
              <a:buFont typeface="Arial" panose="020B0604020202020204" pitchFamily="34" charset="0"/>
              <a:buChar char="•"/>
              <a:defRPr/>
            </a:pPr>
            <a:r>
              <a:rPr lang="en-US" sz="1200" dirty="0">
                <a:solidFill>
                  <a:prstClr val="black"/>
                </a:solidFill>
                <a:latin typeface="Calibri"/>
              </a:rPr>
              <a:t>Drug &amp; Alcohol</a:t>
            </a:r>
          </a:p>
          <a:p>
            <a:pPr marL="171450" indent="-171450">
              <a:buFont typeface="Arial" panose="020B0604020202020204" pitchFamily="34" charset="0"/>
              <a:buChar char="•"/>
              <a:defRPr/>
            </a:pPr>
            <a:r>
              <a:rPr lang="en-US" sz="1200" dirty="0">
                <a:solidFill>
                  <a:prstClr val="black"/>
                </a:solidFill>
                <a:latin typeface="Calibri"/>
              </a:rPr>
              <a:t>Children’s Mental Health</a:t>
            </a:r>
          </a:p>
        </p:txBody>
      </p:sp>
      <p:sp>
        <p:nvSpPr>
          <p:cNvPr id="5" name="TextBox 4"/>
          <p:cNvSpPr txBox="1"/>
          <p:nvPr/>
        </p:nvSpPr>
        <p:spPr>
          <a:xfrm>
            <a:off x="5955793" y="5029200"/>
            <a:ext cx="184731" cy="369332"/>
          </a:xfrm>
          <a:prstGeom prst="rect">
            <a:avLst/>
          </a:prstGeom>
          <a:noFill/>
        </p:spPr>
        <p:txBody>
          <a:bodyPr wrap="none" rtlCol="0">
            <a:spAutoFit/>
          </a:bodyPr>
          <a:lstStyle/>
          <a:p>
            <a:pPr>
              <a:defRPr/>
            </a:pPr>
            <a:endParaRPr lang="en-US" dirty="0">
              <a:solidFill>
                <a:prstClr val="black"/>
              </a:solidFill>
              <a:latin typeface="Calibri"/>
            </a:endParaRPr>
          </a:p>
        </p:txBody>
      </p:sp>
      <p:sp>
        <p:nvSpPr>
          <p:cNvPr id="11" name="Up Arrow 10"/>
          <p:cNvSpPr/>
          <p:nvPr/>
        </p:nvSpPr>
        <p:spPr bwMode="auto">
          <a:xfrm rot="7271294" flipH="1">
            <a:off x="708020" y="3843644"/>
            <a:ext cx="557463" cy="1118191"/>
          </a:xfrm>
          <a:prstGeom prst="upArrow">
            <a:avLst/>
          </a:prstGeom>
          <a:solidFill>
            <a:srgbClr val="FF0000"/>
          </a:solidFill>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01858" tIns="50929" rIns="101858" bIns="50929" numCol="1" rtlCol="0" anchor="ctr" anchorCtr="0" compatLnSpc="1">
            <a:prstTxWarp prst="textNoShape">
              <a:avLst/>
            </a:prstTxWarp>
          </a:bodyPr>
          <a:lstStyle/>
          <a:p>
            <a:pPr algn="ctr" defTabSz="1019175" fontAlgn="base">
              <a:spcBef>
                <a:spcPct val="0"/>
              </a:spcBef>
              <a:spcAft>
                <a:spcPct val="0"/>
              </a:spcAft>
            </a:pPr>
            <a:endParaRPr lang="en-US" sz="1100" b="1">
              <a:solidFill>
                <a:schemeClr val="tx1"/>
              </a:solidFill>
              <a:latin typeface="Calibri" charset="0"/>
            </a:endParaRPr>
          </a:p>
        </p:txBody>
      </p:sp>
      <p:pic>
        <p:nvPicPr>
          <p:cNvPr id="13" name="Content Placeholder 3"/>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523407" y="501646"/>
            <a:ext cx="1352838" cy="135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673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006" y="1690688"/>
            <a:ext cx="9315734" cy="5037658"/>
          </a:xfrm>
        </p:spPr>
        <p:txBody>
          <a:bodyPr/>
          <a:lstStyle/>
          <a:p>
            <a:pPr marL="0" indent="0">
              <a:buNone/>
            </a:pPr>
            <a:r>
              <a:rPr lang="en-US" b="1" dirty="0">
                <a:latin typeface="Calibri" panose="020F0502020204030204" pitchFamily="34" charset="0"/>
                <a:cs typeface="Calibri" panose="020F0502020204030204" pitchFamily="34" charset="0"/>
              </a:rPr>
              <a:t>VISION</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Individuals and families are strong, resilient, and thriving in their communities.</a:t>
            </a:r>
          </a:p>
          <a:p>
            <a:pPr marL="0" indent="0">
              <a:buNone/>
            </a:pPr>
            <a:endParaRPr lang="en-US" b="1" dirty="0" smtClean="0">
              <a:latin typeface="Calibri" panose="020F0502020204030204" pitchFamily="34" charset="0"/>
              <a:cs typeface="Calibri" panose="020F0502020204030204" pitchFamily="34" charset="0"/>
            </a:endParaRPr>
          </a:p>
          <a:p>
            <a:pPr marL="0" indent="0">
              <a:buNone/>
            </a:pPr>
            <a:r>
              <a:rPr lang="en-US" b="1" dirty="0" smtClean="0">
                <a:latin typeface="Calibri" panose="020F0502020204030204" pitchFamily="34" charset="0"/>
                <a:cs typeface="Calibri" panose="020F0502020204030204" pitchFamily="34" charset="0"/>
              </a:rPr>
              <a:t>MISSION</a:t>
            </a:r>
          </a:p>
          <a:p>
            <a:r>
              <a:rPr lang="en-US" dirty="0" smtClean="0">
                <a:latin typeface="Calibri" panose="020F0502020204030204" pitchFamily="34" charset="0"/>
                <a:cs typeface="Calibri" panose="020F0502020204030204" pitchFamily="34" charset="0"/>
              </a:rPr>
              <a:t>Provide integrated opportunities to strengthen individuals </a:t>
            </a:r>
            <a:r>
              <a:rPr lang="en-US" dirty="0">
                <a:latin typeface="Calibri" panose="020F0502020204030204" pitchFamily="34" charset="0"/>
                <a:cs typeface="Calibri" panose="020F0502020204030204" pitchFamily="34" charset="0"/>
              </a:rPr>
              <a:t>families, and communities.</a:t>
            </a:r>
          </a:p>
          <a:p>
            <a:pPr marL="0" indent="0">
              <a:buNone/>
            </a:pPr>
            <a:endParaRPr lang="en-US" b="1"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smtClean="0"/>
              <a:t>DEHS Vision and Mission </a:t>
            </a:r>
            <a:endParaRPr lang="en-US" dirty="0"/>
          </a:p>
        </p:txBody>
      </p:sp>
    </p:spTree>
    <p:extLst>
      <p:ext uri="{BB962C8B-B14F-4D97-AF65-F5344CB8AC3E}">
        <p14:creationId xmlns:p14="http://schemas.microsoft.com/office/powerpoint/2010/main" val="4121959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943600" y="1536867"/>
            <a:ext cx="4640179" cy="4839870"/>
          </a:xfrm>
        </p:spPr>
        <p:txBody>
          <a:bodyPr/>
          <a:lstStyle/>
          <a:p>
            <a:pPr marL="285750" lvl="0" indent="-285750" defTabSz="1019175" fontAlgn="base">
              <a:lnSpc>
                <a:spcPct val="100000"/>
              </a:lnSpc>
              <a:spcBef>
                <a:spcPts val="600"/>
              </a:spcBef>
              <a:spcAft>
                <a:spcPts val="600"/>
              </a:spcAft>
              <a:buClrTx/>
              <a:defRPr/>
            </a:pPr>
            <a:r>
              <a:rPr lang="en-US" dirty="0">
                <a:solidFill>
                  <a:srgbClr val="000000"/>
                </a:solidFill>
                <a:latin typeface="Calibri" charset="0"/>
              </a:rPr>
              <a:t>Serves individuals and families from birth </a:t>
            </a:r>
            <a:r>
              <a:rPr lang="en-US" dirty="0" smtClean="0">
                <a:solidFill>
                  <a:srgbClr val="000000"/>
                </a:solidFill>
                <a:latin typeface="Calibri" charset="0"/>
              </a:rPr>
              <a:t>through </a:t>
            </a:r>
            <a:r>
              <a:rPr lang="en-US" dirty="0">
                <a:solidFill>
                  <a:srgbClr val="000000"/>
                </a:solidFill>
                <a:latin typeface="Calibri" charset="0"/>
              </a:rPr>
              <a:t>lifespan</a:t>
            </a:r>
          </a:p>
          <a:p>
            <a:pPr marL="285750" indent="-285750" defTabSz="1019175" fontAlgn="base">
              <a:lnSpc>
                <a:spcPct val="100000"/>
              </a:lnSpc>
              <a:spcBef>
                <a:spcPts val="600"/>
              </a:spcBef>
              <a:spcAft>
                <a:spcPts val="600"/>
              </a:spcAft>
              <a:buClrTx/>
              <a:defRPr/>
            </a:pPr>
            <a:r>
              <a:rPr lang="en-US" dirty="0">
                <a:solidFill>
                  <a:srgbClr val="000000"/>
                </a:solidFill>
                <a:latin typeface="Calibri"/>
              </a:rPr>
              <a:t>Emphasizes importance of </a:t>
            </a:r>
            <a:r>
              <a:rPr lang="en-US" u="sng" dirty="0">
                <a:solidFill>
                  <a:srgbClr val="000000"/>
                </a:solidFill>
                <a:latin typeface="Calibri"/>
              </a:rPr>
              <a:t>Social Determinants of Health</a:t>
            </a:r>
            <a:r>
              <a:rPr lang="en-US" dirty="0">
                <a:solidFill>
                  <a:srgbClr val="000000"/>
                </a:solidFill>
                <a:latin typeface="Calibri"/>
              </a:rPr>
              <a:t> and its impact on a </a:t>
            </a:r>
            <a:r>
              <a:rPr lang="en-US" dirty="0" smtClean="0">
                <a:solidFill>
                  <a:srgbClr val="000000"/>
                </a:solidFill>
                <a:latin typeface="Calibri"/>
              </a:rPr>
              <a:t>person/family</a:t>
            </a:r>
            <a:endParaRPr lang="en-US" dirty="0" smtClean="0">
              <a:solidFill>
                <a:srgbClr val="000000"/>
              </a:solidFill>
              <a:latin typeface="Calibri" charset="0"/>
            </a:endParaRPr>
          </a:p>
          <a:p>
            <a:pPr marL="285750" lvl="0" indent="-285750" defTabSz="1019175" fontAlgn="base">
              <a:lnSpc>
                <a:spcPct val="100000"/>
              </a:lnSpc>
              <a:spcBef>
                <a:spcPts val="600"/>
              </a:spcBef>
              <a:spcAft>
                <a:spcPts val="600"/>
              </a:spcAft>
              <a:buClrTx/>
              <a:defRPr/>
            </a:pPr>
            <a:r>
              <a:rPr lang="en-US" dirty="0" smtClean="0">
                <a:solidFill>
                  <a:srgbClr val="000000"/>
                </a:solidFill>
                <a:latin typeface="Calibri" charset="0"/>
              </a:rPr>
              <a:t>Provides </a:t>
            </a:r>
            <a:r>
              <a:rPr lang="en-US" dirty="0">
                <a:solidFill>
                  <a:srgbClr val="000000"/>
                </a:solidFill>
                <a:latin typeface="Calibri" charset="0"/>
              </a:rPr>
              <a:t>a whole </a:t>
            </a:r>
            <a:r>
              <a:rPr lang="en-US" dirty="0" smtClean="0">
                <a:solidFill>
                  <a:srgbClr val="000000"/>
                </a:solidFill>
                <a:latin typeface="Calibri" charset="0"/>
              </a:rPr>
              <a:t>person/whole </a:t>
            </a:r>
            <a:r>
              <a:rPr lang="en-US" dirty="0">
                <a:solidFill>
                  <a:srgbClr val="000000"/>
                </a:solidFill>
                <a:latin typeface="Calibri" charset="0"/>
              </a:rPr>
              <a:t>family approach</a:t>
            </a:r>
          </a:p>
          <a:p>
            <a:endParaRPr lang="en-US" dirty="0"/>
          </a:p>
        </p:txBody>
      </p:sp>
      <p:sp>
        <p:nvSpPr>
          <p:cNvPr id="3" name="Title 2"/>
          <p:cNvSpPr>
            <a:spLocks noGrp="1"/>
          </p:cNvSpPr>
          <p:nvPr>
            <p:ph type="title"/>
          </p:nvPr>
        </p:nvSpPr>
        <p:spPr/>
        <p:txBody>
          <a:bodyPr/>
          <a:lstStyle/>
          <a:p>
            <a:r>
              <a:rPr lang="en-US" dirty="0"/>
              <a:t>Division of Economic &amp; Housing Stability</a:t>
            </a:r>
          </a:p>
        </p:txBody>
      </p:sp>
      <p:graphicFrame>
        <p:nvGraphicFramePr>
          <p:cNvPr id="4" name="Content Placeholder 3"/>
          <p:cNvGraphicFramePr>
            <a:graphicFrameLocks/>
          </p:cNvGraphicFramePr>
          <p:nvPr>
            <p:extLst>
              <p:ext uri="{D42A27DB-BD31-4B8C-83A1-F6EECF244321}">
                <p14:modId xmlns:p14="http://schemas.microsoft.com/office/powerpoint/2010/main" val="3252200921"/>
              </p:ext>
            </p:extLst>
          </p:nvPr>
        </p:nvGraphicFramePr>
        <p:xfrm>
          <a:off x="180474" y="1407695"/>
          <a:ext cx="5474369" cy="51013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30379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Division of Economic &amp; Housing Stability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85316650"/>
              </p:ext>
            </p:extLst>
          </p:nvPr>
        </p:nvGraphicFramePr>
        <p:xfrm>
          <a:off x="8202304" y="1451514"/>
          <a:ext cx="3548539" cy="2905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33066" y="1451514"/>
            <a:ext cx="8325254" cy="5601533"/>
          </a:xfrm>
          <a:prstGeom prst="rect">
            <a:avLst/>
          </a:prstGeom>
        </p:spPr>
        <p:txBody>
          <a:bodyPr wrap="square">
            <a:spAutoFit/>
          </a:bodyPr>
          <a:lstStyle/>
          <a:p>
            <a:pPr marL="285750" lvl="0" indent="-285750" defTabSz="1019175" fontAlgn="base">
              <a:spcBef>
                <a:spcPts val="600"/>
              </a:spcBef>
              <a:spcAft>
                <a:spcPts val="600"/>
              </a:spcAft>
              <a:buFont typeface="Arial" panose="020B0604020202020204" pitchFamily="34" charset="0"/>
              <a:buChar char="•"/>
              <a:defRPr/>
            </a:pPr>
            <a:r>
              <a:rPr lang="en-US" sz="2800" dirty="0" smtClean="0">
                <a:solidFill>
                  <a:srgbClr val="000000"/>
                </a:solidFill>
                <a:latin typeface="Calibri" charset="0"/>
              </a:rPr>
              <a:t>Reduce programmatic </a:t>
            </a:r>
            <a:r>
              <a:rPr lang="en-US" sz="2800" dirty="0">
                <a:solidFill>
                  <a:srgbClr val="000000"/>
                </a:solidFill>
                <a:latin typeface="Calibri" charset="0"/>
              </a:rPr>
              <a:t>and system barriers and silos to services</a:t>
            </a:r>
          </a:p>
          <a:p>
            <a:pPr marL="285750" lvl="0" indent="-285750" defTabSz="1019175" fontAlgn="base">
              <a:spcBef>
                <a:spcPts val="600"/>
              </a:spcBef>
              <a:spcAft>
                <a:spcPts val="600"/>
              </a:spcAft>
              <a:buFont typeface="Arial" panose="020B0604020202020204" pitchFamily="34" charset="0"/>
              <a:buChar char="•"/>
              <a:defRPr/>
            </a:pPr>
            <a:r>
              <a:rPr lang="en-US" sz="2800" dirty="0" smtClean="0">
                <a:solidFill>
                  <a:srgbClr val="000000"/>
                </a:solidFill>
                <a:latin typeface="Calibri" charset="0"/>
              </a:rPr>
              <a:t>Create </a:t>
            </a:r>
            <a:r>
              <a:rPr lang="en-US" sz="2800" dirty="0">
                <a:solidFill>
                  <a:srgbClr val="000000"/>
                </a:solidFill>
                <a:latin typeface="Calibri" charset="0"/>
              </a:rPr>
              <a:t>synergies and </a:t>
            </a:r>
            <a:r>
              <a:rPr lang="en-US" sz="2800" dirty="0" smtClean="0">
                <a:solidFill>
                  <a:srgbClr val="000000"/>
                </a:solidFill>
                <a:latin typeface="Calibri" charset="0"/>
              </a:rPr>
              <a:t>coordinated </a:t>
            </a:r>
            <a:r>
              <a:rPr lang="en-US" sz="2800" dirty="0">
                <a:solidFill>
                  <a:srgbClr val="000000"/>
                </a:solidFill>
                <a:latin typeface="Calibri" charset="0"/>
              </a:rPr>
              <a:t>efforts</a:t>
            </a:r>
          </a:p>
          <a:p>
            <a:pPr marL="285750" lvl="0" indent="-285750" defTabSz="1019175" fontAlgn="base">
              <a:spcBef>
                <a:spcPts val="600"/>
              </a:spcBef>
              <a:spcAft>
                <a:spcPts val="600"/>
              </a:spcAft>
              <a:buFont typeface="Arial" panose="020B0604020202020204" pitchFamily="34" charset="0"/>
              <a:buChar char="•"/>
              <a:defRPr/>
            </a:pPr>
            <a:r>
              <a:rPr lang="en-US" sz="2800" dirty="0" smtClean="0">
                <a:solidFill>
                  <a:srgbClr val="000000"/>
                </a:solidFill>
                <a:latin typeface="Calibri"/>
              </a:rPr>
              <a:t>Provide </a:t>
            </a:r>
            <a:r>
              <a:rPr lang="en-US" sz="2800" dirty="0">
                <a:solidFill>
                  <a:srgbClr val="000000"/>
                </a:solidFill>
                <a:latin typeface="Calibri"/>
              </a:rPr>
              <a:t>shared leadership in the commitment to </a:t>
            </a:r>
            <a:r>
              <a:rPr lang="en-US" sz="2800" dirty="0">
                <a:solidFill>
                  <a:srgbClr val="000000"/>
                </a:solidFill>
                <a:latin typeface="Calibri" panose="020F0502020204030204" pitchFamily="34" charset="0"/>
                <a:cs typeface="Calibri" panose="020F0502020204030204" pitchFamily="34" charset="0"/>
              </a:rPr>
              <a:t>integration </a:t>
            </a:r>
            <a:r>
              <a:rPr lang="en-US" sz="2800" dirty="0" smtClean="0">
                <a:solidFill>
                  <a:srgbClr val="000000"/>
                </a:solidFill>
                <a:latin typeface="Calibri" panose="020F0502020204030204" pitchFamily="34" charset="0"/>
                <a:cs typeface="Calibri" panose="020F0502020204030204" pitchFamily="34" charset="0"/>
              </a:rPr>
              <a:t>and cross-sector teamwork</a:t>
            </a:r>
          </a:p>
          <a:p>
            <a:pPr marL="285750" lvl="0" indent="-285750" defTabSz="1019175" fontAlgn="base">
              <a:spcBef>
                <a:spcPts val="600"/>
              </a:spcBef>
              <a:spcAft>
                <a:spcPts val="600"/>
              </a:spcAft>
              <a:buFont typeface="Arial" panose="020B0604020202020204" pitchFamily="34" charset="0"/>
              <a:buChar char="•"/>
              <a:defRPr/>
            </a:pPr>
            <a:r>
              <a:rPr lang="en-US" sz="2800" dirty="0" smtClean="0">
                <a:latin typeface="Calibri" panose="020F0502020204030204" pitchFamily="34" charset="0"/>
                <a:cs typeface="Calibri" panose="020F0502020204030204" pitchFamily="34" charset="0"/>
              </a:rPr>
              <a:t>Work horizontally </a:t>
            </a:r>
            <a:r>
              <a:rPr lang="en-US" sz="2800" dirty="0">
                <a:latin typeface="Calibri" panose="020F0502020204030204" pitchFamily="34" charset="0"/>
                <a:cs typeface="Calibri" panose="020F0502020204030204" pitchFamily="34" charset="0"/>
              </a:rPr>
              <a:t>and vertically </a:t>
            </a:r>
            <a:r>
              <a:rPr lang="en-US" sz="2800" dirty="0" smtClean="0">
                <a:latin typeface="Calibri" panose="020F0502020204030204" pitchFamily="34" charset="0"/>
                <a:cs typeface="Calibri" panose="020F0502020204030204" pitchFamily="34" charset="0"/>
              </a:rPr>
              <a:t>with DHHS </a:t>
            </a:r>
            <a:r>
              <a:rPr lang="en-US" sz="2800" dirty="0">
                <a:latin typeface="Calibri" panose="020F0502020204030204" pitchFamily="34" charset="0"/>
                <a:cs typeface="Calibri" panose="020F0502020204030204" pitchFamily="34" charset="0"/>
              </a:rPr>
              <a:t>programs and community stakeholders to create </a:t>
            </a:r>
            <a:r>
              <a:rPr lang="en-US" sz="2800" dirty="0" smtClean="0">
                <a:latin typeface="Calibri" panose="020F0502020204030204" pitchFamily="34" charset="0"/>
                <a:cs typeface="Calibri" panose="020F0502020204030204" pitchFamily="34" charset="0"/>
              </a:rPr>
              <a:t>integrated </a:t>
            </a:r>
            <a:r>
              <a:rPr lang="en-US" sz="2800" dirty="0">
                <a:latin typeface="Calibri" panose="020F0502020204030204" pitchFamily="34" charset="0"/>
                <a:cs typeface="Calibri" panose="020F0502020204030204" pitchFamily="34" charset="0"/>
              </a:rPr>
              <a:t>approach to </a:t>
            </a:r>
            <a:r>
              <a:rPr lang="en-US" sz="2800" dirty="0" smtClean="0">
                <a:latin typeface="Calibri" panose="020F0502020204030204" pitchFamily="34" charset="0"/>
                <a:cs typeface="Calibri" panose="020F0502020204030204" pitchFamily="34" charset="0"/>
              </a:rPr>
              <a:t>services</a:t>
            </a:r>
          </a:p>
          <a:p>
            <a:pPr marL="285750" lvl="0" indent="-285750" defTabSz="1019175" fontAlgn="base">
              <a:spcBef>
                <a:spcPts val="600"/>
              </a:spcBef>
              <a:spcAft>
                <a:spcPts val="600"/>
              </a:spcAft>
              <a:buFont typeface="Arial" panose="020B0604020202020204" pitchFamily="34" charset="0"/>
              <a:buChar char="•"/>
              <a:defRPr/>
            </a:pPr>
            <a:r>
              <a:rPr lang="en-US" sz="2800" dirty="0" smtClean="0">
                <a:latin typeface="Calibri" panose="020F0502020204030204" pitchFamily="34" charset="0"/>
                <a:cs typeface="Calibri" panose="020F0502020204030204" pitchFamily="34" charset="0"/>
              </a:rPr>
              <a:t>Map Social </a:t>
            </a:r>
            <a:r>
              <a:rPr lang="en-US" sz="2800" dirty="0">
                <a:latin typeface="Calibri" panose="020F0502020204030204" pitchFamily="34" charset="0"/>
                <a:cs typeface="Calibri" panose="020F0502020204030204" pitchFamily="34" charset="0"/>
              </a:rPr>
              <a:t>Determinants of Health </a:t>
            </a:r>
            <a:r>
              <a:rPr lang="en-US" sz="2800" dirty="0" smtClean="0">
                <a:latin typeface="Calibri" panose="020F0502020204030204" pitchFamily="34" charset="0"/>
                <a:cs typeface="Calibri" panose="020F0502020204030204" pitchFamily="34" charset="0"/>
              </a:rPr>
              <a:t>with all programs to </a:t>
            </a:r>
            <a:r>
              <a:rPr lang="en-US" sz="2800" dirty="0">
                <a:latin typeface="Calibri" panose="020F0502020204030204" pitchFamily="34" charset="0"/>
                <a:cs typeface="Calibri" panose="020F0502020204030204" pitchFamily="34" charset="0"/>
              </a:rPr>
              <a:t>determine gaps and develop best </a:t>
            </a:r>
            <a:r>
              <a:rPr lang="en-US" sz="2800" dirty="0" smtClean="0">
                <a:latin typeface="Calibri" panose="020F0502020204030204" pitchFamily="34" charset="0"/>
                <a:cs typeface="Calibri" panose="020F0502020204030204" pitchFamily="34" charset="0"/>
              </a:rPr>
              <a:t>practices</a:t>
            </a:r>
            <a:endParaRPr lang="en-US" sz="2800" dirty="0">
              <a:latin typeface="Calibri" panose="020F0502020204030204" pitchFamily="34" charset="0"/>
              <a:cs typeface="Calibri" panose="020F0502020204030204" pitchFamily="34" charset="0"/>
            </a:endParaRPr>
          </a:p>
          <a:p>
            <a:pPr marL="285750" lvl="0" indent="-285750" defTabSz="1019175" fontAlgn="base">
              <a:spcBef>
                <a:spcPts val="600"/>
              </a:spcBef>
              <a:spcAft>
                <a:spcPts val="600"/>
              </a:spcAft>
              <a:buFont typeface="Arial" panose="020B0604020202020204" pitchFamily="34" charset="0"/>
              <a:buChar char="•"/>
              <a:defRPr/>
            </a:pPr>
            <a:endParaRPr lang="en-US" sz="2800" dirty="0">
              <a:solidFill>
                <a:srgbClr val="000000"/>
              </a:solidFill>
              <a:latin typeface="Calibri"/>
            </a:endParaRPr>
          </a:p>
        </p:txBody>
      </p:sp>
    </p:spTree>
    <p:extLst>
      <p:ext uri="{BB962C8B-B14F-4D97-AF65-F5344CB8AC3E}">
        <p14:creationId xmlns:p14="http://schemas.microsoft.com/office/powerpoint/2010/main" val="353842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Health &amp; Human Services Integration </a:t>
            </a:r>
            <a:r>
              <a:rPr lang="en-US" sz="4000" dirty="0" smtClean="0"/>
              <a:t>Teams</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07913045"/>
              </p:ext>
            </p:extLst>
          </p:nvPr>
        </p:nvGraphicFramePr>
        <p:xfrm>
          <a:off x="258679" y="4036392"/>
          <a:ext cx="8229600" cy="3363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2286000" y="1555910"/>
            <a:ext cx="5173579" cy="3416320"/>
          </a:xfrm>
          <a:prstGeom prst="rect">
            <a:avLst/>
          </a:prstGeom>
          <a:noFill/>
        </p:spPr>
        <p:txBody>
          <a:bodyPr wrap="square" rtlCol="0">
            <a:spAutoFit/>
          </a:bodyPr>
          <a:lstStyle/>
          <a:p>
            <a:pPr marL="342900" indent="-342900">
              <a:buFont typeface="Wingdings" panose="05000000000000000000" pitchFamily="2" charset="2"/>
              <a:buChar char="v"/>
              <a:defRPr/>
            </a:pPr>
            <a:r>
              <a:rPr lang="en-US" sz="2400" dirty="0">
                <a:solidFill>
                  <a:prstClr val="black"/>
                </a:solidFill>
                <a:latin typeface="Calibri"/>
              </a:rPr>
              <a:t>Child Welfare Transformation</a:t>
            </a:r>
          </a:p>
          <a:p>
            <a:pPr marL="342900" indent="-342900">
              <a:buFont typeface="Wingdings" panose="05000000000000000000" pitchFamily="2" charset="2"/>
              <a:buChar char="v"/>
              <a:defRPr/>
            </a:pPr>
            <a:r>
              <a:rPr lang="en-US" sz="2400" dirty="0">
                <a:solidFill>
                  <a:prstClr val="black"/>
                </a:solidFill>
                <a:latin typeface="Calibri"/>
              </a:rPr>
              <a:t>Suicide Prevention</a:t>
            </a:r>
          </a:p>
          <a:p>
            <a:pPr marL="342900" indent="-342900">
              <a:buFont typeface="Wingdings" panose="05000000000000000000" pitchFamily="2" charset="2"/>
              <a:buChar char="v"/>
              <a:defRPr/>
            </a:pPr>
            <a:r>
              <a:rPr lang="en-US" sz="2400" dirty="0">
                <a:solidFill>
                  <a:prstClr val="black"/>
                </a:solidFill>
                <a:latin typeface="Calibri"/>
              </a:rPr>
              <a:t>Early Childhood</a:t>
            </a:r>
          </a:p>
          <a:p>
            <a:pPr marL="342900" indent="-342900">
              <a:buFont typeface="Wingdings" panose="05000000000000000000" pitchFamily="2" charset="2"/>
              <a:buChar char="v"/>
              <a:defRPr/>
            </a:pPr>
            <a:r>
              <a:rPr lang="en-US" sz="2400" dirty="0">
                <a:solidFill>
                  <a:prstClr val="black"/>
                </a:solidFill>
                <a:latin typeface="Calibri"/>
              </a:rPr>
              <a:t>Children affected by caregiver substance use disorders</a:t>
            </a:r>
          </a:p>
          <a:p>
            <a:pPr marL="342900" indent="-342900">
              <a:buFont typeface="Wingdings" panose="05000000000000000000" pitchFamily="2" charset="2"/>
              <a:buChar char="v"/>
              <a:defRPr/>
            </a:pPr>
            <a:r>
              <a:rPr lang="en-US" sz="2400" dirty="0">
                <a:solidFill>
                  <a:prstClr val="black"/>
                </a:solidFill>
                <a:latin typeface="Calibri"/>
              </a:rPr>
              <a:t>Father </a:t>
            </a:r>
            <a:r>
              <a:rPr lang="en-US" sz="2400" dirty="0" smtClean="0">
                <a:solidFill>
                  <a:prstClr val="black"/>
                </a:solidFill>
                <a:latin typeface="Calibri"/>
              </a:rPr>
              <a:t>Engagement</a:t>
            </a:r>
            <a:endParaRPr lang="en-US" sz="2400" dirty="0">
              <a:solidFill>
                <a:prstClr val="black"/>
              </a:solidFill>
              <a:latin typeface="Calibri"/>
            </a:endParaRPr>
          </a:p>
          <a:p>
            <a:pPr marL="342900" indent="-342900">
              <a:buFont typeface="Wingdings" panose="05000000000000000000" pitchFamily="2" charset="2"/>
              <a:buChar char="v"/>
              <a:defRPr/>
            </a:pPr>
            <a:r>
              <a:rPr lang="en-US" sz="2400" dirty="0">
                <a:solidFill>
                  <a:prstClr val="black"/>
                </a:solidFill>
                <a:latin typeface="Calibri"/>
              </a:rPr>
              <a:t>Data Analytics</a:t>
            </a:r>
          </a:p>
          <a:p>
            <a:pPr marL="342900" indent="-342900">
              <a:buFont typeface="Wingdings" panose="05000000000000000000" pitchFamily="2" charset="2"/>
              <a:buChar char="v"/>
              <a:defRPr/>
            </a:pPr>
            <a:r>
              <a:rPr lang="en-US" sz="2400" dirty="0">
                <a:solidFill>
                  <a:prstClr val="black"/>
                </a:solidFill>
                <a:latin typeface="Calibri"/>
              </a:rPr>
              <a:t>Multi-system involved youth/families</a:t>
            </a:r>
          </a:p>
          <a:p>
            <a:pPr marL="342900" indent="-342900">
              <a:buFont typeface="Wingdings" panose="05000000000000000000" pitchFamily="2" charset="2"/>
              <a:buChar char="v"/>
              <a:defRPr/>
            </a:pPr>
            <a:r>
              <a:rPr lang="en-US" sz="2400" dirty="0">
                <a:solidFill>
                  <a:prstClr val="black"/>
                </a:solidFill>
                <a:latin typeface="Calibri"/>
              </a:rPr>
              <a:t>Medicaid </a:t>
            </a:r>
            <a:r>
              <a:rPr lang="en-US" sz="2400" dirty="0" smtClean="0">
                <a:solidFill>
                  <a:prstClr val="black"/>
                </a:solidFill>
                <a:latin typeface="Calibri"/>
              </a:rPr>
              <a:t>Academy</a:t>
            </a:r>
            <a:endParaRPr lang="en-US" sz="2400" dirty="0">
              <a:solidFill>
                <a:prstClr val="black"/>
              </a:solidFill>
              <a:latin typeface="Calibri"/>
            </a:endParaRPr>
          </a:p>
        </p:txBody>
      </p:sp>
      <p:pic>
        <p:nvPicPr>
          <p:cNvPr id="1026" name="Picture 2" descr="Image result for learning cycles">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8679" y="1555910"/>
            <a:ext cx="2224192" cy="22167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72341" y="2235142"/>
            <a:ext cx="5257800" cy="1292662"/>
          </a:xfrm>
          <a:prstGeom prst="rect">
            <a:avLst/>
          </a:prstGeom>
          <a:noFill/>
        </p:spPr>
        <p:txBody>
          <a:bodyPr wrap="square" rtlCol="0">
            <a:spAutoFit/>
          </a:bodyPr>
          <a:lstStyle/>
          <a:p>
            <a:pPr marL="285750" indent="-285750">
              <a:buFont typeface="Wingdings" panose="05000000000000000000" pitchFamily="2" charset="2"/>
              <a:buChar char="ü"/>
              <a:defRPr/>
            </a:pPr>
            <a:r>
              <a:rPr lang="en-US" sz="2000" dirty="0">
                <a:solidFill>
                  <a:prstClr val="black"/>
                </a:solidFill>
                <a:latin typeface="Arial" panose="020B0604020202020204" pitchFamily="34" charset="0"/>
                <a:cs typeface="Arial" panose="020B0604020202020204" pitchFamily="34" charset="0"/>
              </a:rPr>
              <a:t>Chartered approach</a:t>
            </a:r>
          </a:p>
          <a:p>
            <a:pPr marL="285750" indent="-285750">
              <a:buFont typeface="Wingdings" panose="05000000000000000000" pitchFamily="2" charset="2"/>
              <a:buChar char="ü"/>
              <a:defRPr/>
            </a:pPr>
            <a:r>
              <a:rPr lang="en-US" sz="2000" dirty="0">
                <a:solidFill>
                  <a:prstClr val="black"/>
                </a:solidFill>
                <a:latin typeface="Arial" panose="020B0604020202020204" pitchFamily="34" charset="0"/>
                <a:cs typeface="Arial" panose="020B0604020202020204" pitchFamily="34" charset="0"/>
              </a:rPr>
              <a:t>Varied leadership and membership</a:t>
            </a:r>
          </a:p>
          <a:p>
            <a:pPr marL="285750" indent="-285750">
              <a:buFont typeface="Wingdings" panose="05000000000000000000" pitchFamily="2" charset="2"/>
              <a:buChar char="ü"/>
              <a:defRPr/>
            </a:pPr>
            <a:r>
              <a:rPr lang="en-US" sz="2000" dirty="0">
                <a:solidFill>
                  <a:prstClr val="black"/>
                </a:solidFill>
                <a:latin typeface="Arial" panose="020B0604020202020204" pitchFamily="34" charset="0"/>
                <a:cs typeface="Arial" panose="020B0604020202020204" pitchFamily="34" charset="0"/>
              </a:rPr>
              <a:t>Inter and Intra organizational efforts</a:t>
            </a:r>
          </a:p>
          <a:p>
            <a:pPr marL="285750" indent="-285750">
              <a:buFont typeface="Arial" panose="020B0604020202020204" pitchFamily="34" charset="0"/>
              <a:buChar char="•"/>
              <a:defRPr/>
            </a:pPr>
            <a:endParaRPr lang="en-US" dirty="0">
              <a:solidFill>
                <a:prstClr val="black"/>
              </a:solidFill>
              <a:latin typeface="Calibri"/>
            </a:endParaRPr>
          </a:p>
        </p:txBody>
      </p:sp>
    </p:spTree>
    <p:extLst>
      <p:ext uri="{BB962C8B-B14F-4D97-AF65-F5344CB8AC3E}">
        <p14:creationId xmlns:p14="http://schemas.microsoft.com/office/powerpoint/2010/main" val="461583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Outcomes </a:t>
            </a:r>
            <a:endParaRPr lang="en-US" dirty="0"/>
          </a:p>
        </p:txBody>
      </p:sp>
      <p:sp>
        <p:nvSpPr>
          <p:cNvPr id="4" name="Content Placeholder 6"/>
          <p:cNvSpPr>
            <a:spLocks noGrp="1"/>
          </p:cNvSpPr>
          <p:nvPr>
            <p:ph sz="half" idx="4294967295"/>
          </p:nvPr>
        </p:nvSpPr>
        <p:spPr>
          <a:xfrm>
            <a:off x="393031" y="1604776"/>
            <a:ext cx="4896057" cy="5253224"/>
          </a:xfrm>
        </p:spPr>
        <p:txBody>
          <a:bodyPr/>
          <a:lstStyle/>
          <a:p>
            <a:pPr marL="342900" indent="-342900">
              <a:spcBef>
                <a:spcPts val="600"/>
              </a:spcBef>
              <a:spcAft>
                <a:spcPts val="600"/>
              </a:spcAft>
            </a:pPr>
            <a:r>
              <a:rPr lang="en-US" sz="2400" b="1" i="1" dirty="0">
                <a:solidFill>
                  <a:srgbClr val="000000"/>
                </a:solidFill>
                <a:latin typeface="Calibri"/>
              </a:rPr>
              <a:t>Increased population-based</a:t>
            </a:r>
            <a:r>
              <a:rPr lang="en-US" sz="2400" dirty="0">
                <a:solidFill>
                  <a:srgbClr val="000000"/>
                </a:solidFill>
                <a:latin typeface="Calibri"/>
              </a:rPr>
              <a:t> prevention efforts at the community </a:t>
            </a:r>
            <a:r>
              <a:rPr lang="en-US" sz="2400" dirty="0" smtClean="0">
                <a:solidFill>
                  <a:srgbClr val="000000"/>
                </a:solidFill>
                <a:latin typeface="Calibri"/>
              </a:rPr>
              <a:t>level</a:t>
            </a:r>
            <a:endParaRPr lang="en-US" sz="2400" dirty="0">
              <a:solidFill>
                <a:srgbClr val="000000"/>
              </a:solidFill>
              <a:latin typeface="Calibri"/>
            </a:endParaRPr>
          </a:p>
          <a:p>
            <a:pPr marL="342900" indent="-342900">
              <a:spcBef>
                <a:spcPts val="600"/>
              </a:spcBef>
              <a:spcAft>
                <a:spcPts val="600"/>
              </a:spcAft>
            </a:pPr>
            <a:r>
              <a:rPr lang="en-US" sz="2400" dirty="0">
                <a:solidFill>
                  <a:srgbClr val="000000"/>
                </a:solidFill>
                <a:latin typeface="Calibri"/>
              </a:rPr>
              <a:t>Increased </a:t>
            </a:r>
            <a:r>
              <a:rPr lang="en-US" sz="2400" b="1" i="1" dirty="0">
                <a:solidFill>
                  <a:srgbClr val="000000"/>
                </a:solidFill>
                <a:latin typeface="Calibri"/>
              </a:rPr>
              <a:t>Protective and Resiliency Factors among families</a:t>
            </a:r>
          </a:p>
          <a:p>
            <a:pPr marL="342900" indent="-342900">
              <a:spcBef>
                <a:spcPts val="600"/>
              </a:spcBef>
              <a:spcAft>
                <a:spcPts val="600"/>
              </a:spcAft>
            </a:pPr>
            <a:r>
              <a:rPr lang="en-US" sz="2400" b="1" i="1" dirty="0">
                <a:solidFill>
                  <a:srgbClr val="000000"/>
                </a:solidFill>
                <a:latin typeface="Calibri"/>
              </a:rPr>
              <a:t>Shifting from a </a:t>
            </a:r>
            <a:r>
              <a:rPr lang="en-US" sz="2400" b="1" i="1" dirty="0" err="1" smtClean="0">
                <a:solidFill>
                  <a:srgbClr val="000000"/>
                </a:solidFill>
                <a:latin typeface="Calibri"/>
              </a:rPr>
              <a:t>siloed</a:t>
            </a:r>
            <a:r>
              <a:rPr lang="en-US" sz="2400" b="1" i="1" dirty="0" smtClean="0">
                <a:solidFill>
                  <a:srgbClr val="000000"/>
                </a:solidFill>
                <a:latin typeface="Calibri"/>
              </a:rPr>
              <a:t> system </a:t>
            </a:r>
            <a:r>
              <a:rPr lang="en-US" sz="2400" dirty="0" smtClean="0">
                <a:solidFill>
                  <a:srgbClr val="000000"/>
                </a:solidFill>
                <a:latin typeface="Calibri"/>
              </a:rPr>
              <a:t>that</a:t>
            </a:r>
            <a:r>
              <a:rPr lang="en-US" sz="2400" b="1" i="1" dirty="0" smtClean="0">
                <a:solidFill>
                  <a:srgbClr val="000000"/>
                </a:solidFill>
                <a:latin typeface="Calibri"/>
              </a:rPr>
              <a:t> </a:t>
            </a:r>
            <a:r>
              <a:rPr lang="en-US" sz="2400" dirty="0" smtClean="0">
                <a:solidFill>
                  <a:srgbClr val="000000"/>
                </a:solidFill>
                <a:latin typeface="Calibri"/>
              </a:rPr>
              <a:t>is compliance-driven to one that serves the whole family/person based on needs, and with </a:t>
            </a:r>
            <a:r>
              <a:rPr lang="en-US" sz="2400" b="1" i="1" dirty="0">
                <a:solidFill>
                  <a:srgbClr val="000000"/>
                </a:solidFill>
                <a:latin typeface="Calibri"/>
              </a:rPr>
              <a:t>prevention </a:t>
            </a:r>
            <a:r>
              <a:rPr lang="en-US" sz="2400" b="1" i="1" dirty="0" smtClean="0">
                <a:solidFill>
                  <a:srgbClr val="000000"/>
                </a:solidFill>
                <a:latin typeface="Calibri"/>
              </a:rPr>
              <a:t>programming.</a:t>
            </a:r>
            <a:endParaRPr lang="en-US" sz="2400" b="1" i="1" dirty="0">
              <a:solidFill>
                <a:srgbClr val="000000"/>
              </a:solidFill>
              <a:latin typeface="Calibri"/>
            </a:endParaRPr>
          </a:p>
          <a:p>
            <a:pPr marL="342900" indent="-342900">
              <a:spcBef>
                <a:spcPts val="600"/>
              </a:spcBef>
              <a:spcAft>
                <a:spcPts val="600"/>
              </a:spcAft>
            </a:pPr>
            <a:r>
              <a:rPr lang="en-US" sz="2400" dirty="0">
                <a:solidFill>
                  <a:srgbClr val="000000"/>
                </a:solidFill>
                <a:latin typeface="Calibri"/>
              </a:rPr>
              <a:t>Regional and population-based data analytics for </a:t>
            </a:r>
            <a:r>
              <a:rPr lang="en-US" sz="2400" b="1" i="1" dirty="0">
                <a:solidFill>
                  <a:srgbClr val="000000"/>
                </a:solidFill>
                <a:latin typeface="Calibri"/>
              </a:rPr>
              <a:t>data-driven decision-making</a:t>
            </a:r>
            <a:r>
              <a:rPr lang="en-US" b="1" i="1" dirty="0">
                <a:solidFill>
                  <a:srgbClr val="000000"/>
                </a:solidFill>
                <a:latin typeface="Calibri"/>
              </a:rPr>
              <a:t>.</a:t>
            </a:r>
          </a:p>
          <a:p>
            <a:pPr marL="342900" indent="-342900"/>
            <a:endParaRPr lang="en-US" sz="1800" b="1" i="1" dirty="0">
              <a:latin typeface="+mj-lt"/>
            </a:endParaRPr>
          </a:p>
          <a:p>
            <a:pPr marL="342900" indent="-342900"/>
            <a:endParaRPr lang="en-US" dirty="0"/>
          </a:p>
        </p:txBody>
      </p:sp>
      <p:sp>
        <p:nvSpPr>
          <p:cNvPr id="5" name="Content Placeholder 11"/>
          <p:cNvSpPr>
            <a:spLocks noGrp="1"/>
          </p:cNvSpPr>
          <p:nvPr>
            <p:ph sz="quarter" idx="4294967295"/>
          </p:nvPr>
        </p:nvSpPr>
        <p:spPr>
          <a:xfrm>
            <a:off x="5289088" y="1604776"/>
            <a:ext cx="5479174" cy="4808056"/>
          </a:xfrm>
        </p:spPr>
        <p:txBody>
          <a:bodyPr/>
          <a:lstStyle/>
          <a:p>
            <a:pPr marL="342900" indent="-342900">
              <a:spcBef>
                <a:spcPts val="600"/>
              </a:spcBef>
              <a:spcAft>
                <a:spcPts val="600"/>
              </a:spcAft>
            </a:pPr>
            <a:r>
              <a:rPr lang="en-US" sz="2400" b="1" i="1" dirty="0">
                <a:solidFill>
                  <a:srgbClr val="000000"/>
                </a:solidFill>
                <a:latin typeface="Calibri"/>
              </a:rPr>
              <a:t>New</a:t>
            </a:r>
            <a:r>
              <a:rPr lang="en-US" sz="2400" b="1" dirty="0">
                <a:solidFill>
                  <a:srgbClr val="000000"/>
                </a:solidFill>
                <a:latin typeface="Calibri"/>
              </a:rPr>
              <a:t> </a:t>
            </a:r>
            <a:r>
              <a:rPr lang="en-US" sz="2400" b="1" i="1" dirty="0" smtClean="0">
                <a:solidFill>
                  <a:srgbClr val="000000"/>
                </a:solidFill>
                <a:latin typeface="Calibri"/>
              </a:rPr>
              <a:t>upstream prevention </a:t>
            </a:r>
            <a:r>
              <a:rPr lang="en-US" sz="2400" b="1" i="1" dirty="0">
                <a:solidFill>
                  <a:srgbClr val="000000"/>
                </a:solidFill>
                <a:latin typeface="Calibri"/>
              </a:rPr>
              <a:t>services </a:t>
            </a:r>
            <a:r>
              <a:rPr lang="en-US" sz="2400" dirty="0">
                <a:solidFill>
                  <a:srgbClr val="000000"/>
                </a:solidFill>
                <a:latin typeface="Calibri"/>
              </a:rPr>
              <a:t>through Family Resource Centers </a:t>
            </a:r>
            <a:r>
              <a:rPr lang="en-US" sz="2400" b="1" i="1" dirty="0">
                <a:solidFill>
                  <a:srgbClr val="000000"/>
                </a:solidFill>
                <a:latin typeface="Calibri"/>
              </a:rPr>
              <a:t>for families </a:t>
            </a:r>
            <a:r>
              <a:rPr lang="en-US" sz="2400" b="1" i="1" dirty="0" smtClean="0">
                <a:solidFill>
                  <a:srgbClr val="000000"/>
                </a:solidFill>
                <a:latin typeface="Calibri"/>
              </a:rPr>
              <a:t>at risk.</a:t>
            </a:r>
            <a:endParaRPr lang="en-US" sz="2400" b="1" i="1" dirty="0">
              <a:solidFill>
                <a:srgbClr val="000000"/>
              </a:solidFill>
              <a:latin typeface="Calibri"/>
            </a:endParaRPr>
          </a:p>
          <a:p>
            <a:pPr marL="342900" indent="-342900">
              <a:spcBef>
                <a:spcPts val="600"/>
              </a:spcBef>
              <a:spcAft>
                <a:spcPts val="600"/>
              </a:spcAft>
            </a:pPr>
            <a:r>
              <a:rPr lang="en-US" sz="2400" b="1" i="1" dirty="0">
                <a:solidFill>
                  <a:srgbClr val="000000"/>
                </a:solidFill>
                <a:latin typeface="Calibri"/>
              </a:rPr>
              <a:t>Additional community and evidenced-based preventive services</a:t>
            </a:r>
            <a:r>
              <a:rPr lang="en-US" sz="2400" b="1" dirty="0">
                <a:solidFill>
                  <a:srgbClr val="000000"/>
                </a:solidFill>
                <a:latin typeface="Calibri"/>
              </a:rPr>
              <a:t>, </a:t>
            </a:r>
            <a:r>
              <a:rPr lang="en-US" sz="2400" dirty="0">
                <a:solidFill>
                  <a:srgbClr val="000000"/>
                </a:solidFill>
                <a:latin typeface="Calibri"/>
              </a:rPr>
              <a:t>such as Home Visiting , for families </a:t>
            </a:r>
            <a:r>
              <a:rPr lang="en-US" sz="2400" b="1" i="1" dirty="0">
                <a:solidFill>
                  <a:srgbClr val="000000"/>
                </a:solidFill>
                <a:latin typeface="Calibri"/>
              </a:rPr>
              <a:t>before they have contact with </a:t>
            </a:r>
            <a:r>
              <a:rPr lang="en-US" sz="2400" b="1" i="1" dirty="0" smtClean="0">
                <a:solidFill>
                  <a:srgbClr val="000000"/>
                </a:solidFill>
                <a:latin typeface="Calibri"/>
              </a:rPr>
              <a:t>downstream services, i.e. child </a:t>
            </a:r>
            <a:r>
              <a:rPr lang="en-US" sz="2400" b="1" i="1" dirty="0">
                <a:solidFill>
                  <a:srgbClr val="000000"/>
                </a:solidFill>
                <a:latin typeface="Calibri"/>
              </a:rPr>
              <a:t>welfare system</a:t>
            </a:r>
          </a:p>
          <a:p>
            <a:pPr marL="342900" indent="-342900">
              <a:spcBef>
                <a:spcPts val="600"/>
              </a:spcBef>
              <a:spcAft>
                <a:spcPts val="600"/>
              </a:spcAft>
            </a:pPr>
            <a:r>
              <a:rPr lang="en-US" sz="2400" b="1" i="1" dirty="0">
                <a:solidFill>
                  <a:srgbClr val="000000"/>
                </a:solidFill>
                <a:latin typeface="Calibri"/>
              </a:rPr>
              <a:t>More effective community collaboration and systems change</a:t>
            </a:r>
            <a:r>
              <a:rPr lang="en-US" sz="2400" i="1" dirty="0">
                <a:solidFill>
                  <a:srgbClr val="000000"/>
                </a:solidFill>
                <a:latin typeface="Calibri"/>
              </a:rPr>
              <a:t> </a:t>
            </a:r>
            <a:r>
              <a:rPr lang="en-US" sz="2400" dirty="0">
                <a:solidFill>
                  <a:srgbClr val="000000"/>
                </a:solidFill>
                <a:latin typeface="Calibri"/>
              </a:rPr>
              <a:t>through </a:t>
            </a:r>
            <a:r>
              <a:rPr lang="en-US" sz="2400" dirty="0" smtClean="0">
                <a:solidFill>
                  <a:srgbClr val="000000"/>
                </a:solidFill>
                <a:latin typeface="Calibri"/>
              </a:rPr>
              <a:t>models including Boundary </a:t>
            </a:r>
            <a:r>
              <a:rPr lang="en-US" sz="2400" dirty="0">
                <a:solidFill>
                  <a:srgbClr val="000000"/>
                </a:solidFill>
                <a:latin typeface="Calibri"/>
              </a:rPr>
              <a:t>Spanning </a:t>
            </a:r>
            <a:r>
              <a:rPr lang="en-US" sz="2400" dirty="0" smtClean="0">
                <a:solidFill>
                  <a:srgbClr val="000000"/>
                </a:solidFill>
                <a:latin typeface="Calibri"/>
              </a:rPr>
              <a:t>Leadership and Whole Families Approach to Jobs</a:t>
            </a:r>
            <a:endParaRPr lang="en-US" sz="2400" dirty="0">
              <a:solidFill>
                <a:srgbClr val="000000"/>
              </a:solidFill>
              <a:latin typeface="Calibri"/>
            </a:endParaRPr>
          </a:p>
        </p:txBody>
      </p:sp>
    </p:spTree>
    <p:extLst>
      <p:ext uri="{BB962C8B-B14F-4D97-AF65-F5344CB8AC3E}">
        <p14:creationId xmlns:p14="http://schemas.microsoft.com/office/powerpoint/2010/main" val="30511466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79961" y="1578240"/>
            <a:ext cx="10807890" cy="4252628"/>
          </a:xfrm>
        </p:spPr>
        <p:txBody>
          <a:bodyPr/>
          <a:lstStyle/>
          <a:p>
            <a:r>
              <a:rPr lang="en-US" dirty="0" smtClean="0">
                <a:latin typeface="Calibri" panose="020F0502020204030204" pitchFamily="34" charset="0"/>
                <a:cs typeface="Calibri" panose="020F0502020204030204" pitchFamily="34" charset="0"/>
              </a:rPr>
              <a:t>Operationalizing Service Integration – Make Every Door the Right Door</a:t>
            </a:r>
          </a:p>
          <a:p>
            <a:r>
              <a:rPr lang="en-US" dirty="0" smtClean="0">
                <a:latin typeface="Calibri" panose="020F0502020204030204" pitchFamily="34" charset="0"/>
                <a:cs typeface="Calibri" panose="020F0502020204030204" pitchFamily="34" charset="0"/>
              </a:rPr>
              <a:t>The right services, at the right time, at the right place </a:t>
            </a:r>
          </a:p>
          <a:p>
            <a:endParaRPr lang="en-US"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smtClean="0">
              <a:latin typeface="Calibri" panose="020F0502020204030204" pitchFamily="34" charset="0"/>
              <a:cs typeface="Calibri" panose="020F0502020204030204" pitchFamily="34" charset="0"/>
            </a:endParaRPr>
          </a:p>
          <a:p>
            <a:pPr lvl="1"/>
            <a:endParaRPr lang="en-US" dirty="0" smtClean="0">
              <a:latin typeface="Calibri" panose="020F0502020204030204" pitchFamily="34" charset="0"/>
              <a:cs typeface="Calibri" panose="020F0502020204030204" pitchFamily="34" charset="0"/>
            </a:endParaRPr>
          </a:p>
          <a:p>
            <a:pPr>
              <a:lnSpc>
                <a:spcPct val="150000"/>
              </a:lnSpc>
            </a:pPr>
            <a:r>
              <a:rPr lang="en-US" dirty="0" smtClean="0">
                <a:latin typeface="Calibri" panose="020F0502020204030204" pitchFamily="34" charset="0"/>
                <a:cs typeface="Calibri" panose="020F0502020204030204" pitchFamily="34" charset="0"/>
              </a:rPr>
              <a:t>Talent Development – Learning Systems </a:t>
            </a:r>
            <a:endParaRPr lang="en-US" dirty="0"/>
          </a:p>
          <a:p>
            <a:pPr marL="0" indent="0">
              <a:buNone/>
            </a:pP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838200" y="365126"/>
            <a:ext cx="10515600" cy="808582"/>
          </a:xfrm>
        </p:spPr>
        <p:txBody>
          <a:bodyPr/>
          <a:lstStyle/>
          <a:p>
            <a:r>
              <a:rPr lang="en-US" dirty="0" smtClean="0"/>
              <a:t>Collaboration to Integration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18565333"/>
              </p:ext>
            </p:extLst>
          </p:nvPr>
        </p:nvGraphicFramePr>
        <p:xfrm>
          <a:off x="370113" y="2586010"/>
          <a:ext cx="8843555" cy="3474720"/>
        </p:xfrm>
        <a:graphic>
          <a:graphicData uri="http://schemas.openxmlformats.org/drawingml/2006/table">
            <a:tbl>
              <a:tblPr firstRow="1" bandRow="1">
                <a:tableStyleId>{BC89EF96-8CEA-46FF-86C4-4CE0E7609802}</a:tableStyleId>
              </a:tblPr>
              <a:tblGrid>
                <a:gridCol w="3256138">
                  <a:extLst>
                    <a:ext uri="{9D8B030D-6E8A-4147-A177-3AD203B41FA5}">
                      <a16:colId xmlns:a16="http://schemas.microsoft.com/office/drawing/2014/main" val="3837567292"/>
                    </a:ext>
                  </a:extLst>
                </a:gridCol>
                <a:gridCol w="5587417">
                  <a:extLst>
                    <a:ext uri="{9D8B030D-6E8A-4147-A177-3AD203B41FA5}">
                      <a16:colId xmlns:a16="http://schemas.microsoft.com/office/drawing/2014/main" val="184879314"/>
                    </a:ext>
                  </a:extLst>
                </a:gridCol>
              </a:tblGrid>
              <a:tr h="358986">
                <a:tc>
                  <a:txBody>
                    <a:bodyPr/>
                    <a:lstStyle/>
                    <a:p>
                      <a:r>
                        <a:rPr lang="en-US" sz="2000" b="1" dirty="0" smtClean="0">
                          <a:latin typeface="Calibri" panose="020F0502020204030204" pitchFamily="34" charset="0"/>
                          <a:cs typeface="Calibri" panose="020F0502020204030204" pitchFamily="34" charset="0"/>
                        </a:rPr>
                        <a:t>Child Support</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Concrete</a:t>
                      </a:r>
                      <a:r>
                        <a:rPr lang="en-US" sz="2000" b="1" baseline="0" dirty="0" smtClean="0">
                          <a:latin typeface="Calibri" panose="020F0502020204030204" pitchFamily="34" charset="0"/>
                          <a:cs typeface="Calibri" panose="020F0502020204030204" pitchFamily="34" charset="0"/>
                        </a:rPr>
                        <a:t> support to increase capacity</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7066237"/>
                  </a:ext>
                </a:extLst>
              </a:tr>
              <a:tr h="370840">
                <a:tc>
                  <a:txBody>
                    <a:bodyPr/>
                    <a:lstStyle/>
                    <a:p>
                      <a:r>
                        <a:rPr lang="en-US" sz="2000" b="1" dirty="0" smtClean="0">
                          <a:latin typeface="Calibri" panose="020F0502020204030204" pitchFamily="34" charset="0"/>
                          <a:cs typeface="Calibri" panose="020F0502020204030204" pitchFamily="34" charset="0"/>
                        </a:rPr>
                        <a:t>Behavioral Health</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Mental</a:t>
                      </a:r>
                      <a:r>
                        <a:rPr lang="en-US" sz="2000" b="1" baseline="0" dirty="0" smtClean="0">
                          <a:latin typeface="Calibri" panose="020F0502020204030204" pitchFamily="34" charset="0"/>
                          <a:cs typeface="Calibri" panose="020F0502020204030204" pitchFamily="34" charset="0"/>
                        </a:rPr>
                        <a:t> health support; substance use treatment </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996012227"/>
                  </a:ext>
                </a:extLst>
              </a:tr>
              <a:tr h="370840">
                <a:tc>
                  <a:txBody>
                    <a:bodyPr/>
                    <a:lstStyle/>
                    <a:p>
                      <a:r>
                        <a:rPr lang="en-US" sz="2000" b="1" dirty="0" smtClean="0">
                          <a:latin typeface="Calibri" panose="020F0502020204030204" pitchFamily="34" charset="0"/>
                          <a:cs typeface="Calibri" panose="020F0502020204030204" pitchFamily="34" charset="0"/>
                        </a:rPr>
                        <a:t>Employment Supports </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Work Programs; Motivational Interviewing</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595632140"/>
                  </a:ext>
                </a:extLst>
              </a:tr>
              <a:tr h="370840">
                <a:tc>
                  <a:txBody>
                    <a:bodyPr/>
                    <a:lstStyle/>
                    <a:p>
                      <a:r>
                        <a:rPr lang="en-US" sz="2000" b="1" dirty="0" smtClean="0">
                          <a:latin typeface="Calibri" panose="020F0502020204030204" pitchFamily="34" charset="0"/>
                          <a:cs typeface="Calibri" panose="020F0502020204030204" pitchFamily="34" charset="0"/>
                        </a:rPr>
                        <a:t>Head Start Collaboration</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Parenting Education and Support</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06802728"/>
                  </a:ext>
                </a:extLst>
              </a:tr>
              <a:tr h="370840">
                <a:tc>
                  <a:txBody>
                    <a:bodyPr/>
                    <a:lstStyle/>
                    <a:p>
                      <a:r>
                        <a:rPr lang="en-US" sz="2000" b="1" dirty="0" smtClean="0">
                          <a:latin typeface="Calibri" panose="020F0502020204030204" pitchFamily="34" charset="0"/>
                          <a:cs typeface="Calibri" panose="020F0502020204030204" pitchFamily="34" charset="0"/>
                        </a:rPr>
                        <a:t>Family Assistance </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Financial</a:t>
                      </a:r>
                      <a:r>
                        <a:rPr lang="en-US" sz="2000" b="1" baseline="0" dirty="0" smtClean="0">
                          <a:latin typeface="Calibri" panose="020F0502020204030204" pitchFamily="34" charset="0"/>
                          <a:cs typeface="Calibri" panose="020F0502020204030204" pitchFamily="34" charset="0"/>
                        </a:rPr>
                        <a:t> Assistance; Healthcare</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91720680"/>
                  </a:ext>
                </a:extLst>
              </a:tr>
              <a:tr h="370840">
                <a:tc>
                  <a:txBody>
                    <a:bodyPr/>
                    <a:lstStyle/>
                    <a:p>
                      <a:r>
                        <a:rPr lang="en-US" sz="2000" b="1" dirty="0" smtClean="0">
                          <a:latin typeface="Calibri" panose="020F0502020204030204" pitchFamily="34" charset="0"/>
                          <a:cs typeface="Calibri" panose="020F0502020204030204" pitchFamily="34" charset="0"/>
                        </a:rPr>
                        <a:t>Housing </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Housing needs;</a:t>
                      </a:r>
                      <a:r>
                        <a:rPr lang="en-US" sz="2000" b="1" baseline="0" dirty="0" smtClean="0">
                          <a:latin typeface="Calibri" panose="020F0502020204030204" pitchFamily="34" charset="0"/>
                          <a:cs typeface="Calibri" panose="020F0502020204030204" pitchFamily="34" charset="0"/>
                        </a:rPr>
                        <a:t> veterans services</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121387758"/>
                  </a:ext>
                </a:extLst>
              </a:tr>
              <a:tr h="370840">
                <a:tc>
                  <a:txBody>
                    <a:bodyPr/>
                    <a:lstStyle/>
                    <a:p>
                      <a:r>
                        <a:rPr lang="en-US" sz="2000" b="1" dirty="0" smtClean="0">
                          <a:latin typeface="Calibri" panose="020F0502020204030204" pitchFamily="34" charset="0"/>
                          <a:cs typeface="Calibri" panose="020F0502020204030204" pitchFamily="34" charset="0"/>
                        </a:rPr>
                        <a:t>Public Health </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Health &amp; wellness; home visiting</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5662920"/>
                  </a:ext>
                </a:extLst>
              </a:tr>
              <a:tr h="370840">
                <a:tc>
                  <a:txBody>
                    <a:bodyPr/>
                    <a:lstStyle/>
                    <a:p>
                      <a:r>
                        <a:rPr lang="en-US" sz="2000" b="1" dirty="0" smtClean="0">
                          <a:latin typeface="Calibri" panose="020F0502020204030204" pitchFamily="34" charset="0"/>
                          <a:cs typeface="Calibri" panose="020F0502020204030204" pitchFamily="34" charset="0"/>
                        </a:rPr>
                        <a:t>IT and Progra</a:t>
                      </a:r>
                      <a:r>
                        <a:rPr lang="en-US" sz="2000" b="1" baseline="0" dirty="0" smtClean="0">
                          <a:latin typeface="Calibri" panose="020F0502020204030204" pitchFamily="34" charset="0"/>
                          <a:cs typeface="Calibri" panose="020F0502020204030204" pitchFamily="34" charset="0"/>
                        </a:rPr>
                        <a:t>m </a:t>
                      </a:r>
                      <a:r>
                        <a:rPr lang="en-US" sz="2000" b="1" dirty="0" smtClean="0">
                          <a:latin typeface="Calibri" panose="020F0502020204030204" pitchFamily="34" charset="0"/>
                          <a:cs typeface="Calibri" panose="020F0502020204030204" pitchFamily="34" charset="0"/>
                        </a:rPr>
                        <a:t>Interfaces</a:t>
                      </a:r>
                      <a:r>
                        <a:rPr lang="en-US" sz="2000" b="1" baseline="0" dirty="0" smtClean="0">
                          <a:latin typeface="Calibri" panose="020F0502020204030204" pitchFamily="34" charset="0"/>
                          <a:cs typeface="Calibri" panose="020F0502020204030204" pitchFamily="34" charset="0"/>
                        </a:rPr>
                        <a:t> </a:t>
                      </a:r>
                      <a:endParaRPr lang="en-US" sz="2000" b="1" dirty="0">
                        <a:latin typeface="Calibri" panose="020F0502020204030204" pitchFamily="34" charset="0"/>
                        <a:cs typeface="Calibri" panose="020F0502020204030204" pitchFamily="34" charset="0"/>
                      </a:endParaRPr>
                    </a:p>
                  </a:txBody>
                  <a:tcPr/>
                </a:tc>
                <a:tc>
                  <a:txBody>
                    <a:bodyPr/>
                    <a:lstStyle/>
                    <a:p>
                      <a:r>
                        <a:rPr lang="en-US" sz="2000" b="1" dirty="0" smtClean="0">
                          <a:latin typeface="Calibri" panose="020F0502020204030204" pitchFamily="34" charset="0"/>
                          <a:cs typeface="Calibri" panose="020F0502020204030204" pitchFamily="34" charset="0"/>
                        </a:rPr>
                        <a:t>Integrate</a:t>
                      </a:r>
                      <a:r>
                        <a:rPr lang="en-US" sz="2000" b="1" baseline="0" dirty="0" smtClean="0">
                          <a:latin typeface="Calibri" panose="020F0502020204030204" pitchFamily="34" charset="0"/>
                          <a:cs typeface="Calibri" panose="020F0502020204030204" pitchFamily="34" charset="0"/>
                        </a:rPr>
                        <a:t> services; empower employees and citizens; collect and analyze needed data</a:t>
                      </a:r>
                      <a:endParaRPr lang="en-US" sz="20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380706942"/>
                  </a:ext>
                </a:extLst>
              </a:tr>
            </a:tbl>
          </a:graphicData>
        </a:graphic>
      </p:graphicFrame>
    </p:spTree>
    <p:extLst>
      <p:ext uri="{BB962C8B-B14F-4D97-AF65-F5344CB8AC3E}">
        <p14:creationId xmlns:p14="http://schemas.microsoft.com/office/powerpoint/2010/main" val="32925627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External Collaborations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7881490"/>
              </p:ext>
            </p:extLst>
          </p:nvPr>
        </p:nvGraphicFramePr>
        <p:xfrm>
          <a:off x="601980" y="1690685"/>
          <a:ext cx="9142912" cy="4541568"/>
        </p:xfrm>
        <a:graphic>
          <a:graphicData uri="http://schemas.openxmlformats.org/drawingml/2006/table">
            <a:tbl>
              <a:tblPr firstRow="1" bandRow="1">
                <a:tableStyleId>{3B4B98B0-60AC-42C2-AFA5-B58CD77FA1E5}</a:tableStyleId>
              </a:tblPr>
              <a:tblGrid>
                <a:gridCol w="4571456">
                  <a:extLst>
                    <a:ext uri="{9D8B030D-6E8A-4147-A177-3AD203B41FA5}">
                      <a16:colId xmlns:a16="http://schemas.microsoft.com/office/drawing/2014/main" val="3470428173"/>
                    </a:ext>
                  </a:extLst>
                </a:gridCol>
                <a:gridCol w="4571456">
                  <a:extLst>
                    <a:ext uri="{9D8B030D-6E8A-4147-A177-3AD203B41FA5}">
                      <a16:colId xmlns:a16="http://schemas.microsoft.com/office/drawing/2014/main" val="1278120459"/>
                    </a:ext>
                  </a:extLst>
                </a:gridCol>
              </a:tblGrid>
              <a:tr h="1065878">
                <a:tc>
                  <a:txBody>
                    <a:bodyPr/>
                    <a:lstStyle/>
                    <a:p>
                      <a:r>
                        <a:rPr lang="en-US" sz="2000" dirty="0" smtClean="0">
                          <a:latin typeface="Calibri" panose="020F0502020204030204" pitchFamily="34" charset="0"/>
                          <a:cs typeface="Calibri" panose="020F0502020204030204" pitchFamily="34" charset="0"/>
                        </a:rPr>
                        <a:t>Community Collaboration to Strengthen &amp; Preserve Families – 5</a:t>
                      </a:r>
                      <a:r>
                        <a:rPr lang="en-US" sz="2000" baseline="0" dirty="0" smtClean="0">
                          <a:latin typeface="Calibri" panose="020F0502020204030204" pitchFamily="34" charset="0"/>
                          <a:cs typeface="Calibri" panose="020F0502020204030204" pitchFamily="34" charset="0"/>
                        </a:rPr>
                        <a:t> year grant</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latin typeface="Calibri" panose="020F0502020204030204" pitchFamily="34" charset="0"/>
                          <a:cs typeface="Calibri" panose="020F0502020204030204" pitchFamily="34" charset="0"/>
                        </a:rPr>
                        <a:t>Protective Factors Framework:  Child</a:t>
                      </a:r>
                      <a:r>
                        <a:rPr lang="en-US" sz="2000" baseline="0" dirty="0" smtClean="0">
                          <a:latin typeface="Calibri" panose="020F0502020204030204" pitchFamily="34" charset="0"/>
                          <a:cs typeface="Calibri" panose="020F0502020204030204" pitchFamily="34" charset="0"/>
                        </a:rPr>
                        <a:t> Welfare Transformation; Community-based Delivery Systems</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27986137"/>
                  </a:ext>
                </a:extLst>
              </a:tr>
              <a:tr h="602453">
                <a:tc>
                  <a:txBody>
                    <a:bodyPr/>
                    <a:lstStyle/>
                    <a:p>
                      <a:r>
                        <a:rPr lang="en-US" sz="2000" b="1" dirty="0" smtClean="0">
                          <a:latin typeface="Calibri" panose="020F0502020204030204" pitchFamily="34" charset="0"/>
                          <a:cs typeface="Calibri" panose="020F0502020204030204" pitchFamily="34" charset="0"/>
                        </a:rPr>
                        <a:t>NH Judicial Branch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baseline="0" dirty="0" smtClean="0">
                          <a:latin typeface="Calibri" panose="020F0502020204030204" pitchFamily="34" charset="0"/>
                          <a:cs typeface="Calibri" panose="020F0502020204030204" pitchFamily="34" charset="0"/>
                        </a:rPr>
                        <a:t>Parenting Plan track parallel to IV-D cases</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95230437"/>
                  </a:ext>
                </a:extLst>
              </a:tr>
              <a:tr h="602453">
                <a:tc>
                  <a:txBody>
                    <a:bodyPr/>
                    <a:lstStyle/>
                    <a:p>
                      <a:r>
                        <a:rPr lang="en-US" sz="2000" b="1" dirty="0" smtClean="0">
                          <a:latin typeface="Calibri" panose="020F0502020204030204" pitchFamily="34" charset="0"/>
                          <a:cs typeface="Calibri" panose="020F0502020204030204" pitchFamily="34" charset="0"/>
                        </a:rPr>
                        <a:t>Department of Corrections</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Calibri" panose="020F0502020204030204" pitchFamily="34" charset="0"/>
                          <a:cs typeface="Calibri" panose="020F0502020204030204" pitchFamily="34" charset="0"/>
                        </a:rPr>
                        <a:t>Prison</a:t>
                      </a:r>
                      <a:r>
                        <a:rPr lang="en-US" sz="2000" b="1" baseline="0" dirty="0" smtClean="0">
                          <a:latin typeface="Calibri" panose="020F0502020204030204" pitchFamily="34" charset="0"/>
                          <a:cs typeface="Calibri" panose="020F0502020204030204" pitchFamily="34" charset="0"/>
                        </a:rPr>
                        <a:t> Outreach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9969672"/>
                  </a:ext>
                </a:extLst>
              </a:tr>
              <a:tr h="1065878">
                <a:tc>
                  <a:txBody>
                    <a:bodyPr/>
                    <a:lstStyle/>
                    <a:p>
                      <a:r>
                        <a:rPr lang="en-US" sz="2000" b="1" dirty="0" smtClean="0">
                          <a:latin typeface="Calibri" panose="020F0502020204030204" pitchFamily="34" charset="0"/>
                          <a:cs typeface="Calibri" panose="020F0502020204030204" pitchFamily="34" charset="0"/>
                        </a:rPr>
                        <a:t>DHHS Multi-program</a:t>
                      </a:r>
                      <a:r>
                        <a:rPr lang="en-US" sz="2000" b="1" baseline="0" dirty="0" smtClean="0">
                          <a:latin typeface="Calibri" panose="020F0502020204030204" pitchFamily="34" charset="0"/>
                          <a:cs typeface="Calibri" panose="020F0502020204030204" pitchFamily="34" charset="0"/>
                        </a:rPr>
                        <a:t> Father Engagement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Calibri" panose="020F0502020204030204" pitchFamily="34" charset="0"/>
                          <a:cs typeface="Calibri" panose="020F0502020204030204" pitchFamily="34" charset="0"/>
                        </a:rPr>
                        <a:t>Policy Enhancement and Alignment;</a:t>
                      </a:r>
                      <a:r>
                        <a:rPr lang="en-US" sz="2000" b="1" baseline="0" dirty="0" smtClean="0">
                          <a:latin typeface="Calibri" panose="020F0502020204030204" pitchFamily="34" charset="0"/>
                          <a:cs typeface="Calibri" panose="020F0502020204030204" pitchFamily="34" charset="0"/>
                        </a:rPr>
                        <a:t> Strengthening Services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9629076"/>
                  </a:ext>
                </a:extLst>
              </a:tr>
              <a:tr h="602453">
                <a:tc>
                  <a:txBody>
                    <a:bodyPr/>
                    <a:lstStyle/>
                    <a:p>
                      <a:r>
                        <a:rPr lang="en-US" sz="2000" b="1" dirty="0" smtClean="0">
                          <a:latin typeface="Calibri" panose="020F0502020204030204" pitchFamily="34" charset="0"/>
                          <a:cs typeface="Calibri" panose="020F0502020204030204" pitchFamily="34" charset="0"/>
                        </a:rPr>
                        <a:t>NH Employment Security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Calibri" panose="020F0502020204030204" pitchFamily="34" charset="0"/>
                          <a:cs typeface="Calibri" panose="020F0502020204030204" pitchFamily="34" charset="0"/>
                        </a:rPr>
                        <a:t>Work</a:t>
                      </a:r>
                      <a:r>
                        <a:rPr lang="en-US" sz="2000" b="1" baseline="0" dirty="0" smtClean="0">
                          <a:latin typeface="Calibri" panose="020F0502020204030204" pitchFamily="34" charset="0"/>
                          <a:cs typeface="Calibri" panose="020F0502020204030204" pitchFamily="34" charset="0"/>
                        </a:rPr>
                        <a:t> Programs</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46463112"/>
                  </a:ext>
                </a:extLst>
              </a:tr>
              <a:tr h="602453">
                <a:tc>
                  <a:txBody>
                    <a:bodyPr/>
                    <a:lstStyle/>
                    <a:p>
                      <a:r>
                        <a:rPr lang="en-US" sz="2000" b="1" dirty="0" smtClean="0">
                          <a:latin typeface="Calibri" panose="020F0502020204030204" pitchFamily="34" charset="0"/>
                          <a:cs typeface="Calibri" panose="020F0502020204030204" pitchFamily="34" charset="0"/>
                        </a:rPr>
                        <a:t>Department of Education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b="1" dirty="0" smtClean="0">
                          <a:latin typeface="Calibri" panose="020F0502020204030204" pitchFamily="34" charset="0"/>
                          <a:cs typeface="Calibri" panose="020F0502020204030204" pitchFamily="34" charset="0"/>
                        </a:rPr>
                        <a:t>Preschool Development Grant </a:t>
                      </a:r>
                      <a:endParaRPr lang="en-US" sz="2000" b="1"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6615360"/>
                  </a:ext>
                </a:extLst>
              </a:tr>
            </a:tbl>
          </a:graphicData>
        </a:graphic>
      </p:graphicFrame>
    </p:spTree>
    <p:extLst>
      <p:ext uri="{BB962C8B-B14F-4D97-AF65-F5344CB8AC3E}">
        <p14:creationId xmlns:p14="http://schemas.microsoft.com/office/powerpoint/2010/main" val="33712388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97006" y="1620815"/>
            <a:ext cx="10515600" cy="4351338"/>
          </a:xfrm>
        </p:spPr>
        <p:txBody>
          <a:bodyPr/>
          <a:lstStyle/>
          <a:p>
            <a:pPr marL="171450" indent="-171450"/>
            <a:r>
              <a:rPr lang="en-US" dirty="0" smtClean="0">
                <a:latin typeface="Calibri" panose="020F0502020204030204" pitchFamily="34" charset="0"/>
                <a:cs typeface="Calibri" panose="020F0502020204030204" pitchFamily="34" charset="0"/>
              </a:rPr>
              <a:t>Identify </a:t>
            </a:r>
            <a:r>
              <a:rPr lang="en-US" dirty="0">
                <a:latin typeface="Calibri" panose="020F0502020204030204" pitchFamily="34" charset="0"/>
                <a:cs typeface="Calibri" panose="020F0502020204030204" pitchFamily="34" charset="0"/>
              </a:rPr>
              <a:t>a common </a:t>
            </a:r>
            <a:r>
              <a:rPr lang="en-US" dirty="0" smtClean="0">
                <a:latin typeface="Calibri" panose="020F0502020204030204" pitchFamily="34" charset="0"/>
                <a:cs typeface="Calibri" panose="020F0502020204030204" pitchFamily="34" charset="0"/>
              </a:rPr>
              <a:t>internal language </a:t>
            </a:r>
            <a:endParaRPr lang="en-US" dirty="0">
              <a:latin typeface="Calibri" panose="020F0502020204030204" pitchFamily="34" charset="0"/>
              <a:cs typeface="Calibri" panose="020F0502020204030204" pitchFamily="34" charset="0"/>
            </a:endParaRPr>
          </a:p>
          <a:p>
            <a:pPr marL="171450" indent="-171450"/>
            <a:r>
              <a:rPr lang="en-US" dirty="0" smtClean="0">
                <a:latin typeface="Calibri" panose="020F0502020204030204" pitchFamily="34" charset="0"/>
                <a:cs typeface="Calibri" panose="020F0502020204030204" pitchFamily="34" charset="0"/>
              </a:rPr>
              <a:t>Use </a:t>
            </a:r>
            <a:r>
              <a:rPr lang="en-US" dirty="0">
                <a:latin typeface="Calibri" panose="020F0502020204030204" pitchFamily="34" charset="0"/>
                <a:cs typeface="Calibri" panose="020F0502020204030204" pitchFamily="34" charset="0"/>
              </a:rPr>
              <a:t>the right language in descriptions and how </a:t>
            </a:r>
            <a:r>
              <a:rPr lang="en-US" dirty="0" smtClean="0">
                <a:latin typeface="Calibri" panose="020F0502020204030204" pitchFamily="34" charset="0"/>
                <a:cs typeface="Calibri" panose="020F0502020204030204" pitchFamily="34" charset="0"/>
              </a:rPr>
              <a:t>you </a:t>
            </a:r>
            <a:r>
              <a:rPr lang="en-US" dirty="0">
                <a:latin typeface="Calibri" panose="020F0502020204030204" pitchFamily="34" charset="0"/>
                <a:cs typeface="Calibri" panose="020F0502020204030204" pitchFamily="34" charset="0"/>
              </a:rPr>
              <a:t>refer to </a:t>
            </a:r>
            <a:r>
              <a:rPr lang="en-US" dirty="0" smtClean="0">
                <a:latin typeface="Calibri" panose="020F0502020204030204" pitchFamily="34" charset="0"/>
                <a:cs typeface="Calibri" panose="020F0502020204030204" pitchFamily="34" charset="0"/>
              </a:rPr>
              <a:t>people; rebrand while creating </a:t>
            </a:r>
            <a:r>
              <a:rPr lang="en-US" dirty="0">
                <a:latin typeface="Calibri" panose="020F0502020204030204" pitchFamily="34" charset="0"/>
                <a:cs typeface="Calibri" panose="020F0502020204030204" pitchFamily="34" charset="0"/>
              </a:rPr>
              <a:t>new frame </a:t>
            </a:r>
            <a:r>
              <a:rPr lang="en-US" dirty="0" smtClean="0">
                <a:latin typeface="Calibri" panose="020F0502020204030204" pitchFamily="34" charset="0"/>
                <a:cs typeface="Calibri" panose="020F0502020204030204" pitchFamily="34" charset="0"/>
              </a:rPr>
              <a:t>and service integration</a:t>
            </a:r>
            <a:endParaRPr lang="en-US" dirty="0">
              <a:latin typeface="Calibri" panose="020F0502020204030204" pitchFamily="34" charset="0"/>
              <a:cs typeface="Calibri" panose="020F0502020204030204" pitchFamily="34" charset="0"/>
            </a:endParaRPr>
          </a:p>
          <a:p>
            <a:pPr marL="171450" indent="-171450"/>
            <a:r>
              <a:rPr lang="en-US" dirty="0">
                <a:latin typeface="Calibri" panose="020F0502020204030204" pitchFamily="34" charset="0"/>
                <a:cs typeface="Calibri" panose="020F0502020204030204" pitchFamily="34" charset="0"/>
              </a:rPr>
              <a:t>Identify root cause and identify targeted interventions to address those root causes; will lead to positive outcomes </a:t>
            </a:r>
          </a:p>
          <a:p>
            <a:pPr marL="171450" indent="-171450"/>
            <a:r>
              <a:rPr lang="en-US" dirty="0" smtClean="0">
                <a:latin typeface="Calibri" panose="020F0502020204030204" pitchFamily="34" charset="0"/>
                <a:cs typeface="Calibri" panose="020F0502020204030204" pitchFamily="34" charset="0"/>
              </a:rPr>
              <a:t>Identify </a:t>
            </a:r>
            <a:r>
              <a:rPr lang="en-US" dirty="0">
                <a:latin typeface="Calibri" panose="020F0502020204030204" pitchFamily="34" charset="0"/>
                <a:cs typeface="Calibri" panose="020F0502020204030204" pitchFamily="34" charset="0"/>
              </a:rPr>
              <a:t>what data </a:t>
            </a:r>
            <a:r>
              <a:rPr lang="en-US" dirty="0" smtClean="0">
                <a:latin typeface="Calibri" panose="020F0502020204030204" pitchFamily="34" charset="0"/>
                <a:cs typeface="Calibri" panose="020F0502020204030204" pitchFamily="34" charset="0"/>
              </a:rPr>
              <a:t>to collect </a:t>
            </a:r>
            <a:endParaRPr lang="en-US" dirty="0">
              <a:latin typeface="Calibri" panose="020F0502020204030204" pitchFamily="34" charset="0"/>
              <a:cs typeface="Calibri" panose="020F0502020204030204" pitchFamily="34" charset="0"/>
            </a:endParaRPr>
          </a:p>
          <a:p>
            <a:pPr marL="171450" indent="-171450"/>
            <a:r>
              <a:rPr lang="en-US" dirty="0" smtClean="0">
                <a:latin typeface="Calibri" panose="020F0502020204030204" pitchFamily="34" charset="0"/>
                <a:cs typeface="Calibri" panose="020F0502020204030204" pitchFamily="34" charset="0"/>
              </a:rPr>
              <a:t>Aim for cost savings AND quality </a:t>
            </a:r>
            <a:r>
              <a:rPr lang="en-US" dirty="0">
                <a:latin typeface="Calibri" panose="020F0502020204030204" pitchFamily="34" charset="0"/>
                <a:cs typeface="Calibri" panose="020F0502020204030204" pitchFamily="34" charset="0"/>
              </a:rPr>
              <a:t>services </a:t>
            </a:r>
          </a:p>
          <a:p>
            <a:pPr marL="171450" indent="-171450"/>
            <a:r>
              <a:rPr lang="en-US" dirty="0" smtClean="0">
                <a:latin typeface="Calibri" panose="020F0502020204030204" pitchFamily="34" charset="0"/>
                <a:cs typeface="Calibri" panose="020F0502020204030204" pitchFamily="34" charset="0"/>
              </a:rPr>
              <a:t>Housing can be a ticket to solving other challenges</a:t>
            </a:r>
            <a:endParaRPr lang="en-US" dirty="0">
              <a:latin typeface="Calibri" panose="020F0502020204030204" pitchFamily="34" charset="0"/>
              <a:cs typeface="Calibri" panose="020F0502020204030204" pitchFamily="34" charset="0"/>
            </a:endParaRPr>
          </a:p>
          <a:p>
            <a:pPr marL="171450" indent="-171450"/>
            <a:r>
              <a:rPr lang="en-US" dirty="0" smtClean="0">
                <a:latin typeface="Calibri" panose="020F0502020204030204" pitchFamily="34" charset="0"/>
                <a:cs typeface="Calibri" panose="020F0502020204030204" pitchFamily="34" charset="0"/>
              </a:rPr>
              <a:t>Target and invest in higher </a:t>
            </a:r>
            <a:r>
              <a:rPr lang="en-US" dirty="0">
                <a:latin typeface="Calibri" panose="020F0502020204030204" pitchFamily="34" charset="0"/>
                <a:cs typeface="Calibri" panose="020F0502020204030204" pitchFamily="34" charset="0"/>
              </a:rPr>
              <a:t>risk </a:t>
            </a:r>
            <a:r>
              <a:rPr lang="en-US" dirty="0" smtClean="0">
                <a:latin typeface="Calibri" panose="020F0502020204030204" pitchFamily="34" charset="0"/>
                <a:cs typeface="Calibri" panose="020F0502020204030204" pitchFamily="34" charset="0"/>
              </a:rPr>
              <a:t>populations</a:t>
            </a:r>
            <a:endParaRPr lang="en-US" dirty="0">
              <a:latin typeface="Calibri" panose="020F0502020204030204" pitchFamily="34" charset="0"/>
              <a:cs typeface="Calibri" panose="020F0502020204030204" pitchFamily="34" charset="0"/>
            </a:endParaRPr>
          </a:p>
          <a:p>
            <a:pPr marL="171450" indent="-171450"/>
            <a:r>
              <a:rPr lang="en-US" dirty="0" smtClean="0">
                <a:latin typeface="Calibri" panose="020F0502020204030204" pitchFamily="34" charset="0"/>
                <a:cs typeface="Calibri" panose="020F0502020204030204" pitchFamily="34" charset="0"/>
              </a:rPr>
              <a:t>Create </a:t>
            </a:r>
            <a:r>
              <a:rPr lang="en-US" dirty="0">
                <a:latin typeface="Calibri" panose="020F0502020204030204" pitchFamily="34" charset="0"/>
                <a:cs typeface="Calibri" panose="020F0502020204030204" pitchFamily="34" charset="0"/>
              </a:rPr>
              <a:t>a strategy around prevention</a:t>
            </a:r>
          </a:p>
          <a:p>
            <a:endParaRPr lang="en-US" dirty="0"/>
          </a:p>
        </p:txBody>
      </p:sp>
      <p:sp>
        <p:nvSpPr>
          <p:cNvPr id="3" name="Title 2"/>
          <p:cNvSpPr>
            <a:spLocks noGrp="1"/>
          </p:cNvSpPr>
          <p:nvPr>
            <p:ph type="title"/>
          </p:nvPr>
        </p:nvSpPr>
        <p:spPr/>
        <p:txBody>
          <a:bodyPr/>
          <a:lstStyle/>
          <a:p>
            <a:r>
              <a:rPr lang="en-US" dirty="0" smtClean="0"/>
              <a:t>Getting Started</a:t>
            </a:r>
            <a:endParaRPr lang="en-US" dirty="0"/>
          </a:p>
        </p:txBody>
      </p:sp>
      <p:sp>
        <p:nvSpPr>
          <p:cNvPr id="4" name="TextBox 3"/>
          <p:cNvSpPr txBox="1"/>
          <p:nvPr/>
        </p:nvSpPr>
        <p:spPr>
          <a:xfrm>
            <a:off x="7588155" y="4162567"/>
            <a:ext cx="2661314" cy="646331"/>
          </a:xfrm>
          <a:prstGeom prst="rect">
            <a:avLst/>
          </a:prstGeom>
          <a:noFill/>
        </p:spPr>
        <p:txBody>
          <a:bodyPr wrap="square" rtlCol="0">
            <a:spAutoFit/>
          </a:bodyPr>
          <a:lstStyle/>
          <a:p>
            <a:r>
              <a:rPr lang="en-US" dirty="0" smtClean="0"/>
              <a:t>Courtesy Frank Alexander, Boulder County, CO</a:t>
            </a:r>
            <a:endParaRPr lang="en-US" dirty="0"/>
          </a:p>
        </p:txBody>
      </p:sp>
    </p:spTree>
    <p:extLst>
      <p:ext uri="{BB962C8B-B14F-4D97-AF65-F5344CB8AC3E}">
        <p14:creationId xmlns:p14="http://schemas.microsoft.com/office/powerpoint/2010/main" val="1289455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66387" y="0"/>
            <a:ext cx="10515600" cy="1325563"/>
          </a:xfrm>
        </p:spPr>
        <p:txBody>
          <a:bodyPr>
            <a:noAutofit/>
          </a:bodyPr>
          <a:lstStyle/>
          <a:p>
            <a:pPr algn="ctr"/>
            <a:r>
              <a:rPr lang="en-US" sz="4800" b="1" dirty="0" smtClean="0"/>
              <a:t>Colorado’s Approach to an </a:t>
            </a:r>
            <a:br>
              <a:rPr lang="en-US" sz="4800" b="1" dirty="0" smtClean="0"/>
            </a:br>
            <a:r>
              <a:rPr lang="en-US" sz="4800" b="1" dirty="0" smtClean="0"/>
              <a:t>Integrated Services Model </a:t>
            </a:r>
            <a:br>
              <a:rPr lang="en-US" sz="4800" b="1" dirty="0" smtClean="0"/>
            </a:br>
            <a:r>
              <a:rPr lang="en-US" sz="4800" b="1" dirty="0" smtClean="0"/>
              <a:t/>
            </a:r>
            <a:br>
              <a:rPr lang="en-US" sz="4800" b="1" dirty="0" smtClean="0"/>
            </a:br>
            <a:endParaRPr lang="en-US" sz="4800" dirty="0"/>
          </a:p>
        </p:txBody>
      </p:sp>
      <p:sp>
        <p:nvSpPr>
          <p:cNvPr id="3" name="TextBox 2"/>
          <p:cNvSpPr txBox="1"/>
          <p:nvPr/>
        </p:nvSpPr>
        <p:spPr>
          <a:xfrm>
            <a:off x="2042445" y="2897024"/>
            <a:ext cx="6161518" cy="5262979"/>
          </a:xfrm>
          <a:prstGeom prst="rect">
            <a:avLst/>
          </a:prstGeom>
          <a:noFill/>
        </p:spPr>
        <p:txBody>
          <a:bodyPr wrap="square" rtlCol="0">
            <a:spAutoFit/>
          </a:bodyPr>
          <a:lstStyle/>
          <a:p>
            <a:endParaRPr lang="en-US" b="1" dirty="0" smtClean="0">
              <a:solidFill>
                <a:srgbClr val="222222"/>
              </a:solidFill>
              <a:latin typeface="trebuchet ms, sans-serif"/>
            </a:endParaRPr>
          </a:p>
          <a:p>
            <a:endParaRPr lang="en-US" b="1" dirty="0">
              <a:solidFill>
                <a:srgbClr val="222222"/>
              </a:solidFill>
              <a:latin typeface="Garamond" panose="02020404030301010803" pitchFamily="18" charset="0"/>
            </a:endParaRPr>
          </a:p>
          <a:p>
            <a:r>
              <a:rPr lang="en-US" sz="2400" b="1" dirty="0" smtClean="0">
                <a:solidFill>
                  <a:srgbClr val="222222"/>
                </a:solidFill>
                <a:latin typeface="Garamond" panose="02020404030301010803" pitchFamily="18" charset="0"/>
              </a:rPr>
              <a:t>Larry </a:t>
            </a:r>
            <a:r>
              <a:rPr lang="en-US" sz="2400" b="1" dirty="0" err="1">
                <a:solidFill>
                  <a:srgbClr val="222222"/>
                </a:solidFill>
                <a:latin typeface="Garamond" panose="02020404030301010803" pitchFamily="18" charset="0"/>
              </a:rPr>
              <a:t>Desbien</a:t>
            </a:r>
            <a:r>
              <a:rPr lang="en-US" sz="2400" b="1" dirty="0">
                <a:solidFill>
                  <a:srgbClr val="222222"/>
                </a:solidFill>
                <a:latin typeface="Garamond" panose="02020404030301010803" pitchFamily="18" charset="0"/>
              </a:rPr>
              <a:t/>
            </a:r>
            <a:br>
              <a:rPr lang="en-US" sz="2400" b="1" dirty="0">
                <a:solidFill>
                  <a:srgbClr val="222222"/>
                </a:solidFill>
                <a:latin typeface="Garamond" panose="02020404030301010803" pitchFamily="18" charset="0"/>
              </a:rPr>
            </a:br>
            <a:r>
              <a:rPr lang="en-US" sz="2400" b="1" dirty="0" smtClean="0">
                <a:solidFill>
                  <a:srgbClr val="222222"/>
                </a:solidFill>
                <a:latin typeface="Garamond" panose="02020404030301010803" pitchFamily="18" charset="0"/>
              </a:rPr>
              <a:t>Director</a:t>
            </a:r>
          </a:p>
          <a:p>
            <a:endParaRPr lang="en-US" sz="2400" b="1" dirty="0">
              <a:solidFill>
                <a:srgbClr val="222222"/>
              </a:solidFill>
              <a:latin typeface="Garamond" panose="02020404030301010803" pitchFamily="18" charset="0"/>
            </a:endParaRPr>
          </a:p>
          <a:p>
            <a:r>
              <a:rPr lang="en-US" sz="2400" b="1" dirty="0" smtClean="0">
                <a:solidFill>
                  <a:srgbClr val="444444"/>
                </a:solidFill>
                <a:latin typeface="Garamond" panose="02020404030301010803" pitchFamily="18" charset="0"/>
              </a:rPr>
              <a:t>P </a:t>
            </a:r>
            <a:r>
              <a:rPr lang="en-US" sz="2400" b="1" dirty="0">
                <a:solidFill>
                  <a:srgbClr val="444444"/>
                </a:solidFill>
                <a:latin typeface="Garamond" panose="02020404030301010803" pitchFamily="18" charset="0"/>
              </a:rPr>
              <a:t>303.866.4460</a:t>
            </a:r>
            <a:r>
              <a:rPr lang="en-US" sz="2400" b="1" dirty="0">
                <a:solidFill>
                  <a:srgbClr val="999999"/>
                </a:solidFill>
                <a:latin typeface="Garamond" panose="02020404030301010803" pitchFamily="18" charset="0"/>
              </a:rPr>
              <a:t/>
            </a:r>
            <a:br>
              <a:rPr lang="en-US" sz="2400" b="1" dirty="0">
                <a:solidFill>
                  <a:srgbClr val="999999"/>
                </a:solidFill>
                <a:latin typeface="Garamond" panose="02020404030301010803" pitchFamily="18" charset="0"/>
              </a:rPr>
            </a:br>
            <a:r>
              <a:rPr lang="en-US" sz="2400" b="1" dirty="0" smtClean="0">
                <a:solidFill>
                  <a:srgbClr val="222222"/>
                </a:solidFill>
                <a:latin typeface="Garamond" panose="02020404030301010803" pitchFamily="18" charset="0"/>
              </a:rPr>
              <a:t>1575 </a:t>
            </a:r>
            <a:r>
              <a:rPr lang="en-US" sz="2400" b="1" dirty="0">
                <a:solidFill>
                  <a:srgbClr val="222222"/>
                </a:solidFill>
                <a:latin typeface="Garamond" panose="02020404030301010803" pitchFamily="18" charset="0"/>
              </a:rPr>
              <a:t>Sherman Street, 5th floor</a:t>
            </a:r>
          </a:p>
          <a:p>
            <a:r>
              <a:rPr lang="en-US" sz="2400" b="1" dirty="0" smtClean="0">
                <a:solidFill>
                  <a:srgbClr val="222222"/>
                </a:solidFill>
                <a:latin typeface="Garamond" panose="02020404030301010803" pitchFamily="18" charset="0"/>
              </a:rPr>
              <a:t>Denver </a:t>
            </a:r>
            <a:r>
              <a:rPr lang="en-US" sz="2400" b="1" dirty="0">
                <a:solidFill>
                  <a:srgbClr val="222222"/>
                </a:solidFill>
                <a:latin typeface="Garamond" panose="02020404030301010803" pitchFamily="18" charset="0"/>
              </a:rPr>
              <a:t>CO 80203</a:t>
            </a:r>
            <a:br>
              <a:rPr lang="en-US" sz="2400" b="1" dirty="0">
                <a:solidFill>
                  <a:srgbClr val="222222"/>
                </a:solidFill>
                <a:latin typeface="Garamond" panose="02020404030301010803" pitchFamily="18" charset="0"/>
              </a:rPr>
            </a:br>
            <a:endParaRPr lang="en-US" sz="2400" b="1" dirty="0">
              <a:solidFill>
                <a:srgbClr val="222222"/>
              </a:solidFill>
              <a:latin typeface="Garamond" panose="02020404030301010803" pitchFamily="18" charset="0"/>
            </a:endParaRPr>
          </a:p>
          <a:p>
            <a:r>
              <a:rPr lang="en-US" sz="2400" b="1" dirty="0">
                <a:solidFill>
                  <a:srgbClr val="222222"/>
                </a:solidFill>
                <a:latin typeface="Garamond" panose="02020404030301010803" pitchFamily="18" charset="0"/>
              </a:rPr>
              <a:t>e-mail:  </a:t>
            </a:r>
            <a:r>
              <a:rPr lang="en-US" sz="2400" b="1" dirty="0">
                <a:solidFill>
                  <a:srgbClr val="222222"/>
                </a:solidFill>
                <a:latin typeface="Garamond" panose="02020404030301010803" pitchFamily="18" charset="0"/>
                <a:hlinkClick r:id="rId2"/>
              </a:rPr>
              <a:t>larry.desbien@state.co.us</a:t>
            </a:r>
            <a:r>
              <a:rPr lang="en-US" sz="2400" b="1" dirty="0">
                <a:solidFill>
                  <a:srgbClr val="222222"/>
                </a:solidFill>
                <a:latin typeface="Garamond" panose="02020404030301010803" pitchFamily="18" charset="0"/>
              </a:rPr>
              <a:t>  </a:t>
            </a:r>
          </a:p>
          <a:p>
            <a:endParaRPr lang="en-US" dirty="0" smtClean="0"/>
          </a:p>
          <a:p>
            <a:endParaRPr lang="en-US" dirty="0"/>
          </a:p>
          <a:p>
            <a:endParaRPr lang="en-US" dirty="0"/>
          </a:p>
          <a:p>
            <a:endParaRPr lang="en-US" dirty="0" smtClean="0"/>
          </a:p>
          <a:p>
            <a:endParaRPr lang="en-US" dirty="0"/>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1137" y="1589518"/>
            <a:ext cx="5794735" cy="14784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75349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FA2454-2E3D-4E68-9E4E-7157F71B458E}"/>
              </a:ext>
            </a:extLst>
          </p:cNvPr>
          <p:cNvSpPr>
            <a:spLocks noGrp="1"/>
          </p:cNvSpPr>
          <p:nvPr>
            <p:ph type="title"/>
          </p:nvPr>
        </p:nvSpPr>
        <p:spPr/>
        <p:txBody>
          <a:bodyPr/>
          <a:lstStyle/>
          <a:p>
            <a:r>
              <a:rPr lang="en-US" dirty="0" smtClean="0"/>
              <a:t>Changing NH Service Delivery </a:t>
            </a:r>
            <a:endParaRPr lang="en-US" dirty="0"/>
          </a:p>
        </p:txBody>
      </p:sp>
      <p:pic>
        <p:nvPicPr>
          <p:cNvPr id="4" name="Content Placeholder 3"/>
          <p:cNvPicPr>
            <a:picLocks noGrp="1" noChangeAspect="1" noChangeArrowheads="1"/>
          </p:cNvPicPr>
          <p:nvPr>
            <p:ph idx="1"/>
          </p:nvPr>
        </p:nvPicPr>
        <p:blipFill>
          <a:blip r:embed="rId3" cstate="hqprint">
            <a:extLst>
              <a:ext uri="{28A0092B-C50C-407E-A947-70E740481C1C}">
                <a14:useLocalDpi xmlns:a14="http://schemas.microsoft.com/office/drawing/2010/main" val="0"/>
              </a:ext>
            </a:extLst>
          </a:blip>
          <a:srcRect/>
          <a:stretch>
            <a:fillRect/>
          </a:stretch>
        </p:blipFill>
        <p:spPr bwMode="auto">
          <a:xfrm>
            <a:off x="290565" y="1949116"/>
            <a:ext cx="160337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893940" y="1949116"/>
            <a:ext cx="9275137" cy="5201424"/>
          </a:xfrm>
          <a:prstGeom prst="rect">
            <a:avLst/>
          </a:prstGeom>
        </p:spPr>
        <p:txBody>
          <a:bodyPr wrap="square">
            <a:spAutoFit/>
          </a:bodyPr>
          <a:lstStyle/>
          <a:p>
            <a:r>
              <a:rPr lang="en-US" sz="2400" dirty="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t>State of New Hampshire </a:t>
            </a:r>
            <a:br>
              <a:rPr lang="en-US" sz="2400" dirty="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br>
            <a:r>
              <a:rPr lang="en-US" sz="2400" dirty="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t>Department of Health and Human </a:t>
            </a:r>
            <a:r>
              <a:rPr lang="en-US" sz="2400" dirty="0" smtClean="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t>Services</a:t>
            </a:r>
          </a:p>
          <a:p>
            <a:r>
              <a:rPr lang="en-US" sz="2800" dirty="0" smtClean="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t>Division of Economic and Housing Stability</a:t>
            </a:r>
          </a:p>
          <a:p>
            <a:r>
              <a:rPr lang="en-US" sz="2800" dirty="0" smtClean="0">
                <a:solidFill>
                  <a:srgbClr val="003366"/>
                </a:solidFill>
                <a:latin typeface="Segoe UI Black" panose="020B0A02040204020203" pitchFamily="34" charset="0"/>
                <a:ea typeface="Segoe UI Black" panose="020B0A02040204020203" pitchFamily="34" charset="0"/>
                <a:cs typeface="Segoe UI Black" panose="020B0A02040204020203" pitchFamily="34" charset="0"/>
              </a:rPr>
              <a:t>Bureau of Child Support Services </a:t>
            </a:r>
            <a:r>
              <a:rPr lang="en-US" sz="2800" dirty="0">
                <a:latin typeface="Segoe UI Black" panose="020B0A02040204020203" pitchFamily="34" charset="0"/>
                <a:ea typeface="Segoe UI Black" panose="020B0A02040204020203" pitchFamily="34" charset="0"/>
                <a:cs typeface="Segoe UI Black" panose="020B0A02040204020203" pitchFamily="34" charset="0"/>
              </a:rPr>
              <a:t/>
            </a:r>
            <a:br>
              <a:rPr lang="en-US" sz="2800" dirty="0">
                <a:latin typeface="Segoe UI Black" panose="020B0A02040204020203" pitchFamily="34" charset="0"/>
                <a:ea typeface="Segoe UI Black" panose="020B0A02040204020203" pitchFamily="34" charset="0"/>
                <a:cs typeface="Segoe UI Black" panose="020B0A02040204020203" pitchFamily="34" charset="0"/>
              </a:rPr>
            </a:br>
            <a:endParaRPr lang="en-US" sz="2800" dirty="0" smtClean="0">
              <a:latin typeface="Segoe UI Black" panose="020B0A02040204020203" pitchFamily="34" charset="0"/>
              <a:ea typeface="Segoe UI Black" panose="020B0A02040204020203" pitchFamily="34" charset="0"/>
              <a:cs typeface="Segoe UI Black" panose="020B0A02040204020203" pitchFamily="34" charset="0"/>
            </a:endParaRPr>
          </a:p>
          <a:p>
            <a:r>
              <a:rPr lang="en-US" sz="3200" b="1" dirty="0" smtClean="0">
                <a:cs typeface="Segoe UI Black" panose="020B0A02040204020203" pitchFamily="34" charset="0"/>
              </a:rPr>
              <a:t>Constructing </a:t>
            </a:r>
            <a:r>
              <a:rPr lang="en-US" sz="3200" b="1" dirty="0">
                <a:cs typeface="Segoe UI Black" panose="020B0A02040204020203" pitchFamily="34" charset="0"/>
              </a:rPr>
              <a:t>a future where all </a:t>
            </a:r>
            <a:r>
              <a:rPr lang="en-US" sz="3200" b="1" dirty="0" smtClean="0">
                <a:cs typeface="Segoe UI Black" panose="020B0A02040204020203" pitchFamily="34" charset="0"/>
              </a:rPr>
              <a:t>families will </a:t>
            </a:r>
            <a:r>
              <a:rPr lang="en-US" sz="3200" b="1" dirty="0">
                <a:cs typeface="Segoe UI Black" panose="020B0A02040204020203" pitchFamily="34" charset="0"/>
              </a:rPr>
              <a:t/>
            </a:r>
            <a:br>
              <a:rPr lang="en-US" sz="3200" b="1" dirty="0">
                <a:cs typeface="Segoe UI Black" panose="020B0A02040204020203" pitchFamily="34" charset="0"/>
              </a:rPr>
            </a:br>
            <a:r>
              <a:rPr lang="en-US" sz="3200" b="1" i="1" dirty="0" smtClean="0">
                <a:cs typeface="Segoe UI Black" panose="020B0A02040204020203" pitchFamily="34" charset="0"/>
              </a:rPr>
              <a:t>Live </a:t>
            </a:r>
            <a:r>
              <a:rPr lang="en-US" sz="3200" b="1" i="1" dirty="0">
                <a:cs typeface="Segoe UI Black" panose="020B0A02040204020203" pitchFamily="34" charset="0"/>
              </a:rPr>
              <a:t>Free and </a:t>
            </a:r>
            <a:r>
              <a:rPr lang="en-US" sz="3200" b="1" i="1" dirty="0" smtClean="0">
                <a:cs typeface="Segoe UI Black" panose="020B0A02040204020203" pitchFamily="34" charset="0"/>
              </a:rPr>
              <a:t>Thrive</a:t>
            </a:r>
          </a:p>
          <a:p>
            <a:endParaRPr lang="en-US" b="1" i="1" dirty="0" smtClean="0"/>
          </a:p>
          <a:p>
            <a:r>
              <a:rPr lang="en-US" sz="1600" dirty="0" smtClean="0">
                <a:latin typeface="Arial" panose="020B0604020202020204" pitchFamily="34" charset="0"/>
                <a:cs typeface="Arial" panose="020B0604020202020204" pitchFamily="34" charset="0"/>
              </a:rPr>
              <a:t>Karen Hebert, IV-D Director</a:t>
            </a:r>
          </a:p>
          <a:p>
            <a:r>
              <a:rPr lang="en-US" sz="1600" dirty="0" smtClean="0">
                <a:latin typeface="Arial" panose="020B0604020202020204" pitchFamily="34" charset="0"/>
                <a:cs typeface="Arial" panose="020B0604020202020204" pitchFamily="34" charset="0"/>
              </a:rPr>
              <a:t>State of New Hampshire </a:t>
            </a:r>
          </a:p>
          <a:p>
            <a:r>
              <a:rPr lang="en-US" sz="1600" dirty="0" smtClean="0">
                <a:latin typeface="Arial" panose="020B0604020202020204" pitchFamily="34" charset="0"/>
                <a:cs typeface="Arial" panose="020B0604020202020204" pitchFamily="34" charset="0"/>
              </a:rPr>
              <a:t>Department of Health and Human Services </a:t>
            </a:r>
          </a:p>
          <a:p>
            <a:r>
              <a:rPr lang="en-US" sz="1600" dirty="0" smtClean="0">
                <a:latin typeface="Arial" panose="020B0604020202020204" pitchFamily="34" charset="0"/>
                <a:cs typeface="Arial" panose="020B0604020202020204" pitchFamily="34" charset="0"/>
              </a:rPr>
              <a:t>603-223-4822 (o); 603-573-6311 (c)</a:t>
            </a:r>
          </a:p>
          <a:p>
            <a:r>
              <a:rPr lang="en-US" sz="1600" dirty="0" smtClean="0">
                <a:latin typeface="Arial" panose="020B0604020202020204" pitchFamily="34" charset="0"/>
                <a:cs typeface="Arial" panose="020B0604020202020204" pitchFamily="34" charset="0"/>
                <a:hlinkClick r:id="rId4"/>
              </a:rPr>
              <a:t>Karen.hebert@dhhs.nh.gov</a:t>
            </a:r>
            <a:r>
              <a:rPr lang="en-US" sz="1600" dirty="0" smtClean="0">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endParaRPr lang="en-US" sz="2800" dirty="0"/>
          </a:p>
        </p:txBody>
      </p:sp>
    </p:spTree>
    <p:extLst>
      <p:ext uri="{BB962C8B-B14F-4D97-AF65-F5344CB8AC3E}">
        <p14:creationId xmlns:p14="http://schemas.microsoft.com/office/powerpoint/2010/main" val="271652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880" y="1610840"/>
            <a:ext cx="7656720" cy="473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9757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966387" y="0"/>
            <a:ext cx="10515600" cy="1325563"/>
          </a:xfrm>
        </p:spPr>
        <p:txBody>
          <a:bodyPr>
            <a:normAutofit fontScale="90000"/>
          </a:bodyPr>
          <a:lstStyle/>
          <a:p>
            <a:pPr algn="ctr"/>
            <a:r>
              <a:rPr lang="en-US" sz="4900" b="1" dirty="0" smtClean="0"/>
              <a:t>90,000 parents with a current monthly </a:t>
            </a:r>
            <a:br>
              <a:rPr lang="en-US" sz="4900" b="1" dirty="0" smtClean="0"/>
            </a:br>
            <a:r>
              <a:rPr lang="en-US" sz="4900" b="1" dirty="0" smtClean="0"/>
              <a:t>   child support obligation</a:t>
            </a:r>
            <a:br>
              <a:rPr lang="en-US" sz="4900" b="1" dirty="0" smtClean="0"/>
            </a:br>
            <a:r>
              <a:rPr lang="en-US" b="1" dirty="0" smtClean="0"/>
              <a:t/>
            </a:r>
            <a:br>
              <a:rPr lang="en-US" b="1" dirty="0" smtClean="0"/>
            </a:b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3271" y="1922803"/>
            <a:ext cx="9348550" cy="478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descr="C:\Users\PowellKC.CDHS\Downloads\FreeVector-Traffic-Lights.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8366" y="1333144"/>
            <a:ext cx="2957437" cy="5059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0874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nvPr>
        </p:nvGraphicFramePr>
        <p:xfrm>
          <a:off x="76200" y="1384419"/>
          <a:ext cx="10392398" cy="5473581"/>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1555335" y="452927"/>
            <a:ext cx="8212508" cy="830997"/>
          </a:xfrm>
          <a:prstGeom prst="rect">
            <a:avLst/>
          </a:prstGeom>
          <a:noFill/>
        </p:spPr>
        <p:txBody>
          <a:bodyPr wrap="square" rtlCol="0">
            <a:spAutoFit/>
          </a:bodyPr>
          <a:lstStyle/>
          <a:p>
            <a:pPr algn="ctr"/>
            <a:r>
              <a:rPr lang="en-US" sz="4800" b="1" dirty="0" smtClean="0">
                <a:solidFill>
                  <a:schemeClr val="bg1"/>
                </a:solidFill>
              </a:rPr>
              <a:t>What Does the Data Show?</a:t>
            </a:r>
            <a:endParaRPr lang="en-US" sz="4800" b="1" dirty="0">
              <a:solidFill>
                <a:schemeClr val="bg1"/>
              </a:solidFill>
            </a:endParaRPr>
          </a:p>
        </p:txBody>
      </p:sp>
    </p:spTree>
    <p:extLst>
      <p:ext uri="{BB962C8B-B14F-4D97-AF65-F5344CB8AC3E}">
        <p14:creationId xmlns:p14="http://schemas.microsoft.com/office/powerpoint/2010/main" val="21882380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1"/>
          <p:cNvSpPr txBox="1">
            <a:spLocks noGrp="1"/>
          </p:cNvSpPr>
          <p:nvPr>
            <p:ph type="title"/>
          </p:nvPr>
        </p:nvSpPr>
        <p:spPr>
          <a:xfrm>
            <a:off x="923658" y="142935"/>
            <a:ext cx="10515600" cy="1325563"/>
          </a:xfrm>
          <a:prstGeom prst="rect">
            <a:avLst/>
          </a:prstGeom>
        </p:spPr>
        <p:txBody>
          <a:bodyPr vert="horz" lIns="76535" tIns="38268" rIns="76535" bIns="38268">
            <a:noAutofit/>
          </a:bodyPr>
          <a:lstStyle>
            <a:lvl1pPr marL="342900" indent="-342900" algn="l" defTabSz="584200" rtl="0" eaLnBrk="0" fontAlgn="base" hangingPunct="0">
              <a:spcBef>
                <a:spcPts val="4200"/>
              </a:spcBef>
              <a:spcAft>
                <a:spcPct val="0"/>
              </a:spcAft>
              <a:defRPr sz="3000" baseline="0">
                <a:solidFill>
                  <a:srgbClr val="53585F"/>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3585F"/>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pPr lvl="0" algn="ctr"/>
            <a:r>
              <a:rPr lang="en-US" sz="4800" b="1" dirty="0" smtClean="0">
                <a:solidFill>
                  <a:schemeClr val="bg1"/>
                </a:solidFill>
                <a:latin typeface="Garamond" panose="02020404030301010803" pitchFamily="18" charset="0"/>
                <a:cs typeface="Arial" panose="020B0604020202020204" pitchFamily="34" charset="0"/>
              </a:rPr>
              <a:t>Learning from the voice of customers and stakeholders</a:t>
            </a:r>
            <a:endParaRPr lang="en-US" sz="4800" b="1" dirty="0">
              <a:solidFill>
                <a:schemeClr val="bg1"/>
              </a:solidFill>
              <a:latin typeface="Garamond" panose="02020404030301010803" pitchFamily="18" charset="0"/>
              <a:cs typeface="Arial" panose="020B0604020202020204"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82935" y="1835377"/>
            <a:ext cx="7315834" cy="1682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Content Placeholder 5"/>
          <p:cNvPicPr>
            <a:picLocks/>
          </p:cNvPicPr>
          <p:nvPr/>
        </p:nvPicPr>
        <p:blipFill>
          <a:blip r:embed="rId3">
            <a:extLst>
              <a:ext uri="{28A0092B-C50C-407E-A947-70E740481C1C}">
                <a14:useLocalDpi xmlns:a14="http://schemas.microsoft.com/office/drawing/2010/main" val="0"/>
              </a:ext>
            </a:extLst>
          </a:blip>
          <a:stretch>
            <a:fillRect/>
          </a:stretch>
        </p:blipFill>
        <p:spPr>
          <a:xfrm>
            <a:off x="-230736" y="1764468"/>
            <a:ext cx="7454970" cy="5093532"/>
          </a:xfrm>
          <a:prstGeom prst="rect">
            <a:avLst/>
          </a:prstGeom>
        </p:spPr>
      </p:pic>
    </p:spTree>
    <p:extLst>
      <p:ext uri="{BB962C8B-B14F-4D97-AF65-F5344CB8AC3E}">
        <p14:creationId xmlns:p14="http://schemas.microsoft.com/office/powerpoint/2010/main" val="13282106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01;p32"/>
          <p:cNvSpPr txBox="1">
            <a:spLocks noGrp="1"/>
          </p:cNvSpPr>
          <p:nvPr>
            <p:ph type="title"/>
          </p:nvPr>
        </p:nvSpPr>
        <p:spPr>
          <a:xfrm>
            <a:off x="821108" y="-267263"/>
            <a:ext cx="10515600" cy="1325563"/>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3200"/>
              <a:buNone/>
            </a:pPr>
            <a:r>
              <a:rPr lang="en" sz="5400" b="1" dirty="0" smtClean="0">
                <a:latin typeface="Arial"/>
                <a:ea typeface="Arial"/>
                <a:cs typeface="Arial"/>
                <a:sym typeface="Arial"/>
              </a:rPr>
              <a:t>Opportunity</a:t>
            </a:r>
            <a:endParaRPr sz="5400" b="1" dirty="0">
              <a:latin typeface="Arial"/>
              <a:ea typeface="Arial"/>
              <a:cs typeface="Arial"/>
              <a:sym typeface="Arial"/>
            </a:endParaRPr>
          </a:p>
        </p:txBody>
      </p:sp>
      <p:sp>
        <p:nvSpPr>
          <p:cNvPr id="6" name="Google Shape;213;p32"/>
          <p:cNvSpPr txBox="1"/>
          <p:nvPr/>
        </p:nvSpPr>
        <p:spPr>
          <a:xfrm>
            <a:off x="63598" y="5097185"/>
            <a:ext cx="8631252" cy="954105"/>
          </a:xfrm>
          <a:prstGeom prst="rect">
            <a:avLst/>
          </a:prstGeom>
          <a:noFill/>
          <a:ln>
            <a:noFill/>
          </a:ln>
        </p:spPr>
        <p:txBody>
          <a:bodyPr spcFirstLastPara="1" wrap="square" lIns="91425" tIns="45700" rIns="91425" bIns="45700" anchor="t" anchorCtr="0">
            <a:noAutofit/>
          </a:bodyPr>
          <a:lstStyle/>
          <a:p>
            <a:pPr algn="ctr" defTabSz="914290">
              <a:buClr>
                <a:srgbClr val="44546A"/>
              </a:buClr>
              <a:buSzPts val="2800"/>
              <a:buFont typeface="Arial"/>
              <a:buNone/>
            </a:pPr>
            <a:r>
              <a:rPr lang="en" sz="2800" b="1" i="1" dirty="0">
                <a:solidFill>
                  <a:srgbClr val="44546A"/>
                </a:solidFill>
                <a:latin typeface="Arial"/>
                <a:ea typeface="Arial"/>
                <a:cs typeface="Arial"/>
                <a:sym typeface="Arial"/>
              </a:rPr>
              <a:t>What if we redesigned the system to create the </a:t>
            </a:r>
            <a:r>
              <a:rPr lang="en" sz="2800" b="1" i="1" dirty="0" smtClean="0">
                <a:solidFill>
                  <a:srgbClr val="44546A"/>
                </a:solidFill>
                <a:latin typeface="Arial"/>
                <a:ea typeface="Arial"/>
                <a:cs typeface="Arial"/>
                <a:sym typeface="Arial"/>
              </a:rPr>
              <a:t>ability for parents with a willingness to pay who aren’t currently able to?</a:t>
            </a:r>
            <a:endParaRPr dirty="0">
              <a:solidFill>
                <a:prstClr val="black"/>
              </a:solidFill>
              <a:latin typeface="Calibri" panose="020F0502020204030204"/>
            </a:endParaRPr>
          </a:p>
        </p:txBody>
      </p:sp>
      <p:pic>
        <p:nvPicPr>
          <p:cNvPr id="7" name="Google Shape;214;p32"/>
          <p:cNvPicPr preferRelativeResize="0"/>
          <p:nvPr/>
        </p:nvPicPr>
        <p:blipFill rotWithShape="1">
          <a:blip r:embed="rId2">
            <a:alphaModFix/>
          </a:blip>
          <a:srcRect/>
          <a:stretch/>
        </p:blipFill>
        <p:spPr>
          <a:xfrm>
            <a:off x="6858001" y="2064183"/>
            <a:ext cx="4905083" cy="2448208"/>
          </a:xfrm>
          <a:prstGeom prst="rect">
            <a:avLst/>
          </a:prstGeom>
          <a:noFill/>
          <a:ln>
            <a:noFill/>
          </a:ln>
        </p:spPr>
      </p:pic>
      <p:cxnSp>
        <p:nvCxnSpPr>
          <p:cNvPr id="8" name="Google Shape;203;p32"/>
          <p:cNvCxnSpPr/>
          <p:nvPr/>
        </p:nvCxnSpPr>
        <p:spPr>
          <a:xfrm>
            <a:off x="3119405" y="1860028"/>
            <a:ext cx="20199" cy="2714625"/>
          </a:xfrm>
          <a:prstGeom prst="straightConnector1">
            <a:avLst/>
          </a:prstGeom>
          <a:noFill/>
          <a:ln w="9525" cap="flat" cmpd="sng">
            <a:solidFill>
              <a:srgbClr val="003A40"/>
            </a:solidFill>
            <a:prstDash val="solid"/>
            <a:round/>
            <a:headEnd type="none" w="sm" len="sm"/>
            <a:tailEnd type="none" w="sm" len="sm"/>
          </a:ln>
        </p:spPr>
      </p:cxnSp>
      <p:cxnSp>
        <p:nvCxnSpPr>
          <p:cNvPr id="9" name="Google Shape;204;p32"/>
          <p:cNvCxnSpPr/>
          <p:nvPr/>
        </p:nvCxnSpPr>
        <p:spPr>
          <a:xfrm>
            <a:off x="1143003" y="3264475"/>
            <a:ext cx="4000500" cy="0"/>
          </a:xfrm>
          <a:prstGeom prst="straightConnector1">
            <a:avLst/>
          </a:prstGeom>
          <a:noFill/>
          <a:ln w="9525" cap="flat" cmpd="sng">
            <a:solidFill>
              <a:srgbClr val="003A40"/>
            </a:solidFill>
            <a:prstDash val="solid"/>
            <a:round/>
            <a:headEnd type="none" w="sm" len="sm"/>
            <a:tailEnd type="none" w="sm" len="sm"/>
          </a:ln>
        </p:spPr>
      </p:cxnSp>
      <p:sp>
        <p:nvSpPr>
          <p:cNvPr id="10" name="Google Shape;206;p32"/>
          <p:cNvSpPr txBox="1"/>
          <p:nvPr/>
        </p:nvSpPr>
        <p:spPr>
          <a:xfrm rot="-5400000">
            <a:off x="197212" y="2997740"/>
            <a:ext cx="968531" cy="53347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2000"/>
              <a:buFont typeface="Arial"/>
              <a:buNone/>
            </a:pPr>
            <a:r>
              <a:rPr lang="en" sz="2000" b="1" i="0" u="sng" strike="noStrike" cap="none">
                <a:solidFill>
                  <a:srgbClr val="757575"/>
                </a:solidFill>
                <a:latin typeface="Arial"/>
                <a:ea typeface="Arial"/>
                <a:cs typeface="Arial"/>
                <a:sym typeface="Arial"/>
              </a:rPr>
              <a:t>Desire</a:t>
            </a:r>
            <a:endParaRPr/>
          </a:p>
        </p:txBody>
      </p:sp>
      <p:sp>
        <p:nvSpPr>
          <p:cNvPr id="11" name="Google Shape;207;p32"/>
          <p:cNvSpPr txBox="1"/>
          <p:nvPr/>
        </p:nvSpPr>
        <p:spPr>
          <a:xfrm>
            <a:off x="1630145" y="1579920"/>
            <a:ext cx="992147" cy="36933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1800"/>
              <a:buFont typeface="Arial"/>
              <a:buNone/>
            </a:pPr>
            <a:r>
              <a:rPr lang="en" sz="1800" b="1" i="0" u="none" strike="noStrike" cap="none" dirty="0">
                <a:solidFill>
                  <a:srgbClr val="757575"/>
                </a:solidFill>
                <a:latin typeface="Arial"/>
                <a:ea typeface="Arial"/>
                <a:cs typeface="Arial"/>
                <a:sym typeface="Arial"/>
              </a:rPr>
              <a:t>High</a:t>
            </a:r>
            <a:r>
              <a:rPr lang="en" sz="1600" b="0" i="0" u="none" strike="noStrike" cap="none" dirty="0">
                <a:solidFill>
                  <a:srgbClr val="757575"/>
                </a:solidFill>
                <a:latin typeface="Arial"/>
                <a:ea typeface="Arial"/>
                <a:cs typeface="Arial"/>
                <a:sym typeface="Arial"/>
              </a:rPr>
              <a:t> </a:t>
            </a:r>
            <a:endParaRPr dirty="0"/>
          </a:p>
        </p:txBody>
      </p:sp>
      <p:sp>
        <p:nvSpPr>
          <p:cNvPr id="12" name="Google Shape;208;p32"/>
          <p:cNvSpPr txBox="1"/>
          <p:nvPr/>
        </p:nvSpPr>
        <p:spPr>
          <a:xfrm rot="-5400000">
            <a:off x="770948" y="3594817"/>
            <a:ext cx="744110" cy="49244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1800"/>
              <a:buFont typeface="Arial"/>
              <a:buNone/>
            </a:pPr>
            <a:r>
              <a:rPr lang="en" sz="1800" b="1" i="0" u="none" strike="noStrike" cap="none">
                <a:solidFill>
                  <a:srgbClr val="757575"/>
                </a:solidFill>
                <a:latin typeface="Arial"/>
                <a:ea typeface="Arial"/>
                <a:cs typeface="Arial"/>
                <a:sym typeface="Arial"/>
              </a:rPr>
              <a:t>High</a:t>
            </a:r>
            <a:r>
              <a:rPr lang="en" sz="1600" b="0" i="0" u="none" strike="noStrike" cap="none">
                <a:solidFill>
                  <a:srgbClr val="333333"/>
                </a:solidFill>
                <a:latin typeface="Arial"/>
                <a:ea typeface="Arial"/>
                <a:cs typeface="Arial"/>
                <a:sym typeface="Arial"/>
              </a:rPr>
              <a:t> </a:t>
            </a:r>
            <a:endParaRPr/>
          </a:p>
        </p:txBody>
      </p:sp>
      <p:sp>
        <p:nvSpPr>
          <p:cNvPr id="13" name="Google Shape;209;p32"/>
          <p:cNvSpPr txBox="1"/>
          <p:nvPr/>
        </p:nvSpPr>
        <p:spPr>
          <a:xfrm>
            <a:off x="3905255" y="1547603"/>
            <a:ext cx="793375" cy="33855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1600"/>
              <a:buFont typeface="Arial"/>
              <a:buNone/>
            </a:pPr>
            <a:r>
              <a:rPr lang="en" sz="1600" b="1" i="0" u="none" strike="noStrike" cap="none" dirty="0">
                <a:solidFill>
                  <a:srgbClr val="757575"/>
                </a:solidFill>
                <a:latin typeface="Arial"/>
                <a:ea typeface="Arial"/>
                <a:cs typeface="Arial"/>
                <a:sym typeface="Arial"/>
              </a:rPr>
              <a:t>Low</a:t>
            </a:r>
            <a:endParaRPr dirty="0"/>
          </a:p>
        </p:txBody>
      </p:sp>
      <p:sp>
        <p:nvSpPr>
          <p:cNvPr id="14" name="Google Shape;210;p32"/>
          <p:cNvSpPr txBox="1"/>
          <p:nvPr/>
        </p:nvSpPr>
        <p:spPr>
          <a:xfrm rot="-5400000">
            <a:off x="890213" y="2147823"/>
            <a:ext cx="595031" cy="45140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1600"/>
              <a:buFont typeface="Arial"/>
              <a:buNone/>
            </a:pPr>
            <a:r>
              <a:rPr lang="en" sz="1600" b="1" i="0" u="none" strike="noStrike" cap="none">
                <a:solidFill>
                  <a:srgbClr val="757575"/>
                </a:solidFill>
                <a:latin typeface="Arial"/>
                <a:ea typeface="Arial"/>
                <a:cs typeface="Arial"/>
                <a:sym typeface="Arial"/>
              </a:rPr>
              <a:t>Low</a:t>
            </a:r>
            <a:endParaRPr/>
          </a:p>
        </p:txBody>
      </p:sp>
      <p:sp>
        <p:nvSpPr>
          <p:cNvPr id="15" name="Google Shape;211;p32"/>
          <p:cNvSpPr txBox="1"/>
          <p:nvPr/>
        </p:nvSpPr>
        <p:spPr>
          <a:xfrm rot="-2678736">
            <a:off x="1350456" y="2300259"/>
            <a:ext cx="1802197" cy="400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2000"/>
              <a:buFont typeface="Arial"/>
              <a:buNone/>
            </a:pPr>
            <a:r>
              <a:rPr lang="en" sz="2000" b="1" i="0" u="none" strike="noStrike" cap="none" dirty="0">
                <a:solidFill>
                  <a:srgbClr val="757575"/>
                </a:solidFill>
                <a:latin typeface="Arial"/>
                <a:ea typeface="Arial"/>
                <a:cs typeface="Arial"/>
                <a:sym typeface="Arial"/>
              </a:rPr>
              <a:t>Historical</a:t>
            </a:r>
            <a:endParaRPr dirty="0"/>
          </a:p>
        </p:txBody>
      </p:sp>
      <p:sp>
        <p:nvSpPr>
          <p:cNvPr id="16" name="Google Shape;212;p32"/>
          <p:cNvSpPr txBox="1"/>
          <p:nvPr/>
        </p:nvSpPr>
        <p:spPr>
          <a:xfrm rot="-2426045">
            <a:off x="3848133" y="3640983"/>
            <a:ext cx="455771" cy="40010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757575"/>
              </a:buClr>
              <a:buSzPts val="2000"/>
              <a:buFont typeface="Arial"/>
              <a:buNone/>
            </a:pPr>
            <a:r>
              <a:rPr lang="en" sz="2000" b="0" i="0" u="none" strike="noStrike" cap="none">
                <a:solidFill>
                  <a:srgbClr val="757575"/>
                </a:solidFill>
                <a:latin typeface="Arial"/>
                <a:ea typeface="Arial"/>
                <a:cs typeface="Arial"/>
                <a:sym typeface="Arial"/>
              </a:rPr>
              <a:t>?</a:t>
            </a:r>
            <a:endParaRPr sz="1800" b="0" i="0" u="none" strike="noStrike" cap="none">
              <a:solidFill>
                <a:srgbClr val="757575"/>
              </a:solidFill>
              <a:latin typeface="Arial"/>
              <a:ea typeface="Arial"/>
              <a:cs typeface="Arial"/>
              <a:sym typeface="Arial"/>
            </a:endParaRPr>
          </a:p>
        </p:txBody>
      </p:sp>
    </p:spTree>
    <p:extLst>
      <p:ext uri="{BB962C8B-B14F-4D97-AF65-F5344CB8AC3E}">
        <p14:creationId xmlns:p14="http://schemas.microsoft.com/office/powerpoint/2010/main" val="9169559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3">
            <a:extLst>
              <a:ext uri="{FF2B5EF4-FFF2-40B4-BE49-F238E27FC236}">
                <a16:creationId xmlns:a16="http://schemas.microsoft.com/office/drawing/2014/main" id="{961B42EA-D4F7-4E25-8157-BF5F2E553312}"/>
              </a:ext>
            </a:extLst>
          </p:cNvPr>
          <p:cNvSpPr txBox="1"/>
          <p:nvPr/>
        </p:nvSpPr>
        <p:spPr>
          <a:xfrm>
            <a:off x="265660" y="1674275"/>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sz="2800" spc="-211" dirty="0" smtClean="0">
                <a:solidFill>
                  <a:srgbClr val="3E1C4D"/>
                </a:solidFill>
                <a:cs typeface="Arial"/>
              </a:rPr>
              <a:t>PHASE</a:t>
            </a:r>
            <a:r>
              <a:rPr lang="en-US" sz="2800" spc="-211" dirty="0" smtClean="0">
                <a:solidFill>
                  <a:srgbClr val="3E1C4D"/>
                </a:solidFill>
                <a:cs typeface="Arial"/>
              </a:rPr>
              <a:t> 1: </a:t>
            </a:r>
            <a:r>
              <a:rPr lang="en-US" sz="2800" spc="-497" dirty="0" smtClean="0">
                <a:solidFill>
                  <a:srgbClr val="3E1C4D"/>
                </a:solidFill>
                <a:cs typeface="Arial"/>
              </a:rPr>
              <a:t> </a:t>
            </a:r>
            <a:r>
              <a:rPr lang="en-US" sz="2800" spc="-225" dirty="0" smtClean="0">
                <a:solidFill>
                  <a:srgbClr val="3E1C4D"/>
                </a:solidFill>
                <a:cs typeface="Arial"/>
              </a:rPr>
              <a:t>ASSESSMENT</a:t>
            </a:r>
            <a:endParaRPr sz="2800" dirty="0">
              <a:solidFill>
                <a:prstClr val="black"/>
              </a:solidFill>
              <a:cs typeface="Arial"/>
            </a:endParaRPr>
          </a:p>
        </p:txBody>
      </p:sp>
      <p:grpSp>
        <p:nvGrpSpPr>
          <p:cNvPr id="5" name="Group 4"/>
          <p:cNvGrpSpPr/>
          <p:nvPr/>
        </p:nvGrpSpPr>
        <p:grpSpPr>
          <a:xfrm>
            <a:off x="439047" y="2454825"/>
            <a:ext cx="10857218" cy="2807843"/>
            <a:chOff x="760288" y="2646116"/>
            <a:chExt cx="10857218" cy="2807843"/>
          </a:xfrm>
        </p:grpSpPr>
        <p:cxnSp>
          <p:nvCxnSpPr>
            <p:cNvPr id="6" name="Straight Connector 5">
              <a:extLst>
                <a:ext uri="{FF2B5EF4-FFF2-40B4-BE49-F238E27FC236}">
                  <a16:creationId xmlns:a16="http://schemas.microsoft.com/office/drawing/2014/main" id="{DEC3387D-D421-4F46-A221-F7D7A36081CF}"/>
                </a:ext>
              </a:extLst>
            </p:cNvPr>
            <p:cNvCxnSpPr>
              <a:cxnSpLocks/>
            </p:cNvCxnSpPr>
            <p:nvPr/>
          </p:nvCxnSpPr>
          <p:spPr>
            <a:xfrm>
              <a:off x="857956" y="3858747"/>
              <a:ext cx="10019401" cy="0"/>
            </a:xfrm>
            <a:prstGeom prst="line">
              <a:avLst/>
            </a:prstGeom>
            <a:ln w="76200">
              <a:solidFill>
                <a:srgbClr val="E3891B"/>
              </a:solidFill>
            </a:ln>
          </p:spPr>
          <p:style>
            <a:lnRef idx="1">
              <a:schemeClr val="accent1"/>
            </a:lnRef>
            <a:fillRef idx="0">
              <a:schemeClr val="accent1"/>
            </a:fillRef>
            <a:effectRef idx="0">
              <a:schemeClr val="accent1"/>
            </a:effectRef>
            <a:fontRef idx="minor">
              <a:schemeClr val="tx1"/>
            </a:fontRef>
          </p:style>
        </p:cxnSp>
        <p:sp>
          <p:nvSpPr>
            <p:cNvPr id="7" name="object 7">
              <a:extLst>
                <a:ext uri="{FF2B5EF4-FFF2-40B4-BE49-F238E27FC236}">
                  <a16:creationId xmlns:a16="http://schemas.microsoft.com/office/drawing/2014/main" id="{F50E4FE4-DFA3-4E43-8C7D-EE984BB11C0E}"/>
                </a:ext>
              </a:extLst>
            </p:cNvPr>
            <p:cNvSpPr txBox="1"/>
            <p:nvPr/>
          </p:nvSpPr>
          <p:spPr>
            <a:xfrm>
              <a:off x="7531226" y="2646116"/>
              <a:ext cx="1910953"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600" spc="-33" dirty="0">
                  <a:solidFill>
                    <a:srgbClr val="FFFFFF"/>
                  </a:solidFill>
                  <a:latin typeface="Arial"/>
                  <a:cs typeface="Arial"/>
                </a:rPr>
                <a:t>Final Report P</a:t>
              </a:r>
              <a:r>
                <a:rPr lang="en-US" sz="1600" spc="-33" dirty="0" smtClean="0">
                  <a:solidFill>
                    <a:srgbClr val="FFFFFF"/>
                  </a:solidFill>
                  <a:latin typeface="Arial"/>
                  <a:cs typeface="Arial"/>
                </a:rPr>
                <a:t>ublished</a:t>
              </a:r>
              <a:endParaRPr sz="1600" dirty="0">
                <a:latin typeface="Arial"/>
                <a:cs typeface="Arial"/>
              </a:endParaRPr>
            </a:p>
          </p:txBody>
        </p:sp>
        <p:sp>
          <p:nvSpPr>
            <p:cNvPr id="8" name="object 9">
              <a:extLst>
                <a:ext uri="{FF2B5EF4-FFF2-40B4-BE49-F238E27FC236}">
                  <a16:creationId xmlns:a16="http://schemas.microsoft.com/office/drawing/2014/main" id="{2161EB97-3CCB-40D5-8FA6-28A5CA5FD908}"/>
                </a:ext>
              </a:extLst>
            </p:cNvPr>
            <p:cNvSpPr txBox="1"/>
            <p:nvPr/>
          </p:nvSpPr>
          <p:spPr>
            <a:xfrm>
              <a:off x="983641" y="3173289"/>
              <a:ext cx="1240036" cy="299361"/>
            </a:xfrm>
            <a:prstGeom prst="rect">
              <a:avLst/>
            </a:prstGeom>
          </p:spPr>
          <p:txBody>
            <a:bodyPr vert="horz" wrap="square" lIns="0" tIns="10716" rIns="0" bIns="0" rtlCol="0">
              <a:spAutoFit/>
            </a:bodyPr>
            <a:lstStyle/>
            <a:p>
              <a:pPr marL="11906">
                <a:spcBef>
                  <a:spcPts val="84"/>
                </a:spcBef>
              </a:pPr>
              <a:r>
                <a:rPr sz="1875" spc="159" dirty="0">
                  <a:solidFill>
                    <a:srgbClr val="3E1C4D"/>
                  </a:solidFill>
                  <a:latin typeface="Arial"/>
                  <a:cs typeface="Arial"/>
                </a:rPr>
                <a:t>April</a:t>
              </a:r>
              <a:r>
                <a:rPr sz="1875" spc="-38" dirty="0">
                  <a:solidFill>
                    <a:srgbClr val="3E1C4D"/>
                  </a:solidFill>
                  <a:latin typeface="Arial"/>
                  <a:cs typeface="Arial"/>
                </a:rPr>
                <a:t> </a:t>
              </a:r>
              <a:r>
                <a:rPr sz="1875" spc="66" dirty="0" smtClean="0">
                  <a:solidFill>
                    <a:srgbClr val="3E1C4D"/>
                  </a:solidFill>
                  <a:latin typeface="Arial"/>
                  <a:cs typeface="Arial"/>
                </a:rPr>
                <a:t>201</a:t>
              </a:r>
              <a:r>
                <a:rPr lang="en-US" sz="1875" spc="66" dirty="0" smtClean="0">
                  <a:solidFill>
                    <a:srgbClr val="3E1C4D"/>
                  </a:solidFill>
                  <a:latin typeface="Arial"/>
                  <a:cs typeface="Arial"/>
                </a:rPr>
                <a:t>7</a:t>
              </a:r>
              <a:endParaRPr sz="1875" dirty="0">
                <a:latin typeface="Arial"/>
                <a:cs typeface="Arial"/>
              </a:endParaRPr>
            </a:p>
          </p:txBody>
        </p:sp>
        <p:sp>
          <p:nvSpPr>
            <p:cNvPr id="9" name="object 10">
              <a:extLst>
                <a:ext uri="{FF2B5EF4-FFF2-40B4-BE49-F238E27FC236}">
                  <a16:creationId xmlns:a16="http://schemas.microsoft.com/office/drawing/2014/main" id="{D7738A83-C14C-4958-801D-4E5130BB705B}"/>
                </a:ext>
              </a:extLst>
            </p:cNvPr>
            <p:cNvSpPr txBox="1"/>
            <p:nvPr/>
          </p:nvSpPr>
          <p:spPr>
            <a:xfrm>
              <a:off x="7935442" y="4184278"/>
              <a:ext cx="1102519" cy="587902"/>
            </a:xfrm>
            <a:prstGeom prst="rect">
              <a:avLst/>
            </a:prstGeom>
          </p:spPr>
          <p:txBody>
            <a:bodyPr vert="horz" wrap="square" lIns="0" tIns="10716" rIns="0" bIns="0" rtlCol="0">
              <a:spAutoFit/>
            </a:bodyPr>
            <a:lstStyle/>
            <a:p>
              <a:pPr marL="11906" algn="ctr">
                <a:spcBef>
                  <a:spcPts val="84"/>
                </a:spcBef>
              </a:pPr>
              <a:r>
                <a:rPr lang="en-US" sz="1875" spc="188" dirty="0" smtClean="0">
                  <a:solidFill>
                    <a:srgbClr val="3E1C4D"/>
                  </a:solidFill>
                  <a:latin typeface="Arial"/>
                  <a:cs typeface="Arial"/>
                </a:rPr>
                <a:t>March 2018</a:t>
              </a:r>
              <a:endParaRPr sz="1875" dirty="0">
                <a:latin typeface="Arial"/>
                <a:cs typeface="Arial"/>
              </a:endParaRPr>
            </a:p>
          </p:txBody>
        </p:sp>
        <p:sp>
          <p:nvSpPr>
            <p:cNvPr id="10" name="object 2">
              <a:extLst>
                <a:ext uri="{FF2B5EF4-FFF2-40B4-BE49-F238E27FC236}">
                  <a16:creationId xmlns:a16="http://schemas.microsoft.com/office/drawing/2014/main" id="{22176DA9-8052-461D-83D3-ADD7B3DB6140}"/>
                </a:ext>
              </a:extLst>
            </p:cNvPr>
            <p:cNvSpPr txBox="1"/>
            <p:nvPr/>
          </p:nvSpPr>
          <p:spPr>
            <a:xfrm>
              <a:off x="9947812" y="3389172"/>
              <a:ext cx="1669694" cy="864299"/>
            </a:xfrm>
            <a:prstGeom prst="rect">
              <a:avLst/>
            </a:prstGeom>
            <a:solidFill>
              <a:schemeClr val="accent1">
                <a:lumMod val="50000"/>
              </a:schemeClr>
            </a:solidFill>
          </p:spPr>
          <p:txBody>
            <a:bodyPr vert="horz" wrap="square" lIns="0" tIns="124420" rIns="0" bIns="0" rtlCol="0" anchor="ctr" anchorCtr="1">
              <a:spAutoFit/>
            </a:bodyPr>
            <a:lstStyle/>
            <a:p>
              <a:pPr algn="ctr"/>
              <a:r>
                <a:rPr lang="en-US" sz="1600" dirty="0" smtClean="0">
                  <a:solidFill>
                    <a:schemeClr val="bg1"/>
                  </a:solidFill>
                  <a:latin typeface="Arial" panose="020B0604020202020204" pitchFamily="34" charset="0"/>
                  <a:cs typeface="Arial" panose="020B0604020202020204" pitchFamily="34" charset="0"/>
                </a:rPr>
                <a:t>Results Inform Phase II</a:t>
              </a:r>
            </a:p>
            <a:p>
              <a:pPr algn="ctr"/>
              <a:endParaRPr sz="1600" dirty="0">
                <a:solidFill>
                  <a:srgbClr val="69D8FF"/>
                </a:solidFill>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CC2C58BA-22A0-4895-90AD-8C24D7443BFC}"/>
                </a:ext>
              </a:extLst>
            </p:cNvPr>
            <p:cNvSpPr txBox="1"/>
            <p:nvPr/>
          </p:nvSpPr>
          <p:spPr>
            <a:xfrm>
              <a:off x="3413504" y="2646116"/>
              <a:ext cx="2074418"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600" dirty="0" smtClean="0">
                  <a:solidFill>
                    <a:schemeClr val="bg1"/>
                  </a:solidFill>
                  <a:latin typeface="Arial"/>
                  <a:cs typeface="Arial"/>
                </a:rPr>
                <a:t>FRA Sample size is Met</a:t>
              </a:r>
              <a:endParaRPr sz="1600" dirty="0">
                <a:solidFill>
                  <a:schemeClr val="bg1"/>
                </a:solidFill>
                <a:latin typeface="Arial"/>
                <a:cs typeface="Arial"/>
              </a:endParaRPr>
            </a:p>
          </p:txBody>
        </p:sp>
        <p:sp>
          <p:nvSpPr>
            <p:cNvPr id="12" name="object 7">
              <a:extLst>
                <a:ext uri="{FF2B5EF4-FFF2-40B4-BE49-F238E27FC236}">
                  <a16:creationId xmlns:a16="http://schemas.microsoft.com/office/drawing/2014/main" id="{3BB81617-DC1D-45DC-8286-697E112CDDCE}"/>
                </a:ext>
              </a:extLst>
            </p:cNvPr>
            <p:cNvSpPr txBox="1"/>
            <p:nvPr/>
          </p:nvSpPr>
          <p:spPr>
            <a:xfrm>
              <a:off x="760288" y="4253470"/>
              <a:ext cx="1910953" cy="1200489"/>
            </a:xfrm>
            <a:prstGeom prst="rect">
              <a:avLst/>
            </a:prstGeom>
            <a:solidFill>
              <a:srgbClr val="512565"/>
            </a:solidFill>
          </p:spPr>
          <p:txBody>
            <a:bodyPr vert="horz" wrap="square" lIns="0" tIns="2381" rIns="0" bIns="0" rtlCol="0" anchor="ctr" anchorCtr="0">
              <a:noAutofit/>
            </a:bodyPr>
            <a:lstStyle/>
            <a:p>
              <a:pPr marL="333970" marR="308967" algn="ctr">
                <a:lnSpc>
                  <a:spcPct val="121300"/>
                </a:lnSpc>
              </a:pPr>
              <a:r>
                <a:rPr lang="en-US" sz="1600" spc="-33" dirty="0" smtClean="0">
                  <a:solidFill>
                    <a:srgbClr val="FFFFFF"/>
                  </a:solidFill>
                  <a:latin typeface="Arial"/>
                  <a:cs typeface="Arial"/>
                </a:rPr>
                <a:t>FRA Testing </a:t>
              </a:r>
              <a:r>
                <a:rPr lang="en-US" sz="1600" spc="-33" dirty="0">
                  <a:solidFill>
                    <a:srgbClr val="FFFFFF"/>
                  </a:solidFill>
                  <a:latin typeface="Arial"/>
                  <a:cs typeface="Arial"/>
                </a:rPr>
                <a:t>B</a:t>
              </a:r>
              <a:r>
                <a:rPr lang="en-US" sz="1600" spc="-33" dirty="0" smtClean="0">
                  <a:solidFill>
                    <a:srgbClr val="FFFFFF"/>
                  </a:solidFill>
                  <a:latin typeface="Arial"/>
                  <a:cs typeface="Arial"/>
                </a:rPr>
                <a:t>egins in Pilot </a:t>
              </a:r>
              <a:r>
                <a:rPr lang="en-US" sz="1600" spc="-33" dirty="0">
                  <a:solidFill>
                    <a:srgbClr val="FFFFFF"/>
                  </a:solidFill>
                  <a:latin typeface="Arial"/>
                  <a:cs typeface="Arial"/>
                </a:rPr>
                <a:t>C</a:t>
              </a:r>
              <a:r>
                <a:rPr lang="en-US" sz="1600" spc="-33" dirty="0" smtClean="0">
                  <a:solidFill>
                    <a:srgbClr val="FFFFFF"/>
                  </a:solidFill>
                  <a:latin typeface="Arial"/>
                  <a:cs typeface="Arial"/>
                </a:rPr>
                <a:t>ounties</a:t>
              </a:r>
              <a:endParaRPr sz="1600" dirty="0">
                <a:latin typeface="Arial"/>
                <a:cs typeface="Arial"/>
              </a:endParaRPr>
            </a:p>
          </p:txBody>
        </p:sp>
        <p:sp>
          <p:nvSpPr>
            <p:cNvPr id="13" name="object 7">
              <a:extLst>
                <a:ext uri="{FF2B5EF4-FFF2-40B4-BE49-F238E27FC236}">
                  <a16:creationId xmlns:a16="http://schemas.microsoft.com/office/drawing/2014/main" id="{CC2C58BA-22A0-4895-90AD-8C24D7443BFC}"/>
                </a:ext>
              </a:extLst>
            </p:cNvPr>
            <p:cNvSpPr txBox="1"/>
            <p:nvPr/>
          </p:nvSpPr>
          <p:spPr>
            <a:xfrm>
              <a:off x="5320014" y="4164992"/>
              <a:ext cx="1910953"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600" spc="-33" dirty="0">
                  <a:solidFill>
                    <a:srgbClr val="FFFFFF"/>
                  </a:solidFill>
                  <a:latin typeface="Arial"/>
                  <a:cs typeface="Arial"/>
                </a:rPr>
                <a:t>Data </a:t>
              </a:r>
              <a:r>
                <a:rPr lang="en-US" sz="1600" spc="-33" dirty="0" smtClean="0">
                  <a:solidFill>
                    <a:srgbClr val="FFFFFF"/>
                  </a:solidFill>
                  <a:latin typeface="Arial"/>
                  <a:cs typeface="Arial"/>
                </a:rPr>
                <a:t>Shared </a:t>
              </a:r>
              <a:r>
                <a:rPr lang="en-US" sz="1600" spc="-33" dirty="0">
                  <a:solidFill>
                    <a:srgbClr val="FFFFFF"/>
                  </a:solidFill>
                  <a:latin typeface="Arial"/>
                  <a:cs typeface="Arial"/>
                </a:rPr>
                <a:t>for </a:t>
              </a:r>
              <a:r>
                <a:rPr lang="en-US" sz="1600" spc="-33" dirty="0" smtClean="0">
                  <a:solidFill>
                    <a:srgbClr val="FFFFFF"/>
                  </a:solidFill>
                  <a:latin typeface="Arial"/>
                  <a:cs typeface="Arial"/>
                </a:rPr>
                <a:t>Analysis</a:t>
              </a:r>
              <a:endParaRPr sz="1600" dirty="0">
                <a:latin typeface="Arial"/>
                <a:cs typeface="Arial"/>
              </a:endParaRPr>
            </a:p>
          </p:txBody>
        </p:sp>
        <p:sp>
          <p:nvSpPr>
            <p:cNvPr id="14" name="object 10">
              <a:extLst>
                <a:ext uri="{FF2B5EF4-FFF2-40B4-BE49-F238E27FC236}">
                  <a16:creationId xmlns:a16="http://schemas.microsoft.com/office/drawing/2014/main" id="{D7738A83-C14C-4958-801D-4E5130BB705B}"/>
                </a:ext>
              </a:extLst>
            </p:cNvPr>
            <p:cNvSpPr txBox="1"/>
            <p:nvPr/>
          </p:nvSpPr>
          <p:spPr>
            <a:xfrm>
              <a:off x="3899453" y="4240775"/>
              <a:ext cx="1102519" cy="587902"/>
            </a:xfrm>
            <a:prstGeom prst="rect">
              <a:avLst/>
            </a:prstGeom>
          </p:spPr>
          <p:txBody>
            <a:bodyPr vert="horz" wrap="square" lIns="0" tIns="10716" rIns="0" bIns="0" rtlCol="0">
              <a:spAutoFit/>
            </a:bodyPr>
            <a:lstStyle/>
            <a:p>
              <a:pPr marL="11906" algn="ctr">
                <a:spcBef>
                  <a:spcPts val="84"/>
                </a:spcBef>
              </a:pPr>
              <a:r>
                <a:rPr lang="en-US" sz="1875" spc="188" dirty="0">
                  <a:solidFill>
                    <a:srgbClr val="3E1C4D"/>
                  </a:solidFill>
                  <a:latin typeface="Arial"/>
                  <a:cs typeface="Arial"/>
                </a:rPr>
                <a:t>Nov </a:t>
              </a:r>
              <a:r>
                <a:rPr lang="en-US" sz="1875" spc="188" dirty="0" smtClean="0">
                  <a:solidFill>
                    <a:srgbClr val="3E1C4D"/>
                  </a:solidFill>
                  <a:latin typeface="Arial"/>
                  <a:cs typeface="Arial"/>
                </a:rPr>
                <a:t>2017</a:t>
              </a:r>
              <a:endParaRPr sz="1875" dirty="0">
                <a:latin typeface="Arial"/>
                <a:cs typeface="Arial"/>
              </a:endParaRPr>
            </a:p>
          </p:txBody>
        </p:sp>
        <p:sp>
          <p:nvSpPr>
            <p:cNvPr id="15" name="object 10">
              <a:extLst>
                <a:ext uri="{FF2B5EF4-FFF2-40B4-BE49-F238E27FC236}">
                  <a16:creationId xmlns:a16="http://schemas.microsoft.com/office/drawing/2014/main" id="{D7738A83-C14C-4958-801D-4E5130BB705B}"/>
                </a:ext>
              </a:extLst>
            </p:cNvPr>
            <p:cNvSpPr txBox="1"/>
            <p:nvPr/>
          </p:nvSpPr>
          <p:spPr>
            <a:xfrm>
              <a:off x="5724231" y="2951790"/>
              <a:ext cx="1102519" cy="600726"/>
            </a:xfrm>
            <a:prstGeom prst="rect">
              <a:avLst/>
            </a:prstGeom>
          </p:spPr>
          <p:txBody>
            <a:bodyPr vert="horz" wrap="square" lIns="0" tIns="10716" rIns="0" bIns="0" rtlCol="0">
              <a:spAutoFit/>
            </a:bodyPr>
            <a:lstStyle/>
            <a:p>
              <a:pPr marL="11906" algn="ctr">
                <a:spcBef>
                  <a:spcPts val="84"/>
                </a:spcBef>
              </a:pPr>
              <a:r>
                <a:rPr lang="en-US" sz="1875" spc="188" smtClean="0">
                  <a:solidFill>
                    <a:srgbClr val="3E1C4D"/>
                  </a:solidFill>
                  <a:latin typeface="Arial"/>
                  <a:cs typeface="Arial"/>
                </a:rPr>
                <a:t>Jan</a:t>
              </a:r>
              <a:endParaRPr lang="en-US" sz="1875" spc="188" dirty="0" smtClean="0">
                <a:solidFill>
                  <a:srgbClr val="3E1C4D"/>
                </a:solidFill>
                <a:latin typeface="Arial"/>
                <a:cs typeface="Arial"/>
              </a:endParaRPr>
            </a:p>
            <a:p>
              <a:pPr marL="11906" algn="ctr">
                <a:spcBef>
                  <a:spcPts val="84"/>
                </a:spcBef>
              </a:pPr>
              <a:r>
                <a:rPr lang="en-US" sz="1875" spc="188" dirty="0" smtClean="0">
                  <a:solidFill>
                    <a:srgbClr val="3E1C4D"/>
                  </a:solidFill>
                  <a:latin typeface="Arial"/>
                  <a:cs typeface="Arial"/>
                </a:rPr>
                <a:t>2018</a:t>
              </a:r>
              <a:endParaRPr sz="1875" dirty="0">
                <a:latin typeface="Arial"/>
                <a:cs typeface="Arial"/>
              </a:endParaRPr>
            </a:p>
          </p:txBody>
        </p:sp>
      </p:grpSp>
      <p:sp>
        <p:nvSpPr>
          <p:cNvPr id="2" name="TextBox 1"/>
          <p:cNvSpPr txBox="1"/>
          <p:nvPr/>
        </p:nvSpPr>
        <p:spPr>
          <a:xfrm>
            <a:off x="1162225" y="236038"/>
            <a:ext cx="10844616" cy="830997"/>
          </a:xfrm>
          <a:prstGeom prst="rect">
            <a:avLst/>
          </a:prstGeom>
          <a:noFill/>
        </p:spPr>
        <p:txBody>
          <a:bodyPr wrap="square" rtlCol="0">
            <a:spAutoFit/>
          </a:bodyPr>
          <a:lstStyle/>
          <a:p>
            <a:r>
              <a:rPr lang="en-US" sz="4800" b="1" dirty="0" smtClean="0">
                <a:solidFill>
                  <a:schemeClr val="bg1"/>
                </a:solidFill>
              </a:rPr>
              <a:t>Use of the Family Resource Assessment</a:t>
            </a:r>
            <a:endParaRPr lang="en-US" sz="4800" b="1" dirty="0">
              <a:solidFill>
                <a:schemeClr val="bg1"/>
              </a:solidFill>
            </a:endParaRPr>
          </a:p>
        </p:txBody>
      </p:sp>
    </p:spTree>
    <p:extLst>
      <p:ext uri="{BB962C8B-B14F-4D97-AF65-F5344CB8AC3E}">
        <p14:creationId xmlns:p14="http://schemas.microsoft.com/office/powerpoint/2010/main" val="2755064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D33CDC-54D9-4863-AFA5-C22CB9CA949D}"/>
              </a:ext>
            </a:extLst>
          </p:cNvPr>
          <p:cNvSpPr/>
          <p:nvPr/>
        </p:nvSpPr>
        <p:spPr>
          <a:xfrm>
            <a:off x="0" y="1375873"/>
            <a:ext cx="12192000" cy="52879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4A070026-CCE3-4C33-87E9-B38993107A0C}"/>
              </a:ext>
            </a:extLst>
          </p:cNvPr>
          <p:cNvSpPr txBox="1"/>
          <p:nvPr/>
        </p:nvSpPr>
        <p:spPr>
          <a:xfrm>
            <a:off x="94003" y="-77549"/>
            <a:ext cx="12003993" cy="1569660"/>
          </a:xfrm>
          <a:prstGeom prst="rect">
            <a:avLst/>
          </a:prstGeom>
          <a:solidFill>
            <a:schemeClr val="bg1">
              <a:alpha val="11000"/>
            </a:schemeClr>
          </a:solidFill>
        </p:spPr>
        <p:txBody>
          <a:bodyPr wrap="square" rtlCol="0">
            <a:spAutoFit/>
          </a:bodyPr>
          <a:lstStyle/>
          <a:p>
            <a:pPr algn="ctr"/>
            <a:r>
              <a:rPr lang="en-US" sz="4800" b="1" dirty="0">
                <a:solidFill>
                  <a:schemeClr val="bg1"/>
                </a:solidFill>
              </a:rPr>
              <a:t>Sample Questions from the </a:t>
            </a:r>
            <a:endParaRPr lang="en-US" sz="4800" b="1" dirty="0" smtClean="0">
              <a:solidFill>
                <a:schemeClr val="bg1"/>
              </a:solidFill>
            </a:endParaRPr>
          </a:p>
          <a:p>
            <a:pPr algn="ctr"/>
            <a:r>
              <a:rPr lang="en-US" sz="4800" b="1" dirty="0" smtClean="0">
                <a:solidFill>
                  <a:schemeClr val="bg1"/>
                </a:solidFill>
              </a:rPr>
              <a:t>Family </a:t>
            </a:r>
            <a:r>
              <a:rPr lang="en-US" sz="4800" b="1" dirty="0">
                <a:solidFill>
                  <a:schemeClr val="bg1"/>
                </a:solidFill>
              </a:rPr>
              <a:t>Resource </a:t>
            </a:r>
            <a:r>
              <a:rPr lang="en-US" sz="4800" b="1" dirty="0" smtClean="0">
                <a:solidFill>
                  <a:schemeClr val="bg1"/>
                </a:solidFill>
              </a:rPr>
              <a:t>Assessment</a:t>
            </a:r>
            <a:endParaRPr lang="en-US" sz="4800" b="1" dirty="0">
              <a:solidFill>
                <a:schemeClr val="bg1"/>
              </a:solidFill>
            </a:endParaRPr>
          </a:p>
        </p:txBody>
      </p:sp>
      <p:sp>
        <p:nvSpPr>
          <p:cNvPr id="7" name="Rectangle 6">
            <a:extLst>
              <a:ext uri="{FF2B5EF4-FFF2-40B4-BE49-F238E27FC236}">
                <a16:creationId xmlns:a16="http://schemas.microsoft.com/office/drawing/2014/main" id="{42A091D8-1517-4EFC-ACBD-B205411AC29F}"/>
              </a:ext>
            </a:extLst>
          </p:cNvPr>
          <p:cNvSpPr/>
          <p:nvPr/>
        </p:nvSpPr>
        <p:spPr>
          <a:xfrm>
            <a:off x="547370" y="1854896"/>
            <a:ext cx="10618470" cy="4555093"/>
          </a:xfrm>
          <a:prstGeom prst="rect">
            <a:avLst/>
          </a:prstGeom>
          <a:solidFill>
            <a:schemeClr val="bg1">
              <a:alpha val="75000"/>
            </a:schemeClr>
          </a:solidFill>
        </p:spPr>
        <p:txBody>
          <a:bodyPr wrap="square">
            <a:spAutoFit/>
          </a:bodyPr>
          <a:lstStyle/>
          <a:p>
            <a:pPr>
              <a:spcAft>
                <a:spcPts val="1000"/>
              </a:spcAft>
            </a:pPr>
            <a:r>
              <a:rPr lang="en-US" sz="2000" dirty="0">
                <a:solidFill>
                  <a:schemeClr val="accent1">
                    <a:lumMod val="50000"/>
                  </a:schemeClr>
                </a:solidFill>
                <a:ea typeface="Calibri" panose="020F0502020204030204" pitchFamily="34" charset="0"/>
                <a:cs typeface="Times New Roman" panose="02020603050405020304" pitchFamily="18" charset="0"/>
              </a:rPr>
              <a:t>Do you have a relationship with the child(ren) named in the child support case? </a:t>
            </a:r>
            <a:r>
              <a:rPr lang="en-US" sz="2000" dirty="0">
                <a:solidFill>
                  <a:schemeClr val="accent6">
                    <a:lumMod val="50000"/>
                  </a:schemeClr>
                </a:solidFill>
                <a:ea typeface="Calibri" panose="020F0502020204030204" pitchFamily="34" charset="0"/>
                <a:cs typeface="Times New Roman" panose="02020603050405020304" pitchFamily="18" charset="0"/>
              </a:rPr>
              <a:t/>
            </a:r>
            <a:br>
              <a:rPr lang="en-US" sz="2000" dirty="0">
                <a:solidFill>
                  <a:schemeClr val="accent6">
                    <a:lumMod val="50000"/>
                  </a:schemeClr>
                </a:solidFill>
                <a:ea typeface="Calibri" panose="020F0502020204030204" pitchFamily="34" charset="0"/>
                <a:cs typeface="Times New Roman" panose="02020603050405020304" pitchFamily="18" charset="0"/>
              </a:rPr>
            </a:br>
            <a:r>
              <a:rPr lang="en-US" sz="2000" i="1" dirty="0">
                <a:solidFill>
                  <a:schemeClr val="accent2"/>
                </a:solidFill>
                <a:latin typeface="Calibri" panose="020F0502020204030204" pitchFamily="34" charset="0"/>
                <a:cs typeface="Calibri" panose="020F0502020204030204" pitchFamily="34" charset="0"/>
              </a:rPr>
              <a:t>□ Yes         	□ No 		□ No response</a:t>
            </a:r>
          </a:p>
          <a:p>
            <a:pPr>
              <a:spcAft>
                <a:spcPts val="1000"/>
              </a:spcAft>
            </a:pPr>
            <a:endParaRPr lang="en-US" sz="2000" i="1" dirty="0">
              <a:solidFill>
                <a:schemeClr val="accent2"/>
              </a:solidFill>
              <a:latin typeface="Calibri" panose="020F0502020204030204" pitchFamily="34" charset="0"/>
              <a:cs typeface="Calibri" panose="020F0502020204030204" pitchFamily="34" charset="0"/>
            </a:endParaRPr>
          </a:p>
          <a:p>
            <a:pPr>
              <a:spcAft>
                <a:spcPts val="1000"/>
              </a:spcAft>
            </a:pPr>
            <a:r>
              <a:rPr lang="en-US" sz="2000" dirty="0">
                <a:solidFill>
                  <a:schemeClr val="accent1">
                    <a:lumMod val="50000"/>
                  </a:schemeClr>
                </a:solidFill>
                <a:cs typeface="Times New Roman" panose="02020603050405020304" pitchFamily="18" charset="0"/>
              </a:rPr>
              <a:t>Are you satisfied with your relationship with your child(ren)?</a:t>
            </a:r>
            <a:r>
              <a:rPr lang="en-US" sz="2000" dirty="0">
                <a:solidFill>
                  <a:schemeClr val="accent6">
                    <a:lumMod val="50000"/>
                  </a:schemeClr>
                </a:solidFill>
                <a:cs typeface="Times New Roman" panose="02020603050405020304" pitchFamily="18" charset="0"/>
              </a:rPr>
              <a:t/>
            </a:r>
            <a:br>
              <a:rPr lang="en-US" sz="2000" dirty="0">
                <a:solidFill>
                  <a:schemeClr val="accent6">
                    <a:lumMod val="50000"/>
                  </a:schemeClr>
                </a:solidFill>
                <a:cs typeface="Times New Roman" panose="02020603050405020304" pitchFamily="18" charset="0"/>
              </a:rPr>
            </a:br>
            <a:r>
              <a:rPr lang="en-US" sz="2000" i="1" dirty="0">
                <a:solidFill>
                  <a:schemeClr val="accent2"/>
                </a:solidFill>
                <a:latin typeface="Calibri" panose="020F0502020204030204" pitchFamily="34" charset="0"/>
                <a:cs typeface="Calibri" panose="020F0502020204030204" pitchFamily="34" charset="0"/>
              </a:rPr>
              <a:t>□ Yes	 	□ Sometimes	 □ No	 	□ No response</a:t>
            </a:r>
          </a:p>
          <a:p>
            <a:pPr>
              <a:spcAft>
                <a:spcPts val="1000"/>
              </a:spcAft>
            </a:pPr>
            <a:endParaRPr lang="en-US" sz="2000" i="1" dirty="0">
              <a:solidFill>
                <a:schemeClr val="accent2"/>
              </a:solidFill>
              <a:latin typeface="Calibri" panose="020F0502020204030204" pitchFamily="34" charset="0"/>
              <a:cs typeface="Calibri" panose="020F0502020204030204" pitchFamily="34" charset="0"/>
            </a:endParaRPr>
          </a:p>
          <a:p>
            <a:pPr lvl="0">
              <a:spcAft>
                <a:spcPts val="1000"/>
              </a:spcAft>
            </a:pPr>
            <a:r>
              <a:rPr lang="en-US" sz="2000" dirty="0">
                <a:solidFill>
                  <a:schemeClr val="accent1">
                    <a:lumMod val="50000"/>
                  </a:schemeClr>
                </a:solidFill>
                <a:cs typeface="Times New Roman" panose="02020603050405020304" pitchFamily="18" charset="0"/>
              </a:rPr>
              <a:t>How often do you see the child(ren) named in this child support case?</a:t>
            </a:r>
            <a:r>
              <a:rPr lang="en-US" sz="2000" dirty="0">
                <a:solidFill>
                  <a:schemeClr val="accent6">
                    <a:lumMod val="50000"/>
                  </a:schemeClr>
                </a:solidFill>
                <a:cs typeface="Times New Roman" panose="02020603050405020304" pitchFamily="18" charset="0"/>
              </a:rPr>
              <a:t/>
            </a:r>
            <a:br>
              <a:rPr lang="en-US" sz="2000" dirty="0">
                <a:solidFill>
                  <a:schemeClr val="accent6">
                    <a:lumMod val="50000"/>
                  </a:schemeClr>
                </a:solidFill>
                <a:cs typeface="Times New Roman" panose="02020603050405020304" pitchFamily="18" charset="0"/>
              </a:rPr>
            </a:br>
            <a:r>
              <a:rPr lang="en-US" i="1" dirty="0">
                <a:solidFill>
                  <a:schemeClr val="accent2"/>
                </a:solidFill>
                <a:ea typeface="Calibri" panose="020F0502020204030204" pitchFamily="34" charset="0"/>
                <a:cs typeface="Times New Roman" panose="02020603050405020304" pitchFamily="18" charset="0"/>
              </a:rPr>
              <a:t> </a:t>
            </a:r>
            <a:r>
              <a:rPr lang="en-US" sz="2000" i="1" dirty="0">
                <a:solidFill>
                  <a:schemeClr val="accent2"/>
                </a:solidFill>
                <a:latin typeface="Calibri" panose="020F0502020204030204" pitchFamily="34" charset="0"/>
                <a:cs typeface="Calibri" panose="020F0502020204030204" pitchFamily="34" charset="0"/>
              </a:rPr>
              <a:t>□ At least once most weeks	 □ At least once most months	 □ At least a few times a year</a:t>
            </a:r>
            <a:br>
              <a:rPr lang="en-US" sz="2000" i="1" dirty="0">
                <a:solidFill>
                  <a:schemeClr val="accent2"/>
                </a:solidFill>
                <a:latin typeface="Calibri" panose="020F0502020204030204" pitchFamily="34" charset="0"/>
                <a:cs typeface="Calibri" panose="020F0502020204030204" pitchFamily="34" charset="0"/>
              </a:rPr>
            </a:br>
            <a:r>
              <a:rPr lang="en-US" sz="2000" i="1" dirty="0">
                <a:solidFill>
                  <a:schemeClr val="accent2"/>
                </a:solidFill>
                <a:latin typeface="Calibri" panose="020F0502020204030204" pitchFamily="34" charset="0"/>
                <a:cs typeface="Calibri" panose="020F0502020204030204" pitchFamily="34" charset="0"/>
              </a:rPr>
              <a:t> □ Less than a few times a year	 □ Never				 □ No response</a:t>
            </a:r>
          </a:p>
          <a:p>
            <a:pPr lvl="0">
              <a:spcAft>
                <a:spcPts val="1000"/>
              </a:spcAft>
            </a:pPr>
            <a:endParaRPr lang="en-US" sz="2000" i="1" dirty="0">
              <a:solidFill>
                <a:schemeClr val="accent2"/>
              </a:solidFill>
              <a:latin typeface="Calibri" panose="020F0502020204030204" pitchFamily="34" charset="0"/>
              <a:cs typeface="Calibri" panose="020F0502020204030204" pitchFamily="34" charset="0"/>
            </a:endParaRPr>
          </a:p>
          <a:p>
            <a:pPr lvl="0">
              <a:spcAft>
                <a:spcPts val="1000"/>
              </a:spcAft>
            </a:pPr>
            <a:r>
              <a:rPr lang="en-US" sz="2000" i="1" dirty="0">
                <a:solidFill>
                  <a:schemeClr val="tx2"/>
                </a:solidFill>
                <a:latin typeface="Calibri" panose="020F0502020204030204" pitchFamily="34" charset="0"/>
                <a:cs typeface="Calibri" panose="020F0502020204030204" pitchFamily="34" charset="0"/>
              </a:rPr>
              <a:t>Are you able to pay your child support? </a:t>
            </a:r>
            <a:r>
              <a:rPr lang="en-US" sz="2000" i="1" dirty="0">
                <a:solidFill>
                  <a:schemeClr val="accent2"/>
                </a:solidFill>
                <a:latin typeface="Calibri" panose="020F0502020204030204" pitchFamily="34" charset="0"/>
                <a:cs typeface="Calibri" panose="020F0502020204030204" pitchFamily="34" charset="0"/>
              </a:rPr>
              <a:t/>
            </a:r>
            <a:br>
              <a:rPr lang="en-US" sz="2000" i="1" dirty="0">
                <a:solidFill>
                  <a:schemeClr val="accent2"/>
                </a:solidFill>
                <a:latin typeface="Calibri" panose="020F0502020204030204" pitchFamily="34" charset="0"/>
                <a:cs typeface="Calibri" panose="020F0502020204030204" pitchFamily="34" charset="0"/>
              </a:rPr>
            </a:br>
            <a:r>
              <a:rPr lang="en-US" sz="2000" i="1" dirty="0">
                <a:solidFill>
                  <a:schemeClr val="accent2"/>
                </a:solidFill>
                <a:latin typeface="Calibri" panose="020F0502020204030204" pitchFamily="34" charset="0"/>
                <a:cs typeface="Calibri" panose="020F0502020204030204" pitchFamily="34" charset="0"/>
              </a:rPr>
              <a:t>□ Yes	 	□ Sometimes	 □ No	 	□ No response</a:t>
            </a:r>
          </a:p>
        </p:txBody>
      </p:sp>
    </p:spTree>
    <p:extLst>
      <p:ext uri="{BB962C8B-B14F-4D97-AF65-F5344CB8AC3E}">
        <p14:creationId xmlns:p14="http://schemas.microsoft.com/office/powerpoint/2010/main" val="826934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D33CDC-54D9-4863-AFA5-C22CB9CA949D}"/>
              </a:ext>
            </a:extLst>
          </p:cNvPr>
          <p:cNvSpPr/>
          <p:nvPr/>
        </p:nvSpPr>
        <p:spPr>
          <a:xfrm>
            <a:off x="1" y="1384419"/>
            <a:ext cx="12192000" cy="547358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solidFill>
                <a:prstClr val="black"/>
              </a:solidFill>
            </a:endParaRPr>
          </a:p>
        </p:txBody>
      </p:sp>
      <p:sp>
        <p:nvSpPr>
          <p:cNvPr id="8" name="Rectangle 7">
            <a:extLst>
              <a:ext uri="{FF2B5EF4-FFF2-40B4-BE49-F238E27FC236}">
                <a16:creationId xmlns:a16="http://schemas.microsoft.com/office/drawing/2014/main" id="{42A091D8-1517-4EFC-ACBD-B205411AC29F}"/>
              </a:ext>
            </a:extLst>
          </p:cNvPr>
          <p:cNvSpPr/>
          <p:nvPr/>
        </p:nvSpPr>
        <p:spPr>
          <a:xfrm>
            <a:off x="547370" y="1854896"/>
            <a:ext cx="10618470" cy="1636345"/>
          </a:xfrm>
          <a:prstGeom prst="rect">
            <a:avLst/>
          </a:prstGeom>
          <a:solidFill>
            <a:schemeClr val="bg1">
              <a:alpha val="75000"/>
            </a:schemeClr>
          </a:solidFill>
        </p:spPr>
        <p:txBody>
          <a:bodyPr wrap="square">
            <a:spAutoFit/>
          </a:bodyPr>
          <a:lstStyle/>
          <a:p>
            <a:pPr>
              <a:lnSpc>
                <a:spcPct val="115000"/>
              </a:lnSpc>
              <a:spcAft>
                <a:spcPts val="1000"/>
              </a:spcAft>
            </a:pPr>
            <a:r>
              <a:rPr lang="en-US" sz="2000" dirty="0">
                <a:solidFill>
                  <a:schemeClr val="accent1">
                    <a:lumMod val="50000"/>
                  </a:schemeClr>
                </a:solidFill>
                <a:latin typeface="Calibri" panose="020F0502020204030204" pitchFamily="34" charset="0"/>
                <a:ea typeface="Calibri" panose="020F0502020204030204" pitchFamily="34" charset="0"/>
                <a:cs typeface="Times New Roman" panose="02020603050405020304" pitchFamily="18" charset="0"/>
              </a:rPr>
              <a:t>Are you willing to pay your child support? </a:t>
            </a:r>
            <a:r>
              <a:rPr lang="en-US" sz="2000" dirty="0">
                <a:latin typeface="Calibri" panose="020F0502020204030204" pitchFamily="34" charset="0"/>
                <a:ea typeface="Calibri" panose="020F0502020204030204" pitchFamily="34" charset="0"/>
                <a:cs typeface="Times New Roman" panose="02020603050405020304" pitchFamily="18" charset="0"/>
              </a:rPr>
              <a:t/>
            </a:r>
            <a:br>
              <a:rPr lang="en-US" sz="2000" dirty="0">
                <a:latin typeface="Calibri" panose="020F0502020204030204" pitchFamily="34" charset="0"/>
                <a:ea typeface="Calibri" panose="020F0502020204030204" pitchFamily="34" charset="0"/>
                <a:cs typeface="Times New Roman" panose="02020603050405020304" pitchFamily="18" charset="0"/>
              </a:rPr>
            </a:br>
            <a:r>
              <a:rPr lang="en-US" sz="2000" i="1" dirty="0">
                <a:latin typeface="Calibri" panose="020F0502020204030204" pitchFamily="34" charset="0"/>
                <a:ea typeface="Calibri" panose="020F0502020204030204" pitchFamily="34" charset="0"/>
                <a:cs typeface="Times New Roman" panose="02020603050405020304" pitchFamily="18" charset="0"/>
              </a:rPr>
              <a:t> </a:t>
            </a:r>
            <a:r>
              <a:rPr lang="en-US" sz="2000" i="1" dirty="0">
                <a:solidFill>
                  <a:schemeClr val="accent2"/>
                </a:solidFill>
                <a:latin typeface="Calibri" panose="020F0502020204030204" pitchFamily="34" charset="0"/>
                <a:ea typeface="Calibri" panose="020F0502020204030204" pitchFamily="34" charset="0"/>
                <a:cs typeface="Calibri" panose="020F0502020204030204" pitchFamily="34" charset="0"/>
              </a:rPr>
              <a:t>□ Yes	 □ Sometimes	 □ No	 	□ No response</a:t>
            </a:r>
          </a:p>
          <a:p>
            <a:pPr>
              <a:lnSpc>
                <a:spcPct val="115000"/>
              </a:lnSpc>
              <a:spcAft>
                <a:spcPts val="1000"/>
              </a:spcAft>
            </a:pPr>
            <a:r>
              <a:rPr lang="en-US" sz="2000" dirty="0" smtClean="0">
                <a:solidFill>
                  <a:schemeClr val="accent1">
                    <a:lumMod val="50000"/>
                  </a:schemeClr>
                </a:solidFill>
              </a:rPr>
              <a:t>For </a:t>
            </a:r>
            <a:r>
              <a:rPr lang="en-US" sz="2000" dirty="0">
                <a:solidFill>
                  <a:schemeClr val="accent1">
                    <a:lumMod val="50000"/>
                  </a:schemeClr>
                </a:solidFill>
              </a:rPr>
              <a:t>some parents, getting or keeping a job affects their ability to pay child support. Have you experienced difficulty getting or keeping employment due to: </a:t>
            </a:r>
          </a:p>
        </p:txBody>
      </p:sp>
      <p:sp>
        <p:nvSpPr>
          <p:cNvPr id="9" name="Rectangle 8">
            <a:extLst>
              <a:ext uri="{FF2B5EF4-FFF2-40B4-BE49-F238E27FC236}">
                <a16:creationId xmlns:a16="http://schemas.microsoft.com/office/drawing/2014/main" id="{0B9AF089-DDBD-48D5-B813-C916A8CFBB44}"/>
              </a:ext>
            </a:extLst>
          </p:cNvPr>
          <p:cNvSpPr/>
          <p:nvPr/>
        </p:nvSpPr>
        <p:spPr>
          <a:xfrm>
            <a:off x="547370" y="3739005"/>
            <a:ext cx="10618470" cy="2123658"/>
          </a:xfrm>
          <a:prstGeom prst="rect">
            <a:avLst/>
          </a:prstGeom>
          <a:solidFill>
            <a:schemeClr val="bg1">
              <a:alpha val="75000"/>
            </a:schemeClr>
          </a:solidFill>
        </p:spPr>
        <p:txBody>
          <a:bodyPr wrap="square" numCol="2">
            <a:spAutoFit/>
          </a:bodyPr>
          <a:lstStyle/>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Job Market / Employment Availability</a:t>
            </a:r>
          </a:p>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Education or training</a:t>
            </a:r>
          </a:p>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Transportation </a:t>
            </a:r>
          </a:p>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Your physical health</a:t>
            </a:r>
          </a:p>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Your mental health</a:t>
            </a:r>
          </a:p>
          <a:p>
            <a:r>
              <a:rPr lang="en-US" sz="2200" b="1" i="1" dirty="0">
                <a:solidFill>
                  <a:schemeClr val="accent1">
                    <a:lumMod val="75000"/>
                  </a:schemeClr>
                </a:solidFill>
                <a:latin typeface="Calibri" panose="020F0502020204030204" pitchFamily="34" charset="0"/>
                <a:cs typeface="Calibri" panose="020F0502020204030204" pitchFamily="34" charset="0"/>
              </a:rPr>
              <a:t>      □ </a:t>
            </a:r>
            <a:r>
              <a:rPr lang="en-US" sz="2200" b="1" i="1" dirty="0">
                <a:solidFill>
                  <a:schemeClr val="accent1">
                    <a:lumMod val="75000"/>
                  </a:schemeClr>
                </a:solidFill>
              </a:rPr>
              <a:t>Substance use</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Family or parenting disagreements</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Family violence</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Felony or misdemeanor conviction</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Department of Corrections involvement</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Child Protective Services involvement</a:t>
            </a:r>
          </a:p>
          <a:p>
            <a:r>
              <a:rPr lang="en-US" sz="2200" b="1" i="1" dirty="0">
                <a:solidFill>
                  <a:schemeClr val="accent1">
                    <a:lumMod val="75000"/>
                  </a:schemeClr>
                </a:solidFill>
                <a:latin typeface="Calibri" panose="020F0502020204030204" pitchFamily="34" charset="0"/>
                <a:cs typeface="Calibri" panose="020F0502020204030204" pitchFamily="34" charset="0"/>
              </a:rPr>
              <a:t>□ </a:t>
            </a:r>
            <a:r>
              <a:rPr lang="en-US" sz="2200" b="1" i="1" dirty="0">
                <a:solidFill>
                  <a:schemeClr val="accent1">
                    <a:lumMod val="75000"/>
                  </a:schemeClr>
                </a:solidFill>
              </a:rPr>
              <a:t>Other: _______________________</a:t>
            </a:r>
          </a:p>
        </p:txBody>
      </p:sp>
      <p:sp>
        <p:nvSpPr>
          <p:cNvPr id="7" name="TextBox 6">
            <a:extLst>
              <a:ext uri="{FF2B5EF4-FFF2-40B4-BE49-F238E27FC236}">
                <a16:creationId xmlns:a16="http://schemas.microsoft.com/office/drawing/2014/main" id="{4A070026-CCE3-4C33-87E9-B38993107A0C}"/>
              </a:ext>
            </a:extLst>
          </p:cNvPr>
          <p:cNvSpPr txBox="1"/>
          <p:nvPr/>
        </p:nvSpPr>
        <p:spPr>
          <a:xfrm>
            <a:off x="188007" y="-59076"/>
            <a:ext cx="12003993" cy="1569660"/>
          </a:xfrm>
          <a:prstGeom prst="rect">
            <a:avLst/>
          </a:prstGeom>
          <a:solidFill>
            <a:schemeClr val="bg1">
              <a:alpha val="11000"/>
            </a:schemeClr>
          </a:solidFill>
        </p:spPr>
        <p:txBody>
          <a:bodyPr wrap="square" rtlCol="0">
            <a:spAutoFit/>
          </a:bodyPr>
          <a:lstStyle/>
          <a:p>
            <a:pPr algn="ctr"/>
            <a:r>
              <a:rPr lang="en-US" sz="4800" b="1" dirty="0">
                <a:solidFill>
                  <a:schemeClr val="bg1"/>
                </a:solidFill>
              </a:rPr>
              <a:t>Sample Questions from the </a:t>
            </a:r>
            <a:endParaRPr lang="en-US" sz="4800" b="1" dirty="0" smtClean="0">
              <a:solidFill>
                <a:schemeClr val="bg1"/>
              </a:solidFill>
            </a:endParaRPr>
          </a:p>
          <a:p>
            <a:pPr algn="ctr"/>
            <a:r>
              <a:rPr lang="en-US" sz="4800" b="1" dirty="0" smtClean="0">
                <a:solidFill>
                  <a:schemeClr val="bg1"/>
                </a:solidFill>
              </a:rPr>
              <a:t>Family </a:t>
            </a:r>
            <a:r>
              <a:rPr lang="en-US" sz="4800" b="1" dirty="0">
                <a:solidFill>
                  <a:schemeClr val="bg1"/>
                </a:solidFill>
              </a:rPr>
              <a:t>Resource </a:t>
            </a:r>
            <a:r>
              <a:rPr lang="en-US" sz="4800" b="1" dirty="0" smtClean="0">
                <a:solidFill>
                  <a:schemeClr val="bg1"/>
                </a:solidFill>
              </a:rPr>
              <a:t>Assessment</a:t>
            </a:r>
            <a:endParaRPr lang="en-US" sz="4800" b="1" dirty="0">
              <a:solidFill>
                <a:schemeClr val="bg1"/>
              </a:solidFill>
            </a:endParaRPr>
          </a:p>
        </p:txBody>
      </p:sp>
    </p:spTree>
    <p:extLst>
      <p:ext uri="{BB962C8B-B14F-4D97-AF65-F5344CB8AC3E}">
        <p14:creationId xmlns:p14="http://schemas.microsoft.com/office/powerpoint/2010/main" val="32909918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D33CDC-54D9-4863-AFA5-C22CB9CA949D}"/>
              </a:ext>
            </a:extLst>
          </p:cNvPr>
          <p:cNvSpPr/>
          <p:nvPr/>
        </p:nvSpPr>
        <p:spPr>
          <a:xfrm>
            <a:off x="0" y="1384418"/>
            <a:ext cx="12192000" cy="54735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42A091D8-1517-4EFC-ACBD-B205411AC29F}"/>
              </a:ext>
            </a:extLst>
          </p:cNvPr>
          <p:cNvSpPr/>
          <p:nvPr/>
        </p:nvSpPr>
        <p:spPr>
          <a:xfrm>
            <a:off x="547370" y="1974537"/>
            <a:ext cx="10618470" cy="2687915"/>
          </a:xfrm>
          <a:prstGeom prst="rect">
            <a:avLst/>
          </a:prstGeom>
          <a:solidFill>
            <a:schemeClr val="bg1">
              <a:alpha val="75000"/>
            </a:schemeClr>
          </a:solidFill>
        </p:spPr>
        <p:txBody>
          <a:bodyPr wrap="square">
            <a:spAutoFit/>
          </a:bodyPr>
          <a:lstStyle/>
          <a:p>
            <a:pPr>
              <a:lnSpc>
                <a:spcPct val="115000"/>
              </a:lnSpc>
              <a:spcAft>
                <a:spcPts val="1000"/>
              </a:spcAft>
            </a:pPr>
            <a:r>
              <a:rPr lang="en-US" sz="2000" dirty="0">
                <a:solidFill>
                  <a:schemeClr val="accent1">
                    <a:lumMod val="50000"/>
                  </a:schemeClr>
                </a:solidFill>
                <a:cs typeface="Times New Roman" panose="02020603050405020304" pitchFamily="18" charset="0"/>
              </a:rPr>
              <a:t>Right now, are you employed?</a:t>
            </a:r>
            <a:r>
              <a:rPr lang="en-US" sz="2000" dirty="0">
                <a:solidFill>
                  <a:schemeClr val="accent6">
                    <a:lumMod val="50000"/>
                  </a:schemeClr>
                </a:solidFill>
                <a:ea typeface="Calibri" panose="020F0502020204030204" pitchFamily="34" charset="0"/>
                <a:cs typeface="Times New Roman" panose="02020603050405020304" pitchFamily="18" charset="0"/>
              </a:rPr>
              <a:t/>
            </a:r>
            <a:br>
              <a:rPr lang="en-US" sz="2000" dirty="0">
                <a:solidFill>
                  <a:schemeClr val="accent6">
                    <a:lumMod val="50000"/>
                  </a:schemeClr>
                </a:solidFill>
                <a:ea typeface="Calibri" panose="020F0502020204030204" pitchFamily="34" charset="0"/>
                <a:cs typeface="Times New Roman" panose="02020603050405020304" pitchFamily="18" charset="0"/>
              </a:rPr>
            </a:br>
            <a:r>
              <a:rPr lang="en-US" sz="2000" i="1" dirty="0">
                <a:solidFill>
                  <a:schemeClr val="accent2"/>
                </a:solidFill>
                <a:latin typeface="Calibri" panose="020F0502020204030204" pitchFamily="34" charset="0"/>
                <a:cs typeface="Calibri" panose="020F0502020204030204" pitchFamily="34" charset="0"/>
              </a:rPr>
              <a:t>□Yes		 </a:t>
            </a:r>
            <a:r>
              <a:rPr lang="en-US" sz="2000" i="1" dirty="0">
                <a:solidFill>
                  <a:schemeClr val="accent2"/>
                </a:solidFill>
                <a:latin typeface="Calibri" panose="020F0502020204030204" pitchFamily="34" charset="0"/>
                <a:ea typeface="Calibri" panose="020F0502020204030204" pitchFamily="34" charset="0"/>
                <a:cs typeface="Calibri" panose="020F0502020204030204" pitchFamily="34" charset="0"/>
              </a:rPr>
              <a:t>□ No	 	□ No response</a:t>
            </a:r>
            <a:endParaRPr lang="en-US" sz="2000" i="1" dirty="0">
              <a:solidFill>
                <a:schemeClr val="accent2"/>
              </a:solidFill>
              <a:latin typeface="Calibri" panose="020F0502020204030204" pitchFamily="34" charset="0"/>
              <a:cs typeface="Calibri" panose="020F0502020204030204" pitchFamily="34" charset="0"/>
            </a:endParaRPr>
          </a:p>
          <a:p>
            <a:pPr>
              <a:lnSpc>
                <a:spcPct val="115000"/>
              </a:lnSpc>
              <a:spcAft>
                <a:spcPts val="1000"/>
              </a:spcAft>
            </a:pPr>
            <a:r>
              <a:rPr lang="en-US" sz="2000" dirty="0">
                <a:solidFill>
                  <a:schemeClr val="accent1">
                    <a:lumMod val="50000"/>
                  </a:schemeClr>
                </a:solidFill>
                <a:cs typeface="Times New Roman" panose="02020603050405020304" pitchFamily="18" charset="0"/>
              </a:rPr>
              <a:t>About how many hours a week do you work? ________</a:t>
            </a:r>
            <a:br>
              <a:rPr lang="en-US" sz="2000" dirty="0">
                <a:solidFill>
                  <a:schemeClr val="accent1">
                    <a:lumMod val="50000"/>
                  </a:schemeClr>
                </a:solidFill>
                <a:cs typeface="Times New Roman" panose="02020603050405020304" pitchFamily="18" charset="0"/>
              </a:rPr>
            </a:br>
            <a:endParaRPr lang="en-US" sz="2000" dirty="0">
              <a:solidFill>
                <a:schemeClr val="accent1">
                  <a:lumMod val="50000"/>
                </a:schemeClr>
              </a:solidFill>
              <a:cs typeface="Times New Roman" panose="02020603050405020304" pitchFamily="18" charset="0"/>
            </a:endParaRPr>
          </a:p>
          <a:p>
            <a:r>
              <a:rPr lang="en-US" sz="2000" dirty="0">
                <a:solidFill>
                  <a:schemeClr val="accent1">
                    <a:lumMod val="50000"/>
                  </a:schemeClr>
                </a:solidFill>
                <a:cs typeface="Times New Roman" panose="02020603050405020304" pitchFamily="18" charset="0"/>
              </a:rPr>
              <a:t>Do you think you will be in the same job three months from now?</a:t>
            </a:r>
            <a:r>
              <a:rPr lang="en-US" sz="2000" dirty="0">
                <a:solidFill>
                  <a:schemeClr val="accent6">
                    <a:lumMod val="50000"/>
                  </a:schemeClr>
                </a:solidFill>
                <a:cs typeface="Times New Roman" panose="02020603050405020304" pitchFamily="18" charset="0"/>
              </a:rPr>
              <a:t/>
            </a:r>
            <a:br>
              <a:rPr lang="en-US" sz="2000" dirty="0">
                <a:solidFill>
                  <a:schemeClr val="accent6">
                    <a:lumMod val="50000"/>
                  </a:schemeClr>
                </a:solidFill>
                <a:cs typeface="Times New Roman" panose="02020603050405020304" pitchFamily="18" charset="0"/>
              </a:rPr>
            </a:br>
            <a:r>
              <a:rPr lang="en-US" sz="2000" i="1" dirty="0">
                <a:solidFill>
                  <a:schemeClr val="accent2"/>
                </a:solidFill>
                <a:latin typeface="Calibri" panose="020F0502020204030204" pitchFamily="34" charset="0"/>
                <a:cs typeface="Calibri" panose="020F0502020204030204" pitchFamily="34" charset="0"/>
              </a:rPr>
              <a:t>□ Yes	 	□ No	 	□ Don’t know	 	□ No response</a:t>
            </a:r>
            <a:endParaRPr lang="en-US" sz="2000" dirty="0">
              <a:solidFill>
                <a:schemeClr val="accent6">
                  <a:lumMod val="50000"/>
                </a:schemeClr>
              </a:solidFill>
              <a:cs typeface="Times New Roman" panose="02020603050405020304" pitchFamily="18" charset="0"/>
            </a:endParaRPr>
          </a:p>
          <a:p>
            <a:pPr lvl="0"/>
            <a:endParaRPr lang="en-US" sz="2000" dirty="0">
              <a:solidFill>
                <a:schemeClr val="accent6">
                  <a:lumMod val="50000"/>
                </a:schemeClr>
              </a:solidFill>
              <a:cs typeface="Times New Roman" panose="02020603050405020304" pitchFamily="18" charset="0"/>
            </a:endParaRPr>
          </a:p>
        </p:txBody>
      </p:sp>
      <p:sp>
        <p:nvSpPr>
          <p:cNvPr id="9" name="Text Box 2">
            <a:extLst>
              <a:ext uri="{FF2B5EF4-FFF2-40B4-BE49-F238E27FC236}">
                <a16:creationId xmlns:a16="http://schemas.microsoft.com/office/drawing/2014/main" id="{89FC4DD4-B69A-41FD-B30A-7C16B77716EE}"/>
              </a:ext>
            </a:extLst>
          </p:cNvPr>
          <p:cNvSpPr txBox="1">
            <a:spLocks noChangeArrowheads="1"/>
          </p:cNvSpPr>
          <p:nvPr/>
        </p:nvSpPr>
        <p:spPr bwMode="auto">
          <a:xfrm>
            <a:off x="547370" y="4860600"/>
            <a:ext cx="10618470" cy="138986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rot="0" vert="horz" wrap="square" lIns="91440" tIns="45720" rIns="91440" bIns="45720" anchor="t" anchorCtr="0">
            <a:spAutoFit/>
          </a:bodyPr>
          <a:lstStyle/>
          <a:p>
            <a:pPr marL="0" marR="0">
              <a:lnSpc>
                <a:spcPct val="115000"/>
              </a:lnSpc>
              <a:spcBef>
                <a:spcPts val="0"/>
              </a:spcBef>
              <a:spcAft>
                <a:spcPts val="10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Scoring</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marR="0" indent="-285750">
              <a:lnSpc>
                <a:spcPct val="115000"/>
              </a:lnSpc>
              <a:spcBef>
                <a:spcPts val="0"/>
              </a:spcBef>
              <a:spcAft>
                <a:spcPts val="10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a person reports working less than 40 hours weekly, they are eligible for specialized services.</a:t>
            </a:r>
          </a:p>
          <a:p>
            <a:pPr marL="285750" marR="0" indent="-285750">
              <a:lnSpc>
                <a:spcPct val="115000"/>
              </a:lnSpc>
              <a:spcBef>
                <a:spcPts val="0"/>
              </a:spcBef>
              <a:spcAft>
                <a:spcPts val="1000"/>
              </a:spcAft>
              <a:buFont typeface="Arial" panose="020B0604020202020204" pitchFamily="34" charset="0"/>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If a person reports 2+ barriers to employment, they are eligible for specialized services.</a:t>
            </a:r>
          </a:p>
        </p:txBody>
      </p:sp>
      <p:sp>
        <p:nvSpPr>
          <p:cNvPr id="7" name="TextBox 6">
            <a:extLst>
              <a:ext uri="{FF2B5EF4-FFF2-40B4-BE49-F238E27FC236}">
                <a16:creationId xmlns:a16="http://schemas.microsoft.com/office/drawing/2014/main" id="{4A070026-CCE3-4C33-87E9-B38993107A0C}"/>
              </a:ext>
            </a:extLst>
          </p:cNvPr>
          <p:cNvSpPr txBox="1"/>
          <p:nvPr/>
        </p:nvSpPr>
        <p:spPr>
          <a:xfrm>
            <a:off x="94003" y="-77549"/>
            <a:ext cx="12003993" cy="1569660"/>
          </a:xfrm>
          <a:prstGeom prst="rect">
            <a:avLst/>
          </a:prstGeom>
          <a:solidFill>
            <a:schemeClr val="bg1">
              <a:alpha val="11000"/>
            </a:schemeClr>
          </a:solidFill>
        </p:spPr>
        <p:txBody>
          <a:bodyPr wrap="square" rtlCol="0">
            <a:spAutoFit/>
          </a:bodyPr>
          <a:lstStyle/>
          <a:p>
            <a:pPr algn="ctr"/>
            <a:r>
              <a:rPr lang="en-US" sz="4800" b="1" dirty="0">
                <a:solidFill>
                  <a:schemeClr val="bg1"/>
                </a:solidFill>
              </a:rPr>
              <a:t>Sample Questions from the </a:t>
            </a:r>
            <a:endParaRPr lang="en-US" sz="4800" b="1" dirty="0" smtClean="0">
              <a:solidFill>
                <a:schemeClr val="bg1"/>
              </a:solidFill>
            </a:endParaRPr>
          </a:p>
          <a:p>
            <a:pPr algn="ctr"/>
            <a:r>
              <a:rPr lang="en-US" sz="4800" b="1" dirty="0" smtClean="0">
                <a:solidFill>
                  <a:schemeClr val="bg1"/>
                </a:solidFill>
              </a:rPr>
              <a:t>Family </a:t>
            </a:r>
            <a:r>
              <a:rPr lang="en-US" sz="4800" b="1" dirty="0">
                <a:solidFill>
                  <a:schemeClr val="bg1"/>
                </a:solidFill>
              </a:rPr>
              <a:t>Resource </a:t>
            </a:r>
            <a:r>
              <a:rPr lang="en-US" sz="4800" b="1" dirty="0" smtClean="0">
                <a:solidFill>
                  <a:schemeClr val="bg1"/>
                </a:solidFill>
              </a:rPr>
              <a:t>Assessment</a:t>
            </a:r>
            <a:endParaRPr lang="en-US" sz="4800" b="1" dirty="0">
              <a:solidFill>
                <a:schemeClr val="bg1"/>
              </a:solidFill>
            </a:endParaRPr>
          </a:p>
        </p:txBody>
      </p:sp>
    </p:spTree>
    <p:extLst>
      <p:ext uri="{BB962C8B-B14F-4D97-AF65-F5344CB8AC3E}">
        <p14:creationId xmlns:p14="http://schemas.microsoft.com/office/powerpoint/2010/main" val="1029911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PHASE 1: RESULTS</a:t>
            </a:r>
          </a:p>
          <a:p>
            <a:pPr marL="0" indent="0">
              <a:buNone/>
            </a:pPr>
            <a:endParaRPr lang="en-US" dirty="0"/>
          </a:p>
        </p:txBody>
      </p:sp>
      <p:sp>
        <p:nvSpPr>
          <p:cNvPr id="4" name="object 5"/>
          <p:cNvSpPr txBox="1">
            <a:spLocks noGrp="1"/>
          </p:cNvSpPr>
          <p:nvPr>
            <p:ph type="title"/>
          </p:nvPr>
        </p:nvSpPr>
        <p:spPr>
          <a:xfrm>
            <a:off x="179462" y="2435215"/>
            <a:ext cx="11793195" cy="968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square" lIns="0" tIns="410766" rIns="0" bIns="0" rtlCol="0" anchor="ctr">
            <a:spAutoFit/>
          </a:bodyPr>
          <a:lstStyle/>
          <a:p>
            <a:pPr algn="ctr">
              <a:lnSpc>
                <a:spcPct val="100000"/>
              </a:lnSpc>
              <a:spcBef>
                <a:spcPts val="3234"/>
              </a:spcBef>
            </a:pPr>
            <a:r>
              <a:rPr lang="en-US" sz="3600" cap="small" dirty="0" smtClean="0">
                <a:solidFill>
                  <a:schemeClr val="bg1"/>
                </a:solidFill>
                <a:latin typeface="Times New Roman" panose="02020603050405020304" pitchFamily="18" charset="0"/>
                <a:cs typeface="Times New Roman" panose="02020603050405020304" pitchFamily="18" charset="0"/>
              </a:rPr>
              <a:t>12 </a:t>
            </a:r>
            <a:r>
              <a:rPr lang="en-US" sz="3600" cap="small" dirty="0">
                <a:solidFill>
                  <a:schemeClr val="bg1"/>
                </a:solidFill>
                <a:latin typeface="Times New Roman" panose="02020603050405020304" pitchFamily="18" charset="0"/>
                <a:cs typeface="Times New Roman" panose="02020603050405020304" pitchFamily="18" charset="0"/>
              </a:rPr>
              <a:t>Questions Tell You a Lot!</a:t>
            </a:r>
            <a:endParaRPr sz="3600" cap="small" dirty="0">
              <a:solidFill>
                <a:schemeClr val="bg1"/>
              </a:solidFill>
              <a:latin typeface="Times New Roman" panose="02020603050405020304" pitchFamily="18" charset="0"/>
              <a:cs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01227"/>
            <a:ext cx="8682527" cy="34567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39655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idx="1"/>
          </p:nvPr>
        </p:nvSpPr>
        <p:spPr>
          <a:xfrm>
            <a:off x="4755106" y="1537638"/>
            <a:ext cx="6879846" cy="5320362"/>
          </a:xfrm>
        </p:spPr>
        <p:txBody>
          <a:bodyPr/>
          <a:lstStyle/>
          <a:p>
            <a:pPr marL="0" indent="0">
              <a:buNone/>
            </a:pPr>
            <a:r>
              <a:rPr lang="en-US" dirty="0" smtClean="0">
                <a:latin typeface="Calibri" panose="020F0502020204030204" pitchFamily="34" charset="0"/>
                <a:cs typeface="Calibri" panose="020F0502020204030204" pitchFamily="34" charset="0"/>
              </a:rPr>
              <a:t>Population – 1.37 Million         </a:t>
            </a:r>
            <a:r>
              <a:rPr lang="en-US" sz="1000" dirty="0" smtClean="0">
                <a:latin typeface="Calibri" panose="020F0502020204030204" pitchFamily="34" charset="0"/>
                <a:cs typeface="Calibri" panose="020F0502020204030204" pitchFamily="34" charset="0"/>
                <a:hlinkClick r:id="rId3"/>
              </a:rPr>
              <a:t>www.census.gov</a:t>
            </a:r>
            <a:r>
              <a:rPr lang="en-US" sz="1000" dirty="0" smtClean="0">
                <a:latin typeface="Calibri" panose="020F0502020204030204" pitchFamily="34" charset="0"/>
                <a:cs typeface="Calibri" panose="020F0502020204030204" pitchFamily="34" charset="0"/>
              </a:rPr>
              <a:t>; </a:t>
            </a:r>
            <a:r>
              <a:rPr lang="en-US" sz="1000" dirty="0" smtClean="0">
                <a:latin typeface="Calibri" panose="020F0502020204030204" pitchFamily="34" charset="0"/>
                <a:cs typeface="Calibri" panose="020F0502020204030204" pitchFamily="34" charset="0"/>
                <a:hlinkClick r:id="rId4"/>
              </a:rPr>
              <a:t>www.kidscount.org</a:t>
            </a:r>
            <a:r>
              <a:rPr lang="en-US" sz="1000" dirty="0" smtClean="0">
                <a:latin typeface="Calibri" panose="020F0502020204030204" pitchFamily="34" charset="0"/>
                <a:cs typeface="Calibri" panose="020F0502020204030204" pitchFamily="34" charset="0"/>
              </a:rPr>
              <a:t> </a:t>
            </a:r>
          </a:p>
          <a:p>
            <a:pPr lvl="1"/>
            <a:r>
              <a:rPr lang="en-US" dirty="0" smtClean="0">
                <a:latin typeface="Calibri" panose="020F0502020204030204" pitchFamily="34" charset="0"/>
                <a:cs typeface="Calibri" panose="020F0502020204030204" pitchFamily="34" charset="0"/>
              </a:rPr>
              <a:t>90% White   3.9</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Hispanic</a:t>
            </a:r>
          </a:p>
          <a:p>
            <a:pPr lvl="1"/>
            <a:r>
              <a:rPr lang="en-US" dirty="0" smtClean="0">
                <a:latin typeface="Calibri" panose="020F0502020204030204" pitchFamily="34" charset="0"/>
                <a:cs typeface="Calibri" panose="020F0502020204030204" pitchFamily="34" charset="0"/>
              </a:rPr>
              <a:t>3% </a:t>
            </a:r>
            <a:r>
              <a:rPr lang="en-US" dirty="0">
                <a:latin typeface="Calibri" panose="020F0502020204030204" pitchFamily="34" charset="0"/>
                <a:cs typeface="Calibri" panose="020F0502020204030204" pitchFamily="34" charset="0"/>
              </a:rPr>
              <a:t>Asian </a:t>
            </a:r>
            <a:r>
              <a:rPr lang="en-US" dirty="0" smtClean="0">
                <a:latin typeface="Calibri" panose="020F0502020204030204" pitchFamily="34" charset="0"/>
                <a:cs typeface="Calibri" panose="020F0502020204030204" pitchFamily="34" charset="0"/>
              </a:rPr>
              <a:t>     1.7% </a:t>
            </a:r>
            <a:r>
              <a:rPr lang="en-US" dirty="0">
                <a:latin typeface="Calibri" panose="020F0502020204030204" pitchFamily="34" charset="0"/>
                <a:cs typeface="Calibri" panose="020F0502020204030204" pitchFamily="34" charset="0"/>
              </a:rPr>
              <a:t>Black </a:t>
            </a:r>
            <a:r>
              <a:rPr lang="en-US" dirty="0" smtClean="0">
                <a:latin typeface="Calibri" panose="020F0502020204030204" pitchFamily="34" charset="0"/>
                <a:cs typeface="Calibri" panose="020F0502020204030204" pitchFamily="34" charset="0"/>
              </a:rPr>
              <a:t>     0.3% </a:t>
            </a:r>
            <a:r>
              <a:rPr lang="en-US" dirty="0">
                <a:latin typeface="Calibri" panose="020F0502020204030204" pitchFamily="34" charset="0"/>
                <a:cs typeface="Calibri" panose="020F0502020204030204" pitchFamily="34" charset="0"/>
              </a:rPr>
              <a:t>Native </a:t>
            </a:r>
            <a:r>
              <a:rPr lang="en-US" dirty="0" smtClean="0">
                <a:latin typeface="Calibri" panose="020F0502020204030204" pitchFamily="34" charset="0"/>
                <a:cs typeface="Calibri" panose="020F0502020204030204" pitchFamily="34" charset="0"/>
              </a:rPr>
              <a:t>American</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a:t>
            </a:r>
          </a:p>
          <a:p>
            <a:pPr lvl="1"/>
            <a:r>
              <a:rPr lang="en-US" dirty="0" smtClean="0">
                <a:latin typeface="Calibri" panose="020F0502020204030204" pitchFamily="34" charset="0"/>
                <a:cs typeface="Calibri" panose="020F0502020204030204" pitchFamily="34" charset="0"/>
              </a:rPr>
              <a:t>7.8% non-English speaking</a:t>
            </a:r>
          </a:p>
          <a:p>
            <a:pPr lvl="1"/>
            <a:r>
              <a:rPr lang="en-US" dirty="0" smtClean="0">
                <a:latin typeface="Calibri" panose="020F0502020204030204" pitchFamily="34" charset="0"/>
                <a:cs typeface="Calibri" panose="020F0502020204030204" pitchFamily="34" charset="0"/>
              </a:rPr>
              <a:t>7.7% in Poverty</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 	  7.5</a:t>
            </a:r>
            <a:r>
              <a:rPr lang="en-US" dirty="0">
                <a:latin typeface="Calibri" panose="020F0502020204030204" pitchFamily="34" charset="0"/>
                <a:cs typeface="Calibri" panose="020F0502020204030204" pitchFamily="34" charset="0"/>
              </a:rPr>
              <a:t>% without health insurance </a:t>
            </a:r>
            <a:r>
              <a:rPr lang="en-US" dirty="0" smtClean="0">
                <a:latin typeface="Calibri" panose="020F0502020204030204" pitchFamily="34" charset="0"/>
                <a:cs typeface="Calibri" panose="020F0502020204030204" pitchFamily="34" charset="0"/>
              </a:rPr>
              <a:t>      </a:t>
            </a:r>
          </a:p>
          <a:p>
            <a:pPr lvl="1"/>
            <a:r>
              <a:rPr lang="en-US" dirty="0" smtClean="0">
                <a:latin typeface="Calibri" panose="020F0502020204030204" pitchFamily="34" charset="0"/>
                <a:cs typeface="Calibri" panose="020F0502020204030204" pitchFamily="34" charset="0"/>
              </a:rPr>
              <a:t>19% under 18</a:t>
            </a:r>
          </a:p>
          <a:p>
            <a:pPr lvl="1"/>
            <a:r>
              <a:rPr lang="en-US" dirty="0" smtClean="0">
                <a:latin typeface="Calibri" panose="020F0502020204030204" pitchFamily="34" charset="0"/>
                <a:cs typeface="Calibri" panose="020F0502020204030204" pitchFamily="34" charset="0"/>
              </a:rPr>
              <a:t>92.8% educated high school and higher</a:t>
            </a:r>
          </a:p>
          <a:p>
            <a:pPr lvl="1"/>
            <a:r>
              <a:rPr lang="en-US" dirty="0" smtClean="0">
                <a:latin typeface="Calibri" panose="020F0502020204030204" pitchFamily="34" charset="0"/>
                <a:cs typeface="Calibri" panose="020F0502020204030204" pitchFamily="34" charset="0"/>
              </a:rPr>
              <a:t>2% unemployment rate</a:t>
            </a:r>
          </a:p>
          <a:p>
            <a:r>
              <a:rPr lang="en-US" dirty="0" smtClean="0">
                <a:latin typeface="Calibri" panose="020F0502020204030204" pitchFamily="34" charset="0"/>
                <a:cs typeface="Calibri" panose="020F0502020204030204" pitchFamily="34" charset="0"/>
              </a:rPr>
              <a:t>Median Gross Rent $1347</a:t>
            </a:r>
          </a:p>
          <a:p>
            <a:r>
              <a:rPr lang="en-US" dirty="0">
                <a:latin typeface="Calibri" panose="020F0502020204030204" pitchFamily="34" charset="0"/>
                <a:cs typeface="Calibri" panose="020F0502020204030204" pitchFamily="34" charset="0"/>
              </a:rPr>
              <a:t>Minimum wage $7.25</a:t>
            </a:r>
          </a:p>
          <a:p>
            <a:r>
              <a:rPr lang="en-US" dirty="0">
                <a:latin typeface="Calibri" panose="020F0502020204030204" pitchFamily="34" charset="0"/>
                <a:cs typeface="Calibri" panose="020F0502020204030204" pitchFamily="34" charset="0"/>
              </a:rPr>
              <a:t>Tourism #1 industry</a:t>
            </a:r>
          </a:p>
          <a:p>
            <a:r>
              <a:rPr lang="en-US" dirty="0" smtClean="0">
                <a:latin typeface="Calibri" panose="020F0502020204030204" pitchFamily="34" charset="0"/>
                <a:cs typeface="Calibri" panose="020F0502020204030204" pitchFamily="34" charset="0"/>
              </a:rPr>
              <a:t>No sales or income tax</a:t>
            </a:r>
            <a:endParaRPr lang="en-US"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p:txBody>
          <a:bodyPr/>
          <a:lstStyle/>
          <a:p>
            <a:r>
              <a:rPr lang="en-US" dirty="0" smtClean="0"/>
              <a:t>New Hampshire Snapshot</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5936" y="1537638"/>
            <a:ext cx="4117927" cy="5320362"/>
          </a:xfrm>
          <a:prstGeom prst="rect">
            <a:avLst/>
          </a:prstGeom>
        </p:spPr>
      </p:pic>
    </p:spTree>
    <p:extLst>
      <p:ext uri="{BB962C8B-B14F-4D97-AF65-F5344CB8AC3E}">
        <p14:creationId xmlns:p14="http://schemas.microsoft.com/office/powerpoint/2010/main" val="4223652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674275"/>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sz="2800" spc="-211" dirty="0" smtClean="0">
                <a:solidFill>
                  <a:srgbClr val="3E1C4D"/>
                </a:solidFill>
                <a:cs typeface="Arial"/>
              </a:rPr>
              <a:t>PHASE</a:t>
            </a:r>
            <a:r>
              <a:rPr lang="en-US" sz="2800" spc="-211" dirty="0" smtClean="0">
                <a:solidFill>
                  <a:srgbClr val="3E1C4D"/>
                </a:solidFill>
                <a:cs typeface="Arial"/>
              </a:rPr>
              <a:t> 2: </a:t>
            </a:r>
            <a:r>
              <a:rPr lang="en-US" sz="2800" spc="-497" dirty="0" smtClean="0">
                <a:solidFill>
                  <a:srgbClr val="3E1C4D"/>
                </a:solidFill>
                <a:cs typeface="Arial"/>
              </a:rPr>
              <a:t> </a:t>
            </a:r>
            <a:r>
              <a:rPr lang="en-US" sz="2800" spc="-225" dirty="0" smtClean="0">
                <a:solidFill>
                  <a:srgbClr val="3E1C4D"/>
                </a:solidFill>
                <a:cs typeface="Arial"/>
              </a:rPr>
              <a:t>INTERVENTION</a:t>
            </a:r>
            <a:endParaRPr sz="2800" dirty="0">
              <a:solidFill>
                <a:prstClr val="black"/>
              </a:solidFill>
              <a:cs typeface="Arial"/>
            </a:endParaRPr>
          </a:p>
        </p:txBody>
      </p:sp>
      <p:grpSp>
        <p:nvGrpSpPr>
          <p:cNvPr id="5" name="Group 4"/>
          <p:cNvGrpSpPr/>
          <p:nvPr/>
        </p:nvGrpSpPr>
        <p:grpSpPr>
          <a:xfrm>
            <a:off x="760288" y="2417398"/>
            <a:ext cx="10857218" cy="2807843"/>
            <a:chOff x="760288" y="2646116"/>
            <a:chExt cx="10857218" cy="2807843"/>
          </a:xfrm>
        </p:grpSpPr>
        <p:cxnSp>
          <p:nvCxnSpPr>
            <p:cNvPr id="6" name="Straight Connector 5">
              <a:extLst>
                <a:ext uri="{FF2B5EF4-FFF2-40B4-BE49-F238E27FC236}">
                  <a16:creationId xmlns:a16="http://schemas.microsoft.com/office/drawing/2014/main" id="{DEC3387D-D421-4F46-A221-F7D7A36081CF}"/>
                </a:ext>
              </a:extLst>
            </p:cNvPr>
            <p:cNvCxnSpPr>
              <a:cxnSpLocks/>
            </p:cNvCxnSpPr>
            <p:nvPr/>
          </p:nvCxnSpPr>
          <p:spPr>
            <a:xfrm>
              <a:off x="857956" y="3858747"/>
              <a:ext cx="10019401" cy="0"/>
            </a:xfrm>
            <a:prstGeom prst="line">
              <a:avLst/>
            </a:prstGeom>
            <a:ln w="76200">
              <a:solidFill>
                <a:srgbClr val="E3891B"/>
              </a:solidFill>
            </a:ln>
          </p:spPr>
          <p:style>
            <a:lnRef idx="1">
              <a:schemeClr val="accent1"/>
            </a:lnRef>
            <a:fillRef idx="0">
              <a:schemeClr val="accent1"/>
            </a:fillRef>
            <a:effectRef idx="0">
              <a:schemeClr val="accent1"/>
            </a:effectRef>
            <a:fontRef idx="minor">
              <a:schemeClr val="tx1"/>
            </a:fontRef>
          </p:style>
        </p:cxnSp>
        <p:sp>
          <p:nvSpPr>
            <p:cNvPr id="7" name="object 7">
              <a:extLst>
                <a:ext uri="{FF2B5EF4-FFF2-40B4-BE49-F238E27FC236}">
                  <a16:creationId xmlns:a16="http://schemas.microsoft.com/office/drawing/2014/main" id="{F50E4FE4-DFA3-4E43-8C7D-EE984BB11C0E}"/>
                </a:ext>
              </a:extLst>
            </p:cNvPr>
            <p:cNvSpPr txBox="1"/>
            <p:nvPr/>
          </p:nvSpPr>
          <p:spPr>
            <a:xfrm>
              <a:off x="7531226" y="2646116"/>
              <a:ext cx="1910953"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500" spc="-33" dirty="0">
                  <a:solidFill>
                    <a:srgbClr val="FFFFFF"/>
                  </a:solidFill>
                  <a:latin typeface="Arial"/>
                  <a:cs typeface="Arial"/>
                </a:rPr>
                <a:t>Final Report to be </a:t>
              </a:r>
              <a:r>
                <a:rPr lang="en-US" sz="1500" spc="-33" dirty="0" smtClean="0">
                  <a:solidFill>
                    <a:srgbClr val="FFFFFF"/>
                  </a:solidFill>
                  <a:latin typeface="Arial"/>
                  <a:cs typeface="Arial"/>
                </a:rPr>
                <a:t>Published</a:t>
              </a:r>
              <a:endParaRPr sz="1500" dirty="0">
                <a:latin typeface="Arial"/>
                <a:cs typeface="Arial"/>
              </a:endParaRPr>
            </a:p>
          </p:txBody>
        </p:sp>
        <p:sp>
          <p:nvSpPr>
            <p:cNvPr id="8" name="object 9">
              <a:extLst>
                <a:ext uri="{FF2B5EF4-FFF2-40B4-BE49-F238E27FC236}">
                  <a16:creationId xmlns:a16="http://schemas.microsoft.com/office/drawing/2014/main" id="{2161EB97-3CCB-40D5-8FA6-28A5CA5FD908}"/>
                </a:ext>
              </a:extLst>
            </p:cNvPr>
            <p:cNvSpPr txBox="1"/>
            <p:nvPr/>
          </p:nvSpPr>
          <p:spPr>
            <a:xfrm>
              <a:off x="983641" y="3173289"/>
              <a:ext cx="1240036" cy="299361"/>
            </a:xfrm>
            <a:prstGeom prst="rect">
              <a:avLst/>
            </a:prstGeom>
          </p:spPr>
          <p:txBody>
            <a:bodyPr vert="horz" wrap="square" lIns="0" tIns="10716" rIns="0" bIns="0" rtlCol="0">
              <a:spAutoFit/>
            </a:bodyPr>
            <a:lstStyle/>
            <a:p>
              <a:pPr marL="11906">
                <a:spcBef>
                  <a:spcPts val="84"/>
                </a:spcBef>
              </a:pPr>
              <a:r>
                <a:rPr sz="1875" spc="159" dirty="0">
                  <a:solidFill>
                    <a:srgbClr val="3E1C4D"/>
                  </a:solidFill>
                  <a:latin typeface="Arial"/>
                  <a:cs typeface="Arial"/>
                </a:rPr>
                <a:t>April</a:t>
              </a:r>
              <a:r>
                <a:rPr sz="1875" spc="-38" dirty="0">
                  <a:solidFill>
                    <a:srgbClr val="3E1C4D"/>
                  </a:solidFill>
                  <a:latin typeface="Arial"/>
                  <a:cs typeface="Arial"/>
                </a:rPr>
                <a:t> </a:t>
              </a:r>
              <a:r>
                <a:rPr sz="1875" spc="66" dirty="0">
                  <a:solidFill>
                    <a:srgbClr val="3E1C4D"/>
                  </a:solidFill>
                  <a:latin typeface="Arial"/>
                  <a:cs typeface="Arial"/>
                </a:rPr>
                <a:t>2018</a:t>
              </a:r>
              <a:endParaRPr sz="1875" dirty="0">
                <a:latin typeface="Arial"/>
                <a:cs typeface="Arial"/>
              </a:endParaRPr>
            </a:p>
          </p:txBody>
        </p:sp>
        <p:sp>
          <p:nvSpPr>
            <p:cNvPr id="9" name="object 10">
              <a:extLst>
                <a:ext uri="{FF2B5EF4-FFF2-40B4-BE49-F238E27FC236}">
                  <a16:creationId xmlns:a16="http://schemas.microsoft.com/office/drawing/2014/main" id="{D7738A83-C14C-4958-801D-4E5130BB705B}"/>
                </a:ext>
              </a:extLst>
            </p:cNvPr>
            <p:cNvSpPr txBox="1"/>
            <p:nvPr/>
          </p:nvSpPr>
          <p:spPr>
            <a:xfrm>
              <a:off x="7935442" y="4184278"/>
              <a:ext cx="1102519" cy="587902"/>
            </a:xfrm>
            <a:prstGeom prst="rect">
              <a:avLst/>
            </a:prstGeom>
          </p:spPr>
          <p:txBody>
            <a:bodyPr vert="horz" wrap="square" lIns="0" tIns="10716" rIns="0" bIns="0" rtlCol="0">
              <a:spAutoFit/>
            </a:bodyPr>
            <a:lstStyle/>
            <a:p>
              <a:pPr marL="11906" algn="ctr">
                <a:spcBef>
                  <a:spcPts val="84"/>
                </a:spcBef>
              </a:pPr>
              <a:r>
                <a:rPr lang="en-US" sz="1875" spc="188" dirty="0">
                  <a:solidFill>
                    <a:srgbClr val="3E1C4D"/>
                  </a:solidFill>
                  <a:latin typeface="Arial"/>
                  <a:cs typeface="Arial"/>
                </a:rPr>
                <a:t>Oct 2019</a:t>
              </a:r>
              <a:endParaRPr sz="1875" dirty="0">
                <a:latin typeface="Arial"/>
                <a:cs typeface="Arial"/>
              </a:endParaRPr>
            </a:p>
          </p:txBody>
        </p:sp>
        <p:sp>
          <p:nvSpPr>
            <p:cNvPr id="10" name="object 2">
              <a:extLst>
                <a:ext uri="{FF2B5EF4-FFF2-40B4-BE49-F238E27FC236}">
                  <a16:creationId xmlns:a16="http://schemas.microsoft.com/office/drawing/2014/main" id="{22176DA9-8052-461D-83D3-ADD7B3DB6140}"/>
                </a:ext>
              </a:extLst>
            </p:cNvPr>
            <p:cNvSpPr txBox="1"/>
            <p:nvPr/>
          </p:nvSpPr>
          <p:spPr>
            <a:xfrm>
              <a:off x="9947812" y="3412253"/>
              <a:ext cx="1669694" cy="818132"/>
            </a:xfrm>
            <a:prstGeom prst="rect">
              <a:avLst/>
            </a:prstGeom>
            <a:solidFill>
              <a:schemeClr val="accent1">
                <a:lumMod val="50000"/>
              </a:schemeClr>
            </a:solidFill>
          </p:spPr>
          <p:txBody>
            <a:bodyPr vert="horz" wrap="square" lIns="0" tIns="124420" rIns="0" bIns="0" rtlCol="0" anchor="ctr" anchorCtr="1">
              <a:spAutoFit/>
            </a:bodyPr>
            <a:lstStyle/>
            <a:p>
              <a:pPr algn="ctr"/>
              <a:r>
                <a:rPr lang="en-US" sz="1500" dirty="0">
                  <a:solidFill>
                    <a:schemeClr val="bg1"/>
                  </a:solidFill>
                  <a:latin typeface="Arial" panose="020B0604020202020204" pitchFamily="34" charset="0"/>
                  <a:cs typeface="Arial" panose="020B0604020202020204" pitchFamily="34" charset="0"/>
                </a:rPr>
                <a:t>Statewide 2Gen</a:t>
              </a:r>
            </a:p>
            <a:p>
              <a:pPr algn="ctr"/>
              <a:r>
                <a:rPr lang="en-US" sz="1500" dirty="0">
                  <a:solidFill>
                    <a:schemeClr val="bg1"/>
                  </a:solidFill>
                  <a:latin typeface="Arial" panose="020B0604020202020204" pitchFamily="34" charset="0"/>
                  <a:cs typeface="Arial" panose="020B0604020202020204" pitchFamily="34" charset="0"/>
                </a:rPr>
                <a:t>Roll </a:t>
              </a:r>
              <a:r>
                <a:rPr lang="en-US" sz="1500" dirty="0" smtClean="0">
                  <a:solidFill>
                    <a:schemeClr val="bg1"/>
                  </a:solidFill>
                  <a:latin typeface="Arial" panose="020B0604020202020204" pitchFamily="34" charset="0"/>
                  <a:cs typeface="Arial" panose="020B0604020202020204" pitchFamily="34" charset="0"/>
                </a:rPr>
                <a:t>Out</a:t>
              </a:r>
            </a:p>
            <a:p>
              <a:pPr algn="ctr"/>
              <a:endParaRPr sz="1500" dirty="0">
                <a:solidFill>
                  <a:schemeClr val="bg1"/>
                </a:solidFill>
                <a:latin typeface="Arial" panose="020B0604020202020204" pitchFamily="34" charset="0"/>
                <a:cs typeface="Arial" panose="020B0604020202020204" pitchFamily="34" charset="0"/>
              </a:endParaRPr>
            </a:p>
          </p:txBody>
        </p:sp>
        <p:sp>
          <p:nvSpPr>
            <p:cNvPr id="11" name="object 7">
              <a:extLst>
                <a:ext uri="{FF2B5EF4-FFF2-40B4-BE49-F238E27FC236}">
                  <a16:creationId xmlns:a16="http://schemas.microsoft.com/office/drawing/2014/main" id="{CC2C58BA-22A0-4895-90AD-8C24D7443BFC}"/>
                </a:ext>
              </a:extLst>
            </p:cNvPr>
            <p:cNvSpPr txBox="1"/>
            <p:nvPr/>
          </p:nvSpPr>
          <p:spPr>
            <a:xfrm>
              <a:off x="3413504" y="2646116"/>
              <a:ext cx="2074418"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500" dirty="0" smtClean="0">
                  <a:solidFill>
                    <a:schemeClr val="bg1"/>
                  </a:solidFill>
                  <a:latin typeface="Arial"/>
                  <a:cs typeface="Arial"/>
                </a:rPr>
                <a:t>Recruitment </a:t>
              </a:r>
              <a:r>
                <a:rPr lang="en-US" sz="1500" dirty="0">
                  <a:solidFill>
                    <a:schemeClr val="bg1"/>
                  </a:solidFill>
                  <a:latin typeface="Arial"/>
                  <a:cs typeface="Arial"/>
                </a:rPr>
                <a:t>Ends; 6mths of </a:t>
              </a:r>
              <a:r>
                <a:rPr lang="en-US" sz="1500" dirty="0" smtClean="0">
                  <a:solidFill>
                    <a:schemeClr val="bg1"/>
                  </a:solidFill>
                  <a:latin typeface="Arial"/>
                  <a:cs typeface="Arial"/>
                </a:rPr>
                <a:t>Service </a:t>
              </a:r>
              <a:r>
                <a:rPr lang="en-US" sz="1500" dirty="0">
                  <a:solidFill>
                    <a:schemeClr val="bg1"/>
                  </a:solidFill>
                  <a:latin typeface="Arial"/>
                  <a:cs typeface="Arial"/>
                </a:rPr>
                <a:t>D</a:t>
              </a:r>
              <a:r>
                <a:rPr lang="en-US" sz="1500" dirty="0" smtClean="0">
                  <a:solidFill>
                    <a:schemeClr val="bg1"/>
                  </a:solidFill>
                  <a:latin typeface="Arial"/>
                  <a:cs typeface="Arial"/>
                </a:rPr>
                <a:t>elivery</a:t>
              </a:r>
              <a:endParaRPr sz="1500" dirty="0">
                <a:solidFill>
                  <a:schemeClr val="bg1"/>
                </a:solidFill>
                <a:latin typeface="Arial"/>
                <a:cs typeface="Arial"/>
              </a:endParaRPr>
            </a:p>
          </p:txBody>
        </p:sp>
        <p:sp>
          <p:nvSpPr>
            <p:cNvPr id="12" name="object 7">
              <a:extLst>
                <a:ext uri="{FF2B5EF4-FFF2-40B4-BE49-F238E27FC236}">
                  <a16:creationId xmlns:a16="http://schemas.microsoft.com/office/drawing/2014/main" id="{3BB81617-DC1D-45DC-8286-697E112CDDCE}"/>
                </a:ext>
              </a:extLst>
            </p:cNvPr>
            <p:cNvSpPr txBox="1"/>
            <p:nvPr/>
          </p:nvSpPr>
          <p:spPr>
            <a:xfrm>
              <a:off x="760288" y="4253470"/>
              <a:ext cx="1910953" cy="1200489"/>
            </a:xfrm>
            <a:prstGeom prst="rect">
              <a:avLst/>
            </a:prstGeom>
            <a:solidFill>
              <a:srgbClr val="512565"/>
            </a:solidFill>
          </p:spPr>
          <p:txBody>
            <a:bodyPr vert="horz" wrap="square" lIns="0" tIns="2381" rIns="0" bIns="0" rtlCol="0" anchor="ctr" anchorCtr="0">
              <a:noAutofit/>
            </a:bodyPr>
            <a:lstStyle/>
            <a:p>
              <a:pPr marL="333970" marR="308967" algn="ctr">
                <a:lnSpc>
                  <a:spcPct val="121300"/>
                </a:lnSpc>
              </a:pPr>
              <a:r>
                <a:rPr lang="en-US" sz="1500" spc="-33" dirty="0">
                  <a:solidFill>
                    <a:srgbClr val="FFFFFF"/>
                  </a:solidFill>
                  <a:latin typeface="Arial"/>
                  <a:cs typeface="Arial"/>
                </a:rPr>
                <a:t>Case Management &amp; Resource Connection</a:t>
              </a:r>
              <a:endParaRPr sz="1500" dirty="0">
                <a:latin typeface="Arial"/>
                <a:cs typeface="Arial"/>
              </a:endParaRPr>
            </a:p>
          </p:txBody>
        </p:sp>
        <p:cxnSp>
          <p:nvCxnSpPr>
            <p:cNvPr id="13" name="Straight Connector 12">
              <a:extLst>
                <a:ext uri="{FF2B5EF4-FFF2-40B4-BE49-F238E27FC236}">
                  <a16:creationId xmlns:a16="http://schemas.microsoft.com/office/drawing/2014/main" id="{4D07CCF0-4CFA-4429-B7AD-1CCFB2D25C6A}"/>
                </a:ext>
              </a:extLst>
            </p:cNvPr>
            <p:cNvCxnSpPr>
              <a:cxnSpLocks/>
            </p:cNvCxnSpPr>
            <p:nvPr/>
          </p:nvCxnSpPr>
          <p:spPr>
            <a:xfrm>
              <a:off x="4450713" y="3632618"/>
              <a:ext cx="0" cy="604018"/>
            </a:xfrm>
            <a:prstGeom prst="line">
              <a:avLst/>
            </a:prstGeom>
            <a:ln w="57150">
              <a:solidFill>
                <a:srgbClr val="E3891B"/>
              </a:solidFill>
            </a:ln>
          </p:spPr>
          <p:style>
            <a:lnRef idx="1">
              <a:schemeClr val="accent1"/>
            </a:lnRef>
            <a:fillRef idx="0">
              <a:schemeClr val="accent1"/>
            </a:fillRef>
            <a:effectRef idx="0">
              <a:schemeClr val="accent1"/>
            </a:effectRef>
            <a:fontRef idx="minor">
              <a:schemeClr val="tx1"/>
            </a:fontRef>
          </p:style>
        </p:cxnSp>
        <p:sp>
          <p:nvSpPr>
            <p:cNvPr id="14" name="object 7">
              <a:extLst>
                <a:ext uri="{FF2B5EF4-FFF2-40B4-BE49-F238E27FC236}">
                  <a16:creationId xmlns:a16="http://schemas.microsoft.com/office/drawing/2014/main" id="{CC2C58BA-22A0-4895-90AD-8C24D7443BFC}"/>
                </a:ext>
              </a:extLst>
            </p:cNvPr>
            <p:cNvSpPr txBox="1"/>
            <p:nvPr/>
          </p:nvSpPr>
          <p:spPr>
            <a:xfrm>
              <a:off x="5320014" y="4164992"/>
              <a:ext cx="1910953" cy="984826"/>
            </a:xfrm>
            <a:prstGeom prst="rect">
              <a:avLst/>
            </a:prstGeom>
            <a:solidFill>
              <a:srgbClr val="3E1C4D"/>
            </a:solidFill>
          </p:spPr>
          <p:txBody>
            <a:bodyPr vert="horz" wrap="square" lIns="0" tIns="2381" rIns="0" bIns="0" rtlCol="0" anchor="ctr" anchorCtr="0">
              <a:noAutofit/>
            </a:bodyPr>
            <a:lstStyle/>
            <a:p>
              <a:pPr marL="333970" marR="308967" algn="ctr">
                <a:lnSpc>
                  <a:spcPct val="121300"/>
                </a:lnSpc>
              </a:pPr>
              <a:r>
                <a:rPr lang="en-US" sz="1500" spc="-33" dirty="0">
                  <a:solidFill>
                    <a:srgbClr val="FFFFFF"/>
                  </a:solidFill>
                  <a:latin typeface="Arial"/>
                  <a:cs typeface="Arial"/>
                </a:rPr>
                <a:t>Data </a:t>
              </a:r>
              <a:r>
                <a:rPr lang="en-US" sz="1500" spc="-33" dirty="0" smtClean="0">
                  <a:solidFill>
                    <a:srgbClr val="FFFFFF"/>
                  </a:solidFill>
                  <a:latin typeface="Arial"/>
                  <a:cs typeface="Arial"/>
                </a:rPr>
                <a:t>Shared </a:t>
              </a:r>
              <a:r>
                <a:rPr lang="en-US" sz="1500" spc="-33" dirty="0">
                  <a:solidFill>
                    <a:srgbClr val="FFFFFF"/>
                  </a:solidFill>
                  <a:latin typeface="Arial"/>
                  <a:cs typeface="Arial"/>
                </a:rPr>
                <a:t>for </a:t>
              </a:r>
              <a:r>
                <a:rPr lang="en-US" sz="1500" spc="-33" dirty="0" smtClean="0">
                  <a:solidFill>
                    <a:srgbClr val="FFFFFF"/>
                  </a:solidFill>
                  <a:latin typeface="Arial"/>
                  <a:cs typeface="Arial"/>
                </a:rPr>
                <a:t>Analysis</a:t>
              </a:r>
              <a:endParaRPr sz="1500" dirty="0">
                <a:latin typeface="Arial"/>
                <a:cs typeface="Arial"/>
              </a:endParaRPr>
            </a:p>
          </p:txBody>
        </p:sp>
        <p:sp>
          <p:nvSpPr>
            <p:cNvPr id="15" name="object 10">
              <a:extLst>
                <a:ext uri="{FF2B5EF4-FFF2-40B4-BE49-F238E27FC236}">
                  <a16:creationId xmlns:a16="http://schemas.microsoft.com/office/drawing/2014/main" id="{D7738A83-C14C-4958-801D-4E5130BB705B}"/>
                </a:ext>
              </a:extLst>
            </p:cNvPr>
            <p:cNvSpPr txBox="1"/>
            <p:nvPr/>
          </p:nvSpPr>
          <p:spPr>
            <a:xfrm>
              <a:off x="3899453" y="4240775"/>
              <a:ext cx="1102519" cy="600726"/>
            </a:xfrm>
            <a:prstGeom prst="rect">
              <a:avLst/>
            </a:prstGeom>
          </p:spPr>
          <p:txBody>
            <a:bodyPr vert="horz" wrap="square" lIns="0" tIns="10716" rIns="0" bIns="0" rtlCol="0">
              <a:spAutoFit/>
            </a:bodyPr>
            <a:lstStyle/>
            <a:p>
              <a:pPr marL="11906" algn="ctr">
                <a:spcBef>
                  <a:spcPts val="84"/>
                </a:spcBef>
              </a:pPr>
              <a:r>
                <a:rPr lang="en-US" sz="1875" spc="188" dirty="0">
                  <a:solidFill>
                    <a:srgbClr val="3E1C4D"/>
                  </a:solidFill>
                  <a:latin typeface="Arial"/>
                  <a:cs typeface="Arial"/>
                </a:rPr>
                <a:t>Nov 2018</a:t>
              </a:r>
              <a:endParaRPr sz="1875" dirty="0">
                <a:latin typeface="Arial"/>
                <a:cs typeface="Arial"/>
              </a:endParaRPr>
            </a:p>
          </p:txBody>
        </p:sp>
        <p:sp>
          <p:nvSpPr>
            <p:cNvPr id="16" name="object 10">
              <a:extLst>
                <a:ext uri="{FF2B5EF4-FFF2-40B4-BE49-F238E27FC236}">
                  <a16:creationId xmlns:a16="http://schemas.microsoft.com/office/drawing/2014/main" id="{D7738A83-C14C-4958-801D-4E5130BB705B}"/>
                </a:ext>
              </a:extLst>
            </p:cNvPr>
            <p:cNvSpPr txBox="1"/>
            <p:nvPr/>
          </p:nvSpPr>
          <p:spPr>
            <a:xfrm>
              <a:off x="5724231" y="2951790"/>
              <a:ext cx="1102519" cy="587902"/>
            </a:xfrm>
            <a:prstGeom prst="rect">
              <a:avLst/>
            </a:prstGeom>
          </p:spPr>
          <p:txBody>
            <a:bodyPr vert="horz" wrap="square" lIns="0" tIns="10716" rIns="0" bIns="0" rtlCol="0">
              <a:spAutoFit/>
            </a:bodyPr>
            <a:lstStyle/>
            <a:p>
              <a:pPr marL="11906" algn="ctr">
                <a:spcBef>
                  <a:spcPts val="84"/>
                </a:spcBef>
              </a:pPr>
              <a:r>
                <a:rPr lang="en-US" sz="1875" spc="188" dirty="0">
                  <a:solidFill>
                    <a:srgbClr val="3E1C4D"/>
                  </a:solidFill>
                  <a:latin typeface="Arial"/>
                  <a:cs typeface="Arial"/>
                </a:rPr>
                <a:t>May 2019</a:t>
              </a:r>
              <a:endParaRPr sz="1875" dirty="0">
                <a:latin typeface="Arial"/>
                <a:cs typeface="Arial"/>
              </a:endParaRPr>
            </a:p>
          </p:txBody>
        </p:sp>
      </p:grpSp>
    </p:spTree>
    <p:extLst>
      <p:ext uri="{BB962C8B-B14F-4D97-AF65-F5344CB8AC3E}">
        <p14:creationId xmlns:p14="http://schemas.microsoft.com/office/powerpoint/2010/main" val="1383065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674275"/>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sz="2800" spc="-211" dirty="0" smtClean="0">
                <a:solidFill>
                  <a:srgbClr val="3E1C4D"/>
                </a:solidFill>
                <a:cs typeface="Arial"/>
              </a:rPr>
              <a:t>PHASE</a:t>
            </a:r>
            <a:r>
              <a:rPr lang="en-US" sz="2800" spc="-211" dirty="0" smtClean="0">
                <a:solidFill>
                  <a:srgbClr val="3E1C4D"/>
                </a:solidFill>
                <a:cs typeface="Arial"/>
              </a:rPr>
              <a:t> 2: </a:t>
            </a:r>
            <a:r>
              <a:rPr lang="en-US" sz="2800" spc="-497" dirty="0" smtClean="0">
                <a:solidFill>
                  <a:srgbClr val="3E1C4D"/>
                </a:solidFill>
                <a:cs typeface="Arial"/>
              </a:rPr>
              <a:t> </a:t>
            </a:r>
            <a:r>
              <a:rPr lang="en-US" sz="2800" spc="-225" dirty="0" smtClean="0">
                <a:solidFill>
                  <a:srgbClr val="3E1C4D"/>
                </a:solidFill>
                <a:cs typeface="Arial"/>
              </a:rPr>
              <a:t>INTERVENTION</a:t>
            </a:r>
            <a:endParaRPr sz="2800" dirty="0">
              <a:solidFill>
                <a:prstClr val="black"/>
              </a:solidFill>
              <a:cs typeface="Arial"/>
            </a:endParaRPr>
          </a:p>
        </p:txBody>
      </p:sp>
      <p:sp>
        <p:nvSpPr>
          <p:cNvPr id="17" name="Text Placeholder 2">
            <a:extLst>
              <a:ext uri="{FF2B5EF4-FFF2-40B4-BE49-F238E27FC236}">
                <a16:creationId xmlns:a16="http://schemas.microsoft.com/office/drawing/2014/main" id="{1B01E460-7849-43E1-8C14-0D07A27C41DB}"/>
              </a:ext>
            </a:extLst>
          </p:cNvPr>
          <p:cNvSpPr txBox="1">
            <a:spLocks/>
          </p:cNvSpPr>
          <p:nvPr/>
        </p:nvSpPr>
        <p:spPr>
          <a:xfrm>
            <a:off x="1227035" y="2313179"/>
            <a:ext cx="8763000" cy="3865563"/>
          </a:xfrm>
          <a:prstGeom prst="rect">
            <a:avLst/>
          </a:prstGeom>
        </p:spPr>
        <p:txBody>
          <a:bodyPr>
            <a:norm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4"/>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5"/>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latin typeface="Arial Black" panose="020B0A04020102020204" pitchFamily="34" charset="0"/>
              </a:rPr>
              <a:t>420</a:t>
            </a:r>
            <a:r>
              <a:rPr lang="en-US" dirty="0" smtClean="0"/>
              <a:t> </a:t>
            </a:r>
            <a:r>
              <a:rPr lang="en-US" dirty="0" smtClean="0">
                <a:cs typeface="Arial" panose="020B0604020202020204" pitchFamily="34" charset="0"/>
              </a:rPr>
              <a:t>Parents Total Needed to be Recruited</a:t>
            </a:r>
          </a:p>
          <a:p>
            <a:pPr lvl="1"/>
            <a:r>
              <a:rPr lang="en-US" sz="2800" dirty="0" smtClean="0">
                <a:cs typeface="Arial" panose="020B0604020202020204" pitchFamily="34" charset="0"/>
              </a:rPr>
              <a:t>210 Served with 2Gen Model</a:t>
            </a:r>
            <a:br>
              <a:rPr lang="en-US" sz="2800" dirty="0" smtClean="0">
                <a:cs typeface="Arial" panose="020B0604020202020204" pitchFamily="34" charset="0"/>
              </a:rPr>
            </a:br>
            <a:endParaRPr lang="en-US" sz="2800" dirty="0" smtClean="0">
              <a:cs typeface="Arial" panose="020B0604020202020204" pitchFamily="34" charset="0"/>
            </a:endParaRPr>
          </a:p>
          <a:p>
            <a:r>
              <a:rPr lang="en-US" dirty="0" smtClean="0">
                <a:latin typeface="Arial Black" panose="020B0A04020102020204" pitchFamily="34" charset="0"/>
                <a:cs typeface="Arial" panose="020B0604020202020204" pitchFamily="34" charset="0"/>
              </a:rPr>
              <a:t>$200 </a:t>
            </a:r>
            <a:r>
              <a:rPr lang="en-US" dirty="0" smtClean="0">
                <a:cs typeface="Arial" panose="020B0604020202020204" pitchFamily="34" charset="0"/>
              </a:rPr>
              <a:t>Supportive Service Funds </a:t>
            </a:r>
            <a:r>
              <a:rPr lang="en-US" dirty="0">
                <a:cs typeface="Arial" panose="020B0604020202020204" pitchFamily="34" charset="0"/>
              </a:rPr>
              <a:t>A</a:t>
            </a:r>
            <a:r>
              <a:rPr lang="en-US" dirty="0" smtClean="0">
                <a:cs typeface="Arial" panose="020B0604020202020204" pitchFamily="34" charset="0"/>
              </a:rPr>
              <a:t>vailable </a:t>
            </a:r>
            <a:r>
              <a:rPr lang="en-US" dirty="0">
                <a:cs typeface="Arial" panose="020B0604020202020204" pitchFamily="34" charset="0"/>
              </a:rPr>
              <a:t>P</a:t>
            </a:r>
            <a:r>
              <a:rPr lang="en-US" dirty="0" smtClean="0">
                <a:cs typeface="Arial" panose="020B0604020202020204" pitchFamily="34" charset="0"/>
              </a:rPr>
              <a:t>er </a:t>
            </a:r>
            <a:r>
              <a:rPr lang="en-US" dirty="0">
                <a:cs typeface="Arial" panose="020B0604020202020204" pitchFamily="34" charset="0"/>
              </a:rPr>
              <a:t>P</a:t>
            </a:r>
            <a:r>
              <a:rPr lang="en-US" dirty="0" smtClean="0">
                <a:cs typeface="Arial" panose="020B0604020202020204" pitchFamily="34" charset="0"/>
              </a:rPr>
              <a:t>arent</a:t>
            </a:r>
          </a:p>
          <a:p>
            <a:pPr lvl="1"/>
            <a:r>
              <a:rPr lang="en-US" sz="2800" dirty="0" smtClean="0">
                <a:latin typeface="Arial Black" panose="020B0A04020102020204" pitchFamily="34" charset="0"/>
              </a:rPr>
              <a:t>11</a:t>
            </a:r>
            <a:r>
              <a:rPr lang="en-US" sz="2800" dirty="0" smtClean="0"/>
              <a:t> Pilot Counties </a:t>
            </a:r>
            <a:r>
              <a:rPr lang="en-US" sz="2800" dirty="0"/>
              <a:t>P</a:t>
            </a:r>
            <a:r>
              <a:rPr lang="en-US" sz="2800" dirty="0" smtClean="0"/>
              <a:t>articipating</a:t>
            </a:r>
          </a:p>
          <a:p>
            <a:pPr lvl="1"/>
            <a:r>
              <a:rPr lang="en-US" sz="2800" dirty="0" smtClean="0">
                <a:latin typeface="Arial Black" panose="020B0A04020102020204" pitchFamily="34" charset="0"/>
              </a:rPr>
              <a:t>4 </a:t>
            </a:r>
            <a:r>
              <a:rPr lang="en-US" sz="2800" dirty="0" smtClean="0"/>
              <a:t>Additional Case Management Trainings</a:t>
            </a:r>
          </a:p>
          <a:p>
            <a:pPr lvl="1"/>
            <a:r>
              <a:rPr lang="en-US" sz="2800" dirty="0" smtClean="0">
                <a:latin typeface="Arial Black" panose="020B0A04020102020204" pitchFamily="34" charset="0"/>
              </a:rPr>
              <a:t>1 </a:t>
            </a:r>
            <a:r>
              <a:rPr lang="en-US" sz="2800" dirty="0" smtClean="0"/>
              <a:t>ACSES Enhancement to Track </a:t>
            </a:r>
            <a:r>
              <a:rPr lang="en-US" sz="2800" dirty="0"/>
              <a:t>O</a:t>
            </a:r>
            <a:r>
              <a:rPr lang="en-US" sz="2800" dirty="0" smtClean="0"/>
              <a:t>utcomes</a:t>
            </a:r>
            <a:endParaRPr lang="en-US" sz="2800" dirty="0"/>
          </a:p>
        </p:txBody>
      </p:sp>
    </p:spTree>
    <p:extLst>
      <p:ext uri="{BB962C8B-B14F-4D97-AF65-F5344CB8AC3E}">
        <p14:creationId xmlns:p14="http://schemas.microsoft.com/office/powerpoint/2010/main" val="36488480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528997"/>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lang="en-US" sz="2800" spc="-211" dirty="0" smtClean="0">
                <a:solidFill>
                  <a:srgbClr val="3E1C4D"/>
                </a:solidFill>
                <a:cs typeface="Arial"/>
              </a:rPr>
              <a:t>Defining the 2Gen Model – 10 Indicators</a:t>
            </a:r>
            <a:endParaRPr sz="2800" dirty="0">
              <a:solidFill>
                <a:prstClr val="black"/>
              </a:solidFill>
              <a:cs typeface="Arial"/>
            </a:endParaRPr>
          </a:p>
        </p:txBody>
      </p:sp>
      <p:sp>
        <p:nvSpPr>
          <p:cNvPr id="4" name="Text Placeholder 3">
            <a:extLst>
              <a:ext uri="{FF2B5EF4-FFF2-40B4-BE49-F238E27FC236}">
                <a16:creationId xmlns:a16="http://schemas.microsoft.com/office/drawing/2014/main" id="{EB988546-DD3F-47B9-B758-6479D46D3EC5}"/>
              </a:ext>
            </a:extLst>
          </p:cNvPr>
          <p:cNvSpPr txBox="1">
            <a:spLocks/>
          </p:cNvSpPr>
          <p:nvPr/>
        </p:nvSpPr>
        <p:spPr>
          <a:xfrm>
            <a:off x="354424" y="2119590"/>
            <a:ext cx="8181975" cy="4584062"/>
          </a:xfrm>
          <a:prstGeom prst="rect">
            <a:avLst/>
          </a:prstGeom>
        </p:spPr>
        <p:txBody>
          <a:bodyPr/>
          <a:lstStyle>
            <a:defPPr>
              <a:defRPr lang="en-US"/>
            </a:defPPr>
            <a:lvl1pPr marL="0" algn="l" defTabSz="914400" rtl="0" eaLnBrk="1" latinLnBrk="0" hangingPunct="1">
              <a:defRPr sz="11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AutoNum type="arabicPeriod"/>
            </a:pPr>
            <a:r>
              <a:rPr lang="en-US" sz="1800" dirty="0" smtClean="0"/>
              <a:t> Leadership, Commitment, Culture – Evidence of a site’s leadership-driven culture of commitment to 2Gen principles</a:t>
            </a:r>
          </a:p>
          <a:p>
            <a:endParaRPr lang="en-US" sz="1800" dirty="0" smtClean="0"/>
          </a:p>
          <a:p>
            <a:r>
              <a:rPr lang="en-US" sz="1800" dirty="0" smtClean="0"/>
              <a:t>2. Data Sharing/Use – Evidence of commitment to utilizing data to implement 2Gen services and engage in quality improvement</a:t>
            </a:r>
          </a:p>
          <a:p>
            <a:endParaRPr lang="en-US" sz="1800" dirty="0" smtClean="0"/>
          </a:p>
          <a:p>
            <a:r>
              <a:rPr lang="en-US" sz="1800" dirty="0" smtClean="0"/>
              <a:t>3. Program Design – Evidence of effective program design that supports communication across agencies and coordination at the administrative level in order to provide enhanced 2Gen services</a:t>
            </a:r>
          </a:p>
          <a:p>
            <a:endParaRPr lang="en-US" sz="1800" dirty="0" smtClean="0"/>
          </a:p>
          <a:p>
            <a:r>
              <a:rPr lang="en-US" sz="1800" dirty="0" smtClean="0"/>
              <a:t>4. Partnerships – Evidence of cross-system and sector partnerships to meet 2Gen goals</a:t>
            </a:r>
          </a:p>
          <a:p>
            <a:endParaRPr lang="en-US" sz="1800" dirty="0" smtClean="0"/>
          </a:p>
          <a:p>
            <a:r>
              <a:rPr lang="en-US" sz="1800" dirty="0" smtClean="0"/>
              <a:t>5. Court System – Evidence of navigating and partnering with the court system with the goal of increasing decisions that are in alignment with 2Gen philosophy</a:t>
            </a:r>
          </a:p>
          <a:p>
            <a:endParaRPr lang="en-US" dirty="0"/>
          </a:p>
        </p:txBody>
      </p:sp>
    </p:spTree>
    <p:extLst>
      <p:ext uri="{BB962C8B-B14F-4D97-AF65-F5344CB8AC3E}">
        <p14:creationId xmlns:p14="http://schemas.microsoft.com/office/powerpoint/2010/main" val="150786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528997"/>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lang="en-US" sz="2800" spc="-211" dirty="0" smtClean="0">
                <a:solidFill>
                  <a:srgbClr val="3E1C4D"/>
                </a:solidFill>
                <a:cs typeface="Arial"/>
              </a:rPr>
              <a:t>Defining the 2Gen Model – 10 Indicators</a:t>
            </a:r>
            <a:endParaRPr sz="2800" dirty="0">
              <a:solidFill>
                <a:prstClr val="black"/>
              </a:solidFill>
              <a:cs typeface="Arial"/>
            </a:endParaRPr>
          </a:p>
        </p:txBody>
      </p:sp>
      <p:sp>
        <p:nvSpPr>
          <p:cNvPr id="5" name="Text Placeholder 3">
            <a:extLst>
              <a:ext uri="{FF2B5EF4-FFF2-40B4-BE49-F238E27FC236}">
                <a16:creationId xmlns:a16="http://schemas.microsoft.com/office/drawing/2014/main" id="{EB988546-DD3F-47B9-B758-6479D46D3EC5}"/>
              </a:ext>
            </a:extLst>
          </p:cNvPr>
          <p:cNvSpPr txBox="1">
            <a:spLocks/>
          </p:cNvSpPr>
          <p:nvPr/>
        </p:nvSpPr>
        <p:spPr>
          <a:xfrm>
            <a:off x="265660" y="2161125"/>
            <a:ext cx="8417834" cy="4584062"/>
          </a:xfrm>
          <a:prstGeom prst="rect">
            <a:avLst/>
          </a:prstGeom>
        </p:spPr>
        <p:txBody>
          <a:bodyPr/>
          <a:lstStyle>
            <a:defPPr>
              <a:defRPr lang="en-US"/>
            </a:defPPr>
            <a:lvl1pPr marL="0" algn="l" defTabSz="914400" rtl="0" eaLnBrk="1" latinLnBrk="0" hangingPunct="1">
              <a:defRPr sz="1100" b="1" kern="1200">
                <a:solidFill>
                  <a:schemeClr val="accent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800" dirty="0" smtClean="0"/>
              <a:t>6. Funding – Evidence of funding diversity that supports 2Gen service delivery</a:t>
            </a:r>
          </a:p>
          <a:p>
            <a:endParaRPr lang="en-US" sz="1800" dirty="0" smtClean="0"/>
          </a:p>
          <a:p>
            <a:r>
              <a:rPr lang="en-US" sz="1800" dirty="0" smtClean="0"/>
              <a:t>7. Caseworker Staffing – Evidence of hiring, training, and staffing practices that are necessary to support 2Gen service delivery</a:t>
            </a:r>
          </a:p>
          <a:p>
            <a:endParaRPr lang="en-US" sz="1800" dirty="0" smtClean="0"/>
          </a:p>
          <a:p>
            <a:r>
              <a:rPr lang="en-US" sz="1800" dirty="0" smtClean="0"/>
              <a:t>8. Caseworker Communication Style – Evidence that caseworkers utilize motivational interviewing skills learned in training, consistent with 2Gen philosophy and service delivery</a:t>
            </a:r>
          </a:p>
          <a:p>
            <a:endParaRPr lang="en-US" sz="1800" dirty="0" smtClean="0"/>
          </a:p>
          <a:p>
            <a:r>
              <a:rPr lang="en-US" sz="1800" dirty="0" smtClean="0"/>
              <a:t>9. Caseworker Focus with NCP – Evidence of identifying NCP barriers to payment and taking a comprehensive, tailored approach to reducing these barriers</a:t>
            </a:r>
          </a:p>
          <a:p>
            <a:endParaRPr lang="en-US" sz="1800" dirty="0" smtClean="0"/>
          </a:p>
          <a:p>
            <a:r>
              <a:rPr lang="en-US" sz="1800" dirty="0" smtClean="0"/>
              <a:t>10. Caseworker Focus with CP and Children – Evidence of identifying and addressing barriers to economic security, educational attainment, and child well-being</a:t>
            </a:r>
          </a:p>
          <a:p>
            <a:endParaRPr lang="en-US" sz="2200" dirty="0"/>
          </a:p>
        </p:txBody>
      </p:sp>
    </p:spTree>
    <p:extLst>
      <p:ext uri="{BB962C8B-B14F-4D97-AF65-F5344CB8AC3E}">
        <p14:creationId xmlns:p14="http://schemas.microsoft.com/office/powerpoint/2010/main" val="4269067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528997"/>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lang="en-US" sz="2800" spc="-211" dirty="0" smtClean="0">
                <a:solidFill>
                  <a:srgbClr val="3E1C4D"/>
                </a:solidFill>
                <a:cs typeface="Arial"/>
              </a:rPr>
              <a:t>What Parents Are Saying</a:t>
            </a:r>
            <a:endParaRPr sz="2800" dirty="0">
              <a:solidFill>
                <a:prstClr val="black"/>
              </a:solidFill>
              <a:cs typeface="Arial"/>
            </a:endParaRPr>
          </a:p>
        </p:txBody>
      </p:sp>
      <p:sp>
        <p:nvSpPr>
          <p:cNvPr id="2" name="TextBox 1"/>
          <p:cNvSpPr txBox="1"/>
          <p:nvPr/>
        </p:nvSpPr>
        <p:spPr>
          <a:xfrm>
            <a:off x="8299028" y="2489813"/>
            <a:ext cx="3589233"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i="1" dirty="0" smtClean="0"/>
              <a:t>“</a:t>
            </a:r>
            <a:r>
              <a:rPr lang="en-US" sz="2400" i="1" dirty="0" smtClean="0"/>
              <a:t>Child support is for the child. To do right by the child, sometimes you have to make sure the parents are okay.”</a:t>
            </a:r>
            <a:endParaRPr lang="en-US" sz="2400" i="1" dirty="0"/>
          </a:p>
        </p:txBody>
      </p:sp>
      <p:sp>
        <p:nvSpPr>
          <p:cNvPr id="6" name="TextBox 5"/>
          <p:cNvSpPr txBox="1"/>
          <p:nvPr/>
        </p:nvSpPr>
        <p:spPr>
          <a:xfrm>
            <a:off x="359664" y="2271758"/>
            <a:ext cx="3589233" cy="378565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i="1" dirty="0" smtClean="0"/>
              <a:t>“It feels like somebody who had dealt with the system worked their way up and then became in charge. Someone who knew the struggles working on the obstacles. Child support was a very negative experience and then this program is not a negative experience. I feel like you want to work with me and help me out.”</a:t>
            </a:r>
            <a:endParaRPr lang="en-US" sz="2400" i="1" dirty="0"/>
          </a:p>
        </p:txBody>
      </p:sp>
      <p:sp>
        <p:nvSpPr>
          <p:cNvPr id="7" name="TextBox 6"/>
          <p:cNvSpPr txBox="1"/>
          <p:nvPr/>
        </p:nvSpPr>
        <p:spPr>
          <a:xfrm>
            <a:off x="4289303" y="1902426"/>
            <a:ext cx="3589233" cy="452431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2400" i="1" dirty="0" smtClean="0"/>
              <a:t>“It felt like it was more personal, instead of just business matters. I would call [child support] and it’d just be business…With [my caseworker], it was more, ‘What does your family need? I’ll talk to the father.’ It was more personal, and it was the family’s needs and not just money. [My caseworker] took more time, she heard me out. She’s asking, ‘How do we help?’ and ‘How the family is doing?’”</a:t>
            </a:r>
            <a:endParaRPr lang="en-US" sz="2400" i="1" dirty="0"/>
          </a:p>
        </p:txBody>
      </p:sp>
    </p:spTree>
    <p:extLst>
      <p:ext uri="{BB962C8B-B14F-4D97-AF65-F5344CB8AC3E}">
        <p14:creationId xmlns:p14="http://schemas.microsoft.com/office/powerpoint/2010/main" val="2720516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563179"/>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lang="en-US" sz="2800" spc="-211" dirty="0" smtClean="0">
                <a:solidFill>
                  <a:srgbClr val="3E1C4D"/>
                </a:solidFill>
                <a:cs typeface="Arial"/>
              </a:rPr>
              <a:t>Phase 3: Statewide Implementation</a:t>
            </a:r>
            <a:endParaRPr sz="2800" dirty="0">
              <a:solidFill>
                <a:prstClr val="black"/>
              </a:solidFill>
              <a:cs typeface="Aria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8331" y="2120707"/>
            <a:ext cx="5992812"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391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a:extLst>
              <a:ext uri="{FF2B5EF4-FFF2-40B4-BE49-F238E27FC236}">
                <a16:creationId xmlns:a16="http://schemas.microsoft.com/office/drawing/2014/main" id="{961B42EA-D4F7-4E25-8157-BF5F2E553312}"/>
              </a:ext>
            </a:extLst>
          </p:cNvPr>
          <p:cNvSpPr txBox="1"/>
          <p:nvPr/>
        </p:nvSpPr>
        <p:spPr>
          <a:xfrm>
            <a:off x="265660" y="1484012"/>
            <a:ext cx="4809077" cy="445315"/>
          </a:xfrm>
          <a:prstGeom prst="rect">
            <a:avLst/>
          </a:prstGeom>
        </p:spPr>
        <p:txBody>
          <a:bodyPr vert="horz" wrap="square" lIns="0" tIns="14288" rIns="0" bIns="0" rtlCol="0">
            <a:spAutoFit/>
          </a:bodyPr>
          <a:lstStyle/>
          <a:p>
            <a:pPr marL="11906">
              <a:spcBef>
                <a:spcPts val="113"/>
              </a:spcBef>
              <a:tabLst>
                <a:tab pos="1363861" algn="l"/>
                <a:tab pos="1685330" algn="l"/>
              </a:tabLst>
            </a:pPr>
            <a:r>
              <a:rPr lang="en-US" sz="2800" spc="-211" dirty="0" smtClean="0">
                <a:solidFill>
                  <a:srgbClr val="3E1C4D"/>
                </a:solidFill>
                <a:cs typeface="Arial"/>
              </a:rPr>
              <a:t>Phase 3: Statewide Implementation</a:t>
            </a:r>
            <a:endParaRPr sz="2800" dirty="0">
              <a:solidFill>
                <a:prstClr val="black"/>
              </a:solidFill>
              <a:cs typeface="Aria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6" y="1912937"/>
            <a:ext cx="8559118" cy="4675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2829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2619" y="1497235"/>
            <a:ext cx="677862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750" y="4241206"/>
            <a:ext cx="3078162" cy="235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DA599F4E-D09F-476F-9B02-6F3557DD1F44}"/>
              </a:ext>
            </a:extLst>
          </p:cNvPr>
          <p:cNvPicPr>
            <a:picLocks noChangeAspect="1"/>
          </p:cNvPicPr>
          <p:nvPr/>
        </p:nvPicPr>
        <p:blipFill>
          <a:blip r:embed="rId5"/>
          <a:stretch>
            <a:fillRect/>
          </a:stretch>
        </p:blipFill>
        <p:spPr>
          <a:xfrm>
            <a:off x="5751951" y="4857275"/>
            <a:ext cx="2558926" cy="1126885"/>
          </a:xfrm>
          <a:prstGeom prst="rect">
            <a:avLst/>
          </a:prstGeom>
        </p:spPr>
      </p:pic>
    </p:spTree>
    <p:extLst>
      <p:ext uri="{BB962C8B-B14F-4D97-AF65-F5344CB8AC3E}">
        <p14:creationId xmlns:p14="http://schemas.microsoft.com/office/powerpoint/2010/main" val="37742100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1454739"/>
            <a:ext cx="10515600" cy="5234296"/>
          </a:xfrm>
        </p:spPr>
        <p:txBody>
          <a:bodyPr/>
          <a:lstStyle/>
          <a:p>
            <a:endParaRPr lang="en-US" sz="3600" dirty="0" smtClean="0">
              <a:latin typeface="Arial" panose="020B0604020202020204" pitchFamily="34" charset="0"/>
              <a:cs typeface="Arial" panose="020B0604020202020204" pitchFamily="34" charset="0"/>
            </a:endParaRPr>
          </a:p>
          <a:p>
            <a:endParaRPr lang="en-US" sz="3600" dirty="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endParaRPr lang="en-US" sz="3600" dirty="0" smtClean="0">
              <a:latin typeface="Arial" panose="020B0604020202020204" pitchFamily="34" charset="0"/>
              <a:cs typeface="Arial" panose="020B0604020202020204" pitchFamily="34" charset="0"/>
            </a:endParaRPr>
          </a:p>
          <a:p>
            <a:r>
              <a:rPr lang="en-US" sz="3600" dirty="0" smtClean="0">
                <a:latin typeface="Arial" panose="020B0604020202020204" pitchFamily="34" charset="0"/>
                <a:cs typeface="Arial" panose="020B0604020202020204" pitchFamily="34" charset="0"/>
              </a:rPr>
              <a:t>Michigan</a:t>
            </a:r>
            <a:r>
              <a:rPr lang="en-US" sz="3600" dirty="0" smtClean="0">
                <a:latin typeface="Arial" panose="020B0604020202020204" pitchFamily="34" charset="0"/>
                <a:cs typeface="Arial" panose="020B0604020202020204" pitchFamily="34" charset="0"/>
              </a:rPr>
              <a:t>: Starting the </a:t>
            </a:r>
            <a:r>
              <a:rPr lang="en-US" sz="3600" dirty="0" smtClean="0">
                <a:latin typeface="Arial" panose="020B0604020202020204" pitchFamily="34" charset="0"/>
                <a:cs typeface="Arial" panose="020B0604020202020204" pitchFamily="34" charset="0"/>
              </a:rPr>
              <a:t>Conversation</a:t>
            </a:r>
          </a:p>
          <a:p>
            <a:r>
              <a:rPr lang="en-US" sz="3600" dirty="0" smtClean="0">
                <a:latin typeface="Arial" panose="020B0604020202020204" pitchFamily="34" charset="0"/>
                <a:cs typeface="Arial" panose="020B0604020202020204" pitchFamily="34" charset="0"/>
              </a:rPr>
              <a:t>Interactive </a:t>
            </a:r>
            <a:r>
              <a:rPr lang="en-US" sz="3600" dirty="0" smtClean="0">
                <a:latin typeface="Arial" panose="020B0604020202020204" pitchFamily="34" charset="0"/>
                <a:cs typeface="Arial" panose="020B0604020202020204" pitchFamily="34" charset="0"/>
              </a:rPr>
              <a:t>Discussion </a:t>
            </a:r>
            <a:r>
              <a:rPr lang="en-US" sz="3600" dirty="0" smtClean="0">
                <a:latin typeface="Arial" panose="020B0604020202020204" pitchFamily="34" charset="0"/>
                <a:cs typeface="Arial" panose="020B0604020202020204" pitchFamily="34" charset="0"/>
              </a:rPr>
              <a:t>with </a:t>
            </a:r>
            <a:r>
              <a:rPr lang="en-US" sz="3600" dirty="0" smtClean="0">
                <a:latin typeface="Arial" panose="020B0604020202020204" pitchFamily="34" charset="0"/>
                <a:cs typeface="Arial" panose="020B0604020202020204" pitchFamily="34" charset="0"/>
              </a:rPr>
              <a:t>States</a:t>
            </a:r>
          </a:p>
          <a:p>
            <a:pPr marL="457200" lvl="1" indent="0">
              <a:buNone/>
            </a:pPr>
            <a:r>
              <a:rPr lang="en-US" i="1" dirty="0" smtClean="0">
                <a:latin typeface="Arial" panose="020B0604020202020204" pitchFamily="34" charset="0"/>
                <a:cs typeface="Arial" panose="020B0604020202020204" pitchFamily="34" charset="0"/>
              </a:rPr>
              <a:t>Facilitated </a:t>
            </a:r>
            <a:r>
              <a:rPr lang="en-US" i="1" dirty="0" smtClean="0">
                <a:latin typeface="Arial" panose="020B0604020202020204" pitchFamily="34" charset="0"/>
                <a:cs typeface="Arial" panose="020B0604020202020204" pitchFamily="34" charset="0"/>
              </a:rPr>
              <a:t>by: </a:t>
            </a:r>
            <a:endParaRPr lang="en-US" i="1" dirty="0">
              <a:latin typeface="Arial" panose="020B0604020202020204" pitchFamily="34" charset="0"/>
              <a:cs typeface="Arial" panose="020B0604020202020204" pitchFamily="34" charset="0"/>
            </a:endParaRPr>
          </a:p>
          <a:p>
            <a:pPr marL="457200" lvl="1" indent="0">
              <a:buNone/>
            </a:pPr>
            <a:r>
              <a:rPr lang="en-US" dirty="0" smtClean="0">
                <a:latin typeface="Arial" panose="020B0604020202020204" pitchFamily="34" charset="0"/>
                <a:cs typeface="Arial" panose="020B0604020202020204" pitchFamily="34" charset="0"/>
              </a:rPr>
              <a:t>Erin Frisch, Chief Deputy Director for Opportunity</a:t>
            </a:r>
          </a:p>
          <a:p>
            <a:pPr marL="457200" lvl="1" indent="0">
              <a:buNone/>
            </a:pPr>
            <a:r>
              <a:rPr lang="en-US" dirty="0" smtClean="0">
                <a:latin typeface="Arial" panose="020B0604020202020204" pitchFamily="34" charset="0"/>
                <a:cs typeface="Arial" panose="020B0604020202020204" pitchFamily="34" charset="0"/>
              </a:rPr>
              <a:t>State of Michigan</a:t>
            </a:r>
            <a:endParaRPr lang="en-US"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4000" dirty="0" smtClean="0"/>
              <a:t>Seeking the Blue Sky and Setting North Stars</a:t>
            </a:r>
            <a:endParaRPr lang="en-US" sz="4000" dirty="0"/>
          </a:p>
        </p:txBody>
      </p:sp>
      <p:pic>
        <p:nvPicPr>
          <p:cNvPr id="4" name="Picture 2" descr="Image result for cluster of sta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9462103" y="1468835"/>
            <a:ext cx="2083590" cy="205539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10138"/>
            <a:ext cx="8170103" cy="21667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4244283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1343" y="1453840"/>
            <a:ext cx="11485729" cy="4916369"/>
          </a:xfrm>
        </p:spPr>
        <p:txBody>
          <a:bodyPr/>
          <a:lstStyle/>
          <a:p>
            <a:pPr>
              <a:buClrTx/>
            </a:pPr>
            <a:r>
              <a:rPr lang="en-US" sz="2400" dirty="0" smtClean="0">
                <a:latin typeface="Calibri" panose="020F0502020204030204" pitchFamily="34" charset="0"/>
                <a:cs typeface="Calibri" panose="020F0502020204030204" pitchFamily="34" charset="0"/>
              </a:rPr>
              <a:t>Limited workforce to </a:t>
            </a:r>
            <a:r>
              <a:rPr lang="en-US" sz="2400" dirty="0">
                <a:latin typeface="Calibri" panose="020F0502020204030204" pitchFamily="34" charset="0"/>
                <a:cs typeface="Calibri" panose="020F0502020204030204" pitchFamily="34" charset="0"/>
              </a:rPr>
              <a:t>meet </a:t>
            </a:r>
            <a:r>
              <a:rPr lang="en-US" sz="2400" dirty="0" smtClean="0">
                <a:latin typeface="Calibri" panose="020F0502020204030204" pitchFamily="34" charset="0"/>
                <a:cs typeface="Calibri" panose="020F0502020204030204" pitchFamily="34" charset="0"/>
              </a:rPr>
              <a:t>current </a:t>
            </a:r>
            <a:r>
              <a:rPr lang="en-US" sz="2400" dirty="0">
                <a:latin typeface="Calibri" panose="020F0502020204030204" pitchFamily="34" charset="0"/>
                <a:cs typeface="Calibri" panose="020F0502020204030204" pitchFamily="34" charset="0"/>
              </a:rPr>
              <a:t>and increasing needs</a:t>
            </a:r>
          </a:p>
          <a:p>
            <a:pPr>
              <a:buClrTx/>
            </a:pPr>
            <a:r>
              <a:rPr lang="en-US" sz="2400" dirty="0">
                <a:latin typeface="Calibri" panose="020F0502020204030204" pitchFamily="34" charset="0"/>
                <a:cs typeface="Calibri" panose="020F0502020204030204" pitchFamily="34" charset="0"/>
              </a:rPr>
              <a:t>A</a:t>
            </a:r>
            <a:r>
              <a:rPr lang="en-US" sz="2400" dirty="0" smtClean="0">
                <a:latin typeface="Calibri" panose="020F0502020204030204" pitchFamily="34" charset="0"/>
                <a:cs typeface="Calibri" panose="020F0502020204030204" pitchFamily="34" charset="0"/>
              </a:rPr>
              <a:t>ging </a:t>
            </a:r>
            <a:r>
              <a:rPr lang="en-US" sz="2400" dirty="0">
                <a:latin typeface="Calibri" panose="020F0502020204030204" pitchFamily="34" charset="0"/>
                <a:cs typeface="Calibri" panose="020F0502020204030204" pitchFamily="34" charset="0"/>
              </a:rPr>
              <a:t>workforce, </a:t>
            </a:r>
            <a:r>
              <a:rPr lang="en-US" sz="2400" dirty="0" smtClean="0">
                <a:latin typeface="Calibri" panose="020F0502020204030204" pitchFamily="34" charset="0"/>
                <a:cs typeface="Calibri" panose="020F0502020204030204" pitchFamily="34" charset="0"/>
              </a:rPr>
              <a:t>lack of transportation, </a:t>
            </a:r>
            <a:r>
              <a:rPr lang="en-US" sz="2400" dirty="0">
                <a:latin typeface="Calibri" panose="020F0502020204030204" pitchFamily="34" charset="0"/>
                <a:cs typeface="Calibri" panose="020F0502020204030204" pitchFamily="34" charset="0"/>
              </a:rPr>
              <a:t>seasonal </a:t>
            </a:r>
            <a:r>
              <a:rPr lang="en-US" sz="2400" dirty="0" smtClean="0">
                <a:latin typeface="Calibri" panose="020F0502020204030204" pitchFamily="34" charset="0"/>
                <a:cs typeface="Calibri" panose="020F0502020204030204" pitchFamily="34" charset="0"/>
              </a:rPr>
              <a:t>employment, Gig economy</a:t>
            </a:r>
            <a:endParaRPr lang="en-US" sz="2400" dirty="0">
              <a:latin typeface="Calibri" panose="020F0502020204030204" pitchFamily="34" charset="0"/>
              <a:cs typeface="Calibri" panose="020F0502020204030204" pitchFamily="34" charset="0"/>
            </a:endParaRPr>
          </a:p>
          <a:p>
            <a:pPr marL="342900" indent="-342900">
              <a:buClrTx/>
            </a:pPr>
            <a:r>
              <a:rPr lang="en-US" sz="2400" dirty="0" smtClean="0">
                <a:latin typeface="Calibri" panose="020F0502020204030204" pitchFamily="34" charset="0"/>
                <a:cs typeface="Calibri" panose="020F0502020204030204" pitchFamily="34" charset="0"/>
              </a:rPr>
              <a:t>Barriers </a:t>
            </a:r>
            <a:r>
              <a:rPr lang="en-US" sz="2400" dirty="0">
                <a:latin typeface="Calibri" panose="020F0502020204030204" pitchFamily="34" charset="0"/>
                <a:cs typeface="Calibri" panose="020F0502020204030204" pitchFamily="34" charset="0"/>
              </a:rPr>
              <a:t>to family well-being and employment stability:</a:t>
            </a:r>
          </a:p>
          <a:p>
            <a:pPr marL="703263" lvl="2" indent="-342900">
              <a:buClrTx/>
            </a:pPr>
            <a:r>
              <a:rPr lang="en-US" dirty="0">
                <a:latin typeface="Calibri" panose="020F0502020204030204" pitchFamily="34" charset="0"/>
                <a:cs typeface="Calibri" panose="020F0502020204030204" pitchFamily="34" charset="0"/>
              </a:rPr>
              <a:t>Increased need for barrier </a:t>
            </a:r>
            <a:r>
              <a:rPr lang="en-US" dirty="0" smtClean="0">
                <a:latin typeface="Calibri" panose="020F0502020204030204" pitchFamily="34" charset="0"/>
                <a:cs typeface="Calibri" panose="020F0502020204030204" pitchFamily="34" charset="0"/>
              </a:rPr>
              <a:t>reduction/resolution</a:t>
            </a:r>
          </a:p>
          <a:p>
            <a:pPr marL="703263" lvl="2" indent="-342900">
              <a:buClrTx/>
            </a:pPr>
            <a:r>
              <a:rPr lang="en-US" dirty="0" smtClean="0">
                <a:latin typeface="Calibri" panose="020F0502020204030204" pitchFamily="34" charset="0"/>
                <a:cs typeface="Calibri" panose="020F0502020204030204" pitchFamily="34" charset="0"/>
              </a:rPr>
              <a:t>Benefits Cliff Effect</a:t>
            </a:r>
          </a:p>
          <a:p>
            <a:pPr marL="703263" lvl="2" indent="-342900">
              <a:buClrTx/>
            </a:pPr>
            <a:r>
              <a:rPr lang="en-US" dirty="0" smtClean="0">
                <a:latin typeface="Calibri" panose="020F0502020204030204" pitchFamily="34" charset="0"/>
                <a:cs typeface="Calibri" panose="020F0502020204030204" pitchFamily="34" charset="0"/>
              </a:rPr>
              <a:t>Opioid Crisis</a:t>
            </a:r>
            <a:endParaRPr lang="en-US" dirty="0">
              <a:latin typeface="Calibri" panose="020F0502020204030204" pitchFamily="34" charset="0"/>
              <a:cs typeface="Calibri" panose="020F0502020204030204" pitchFamily="34" charset="0"/>
            </a:endParaRPr>
          </a:p>
          <a:p>
            <a:pPr marL="703263" lvl="2" indent="-342900">
              <a:buClrTx/>
            </a:pPr>
            <a:r>
              <a:rPr lang="en-US" dirty="0" smtClean="0">
                <a:latin typeface="Calibri" panose="020F0502020204030204" pitchFamily="34" charset="0"/>
                <a:cs typeface="Calibri" panose="020F0502020204030204" pitchFamily="34" charset="0"/>
              </a:rPr>
              <a:t>Inconsistent employment availability</a:t>
            </a:r>
          </a:p>
          <a:p>
            <a:pPr marL="703263" lvl="2" indent="-342900">
              <a:buClrTx/>
            </a:pPr>
            <a:r>
              <a:rPr lang="en-US" dirty="0" smtClean="0">
                <a:latin typeface="Calibri" panose="020F0502020204030204" pitchFamily="34" charset="0"/>
                <a:cs typeface="Calibri" panose="020F0502020204030204" pitchFamily="34" charset="0"/>
              </a:rPr>
              <a:t>Lack of affordable/available housing</a:t>
            </a:r>
            <a:endParaRPr lang="en-US" dirty="0">
              <a:latin typeface="Calibri" panose="020F0502020204030204" pitchFamily="34" charset="0"/>
              <a:cs typeface="Calibri" panose="020F0502020204030204" pitchFamily="34" charset="0"/>
            </a:endParaRPr>
          </a:p>
          <a:p>
            <a:pPr marL="342900" indent="-342900">
              <a:buClrTx/>
            </a:pPr>
            <a:r>
              <a:rPr lang="en-US" sz="2400" dirty="0">
                <a:latin typeface="Calibri" panose="020F0502020204030204" pitchFamily="34" charset="0"/>
                <a:cs typeface="Calibri" panose="020F0502020204030204" pitchFamily="34" charset="0"/>
              </a:rPr>
              <a:t>Lack of coordinated data across the </a:t>
            </a:r>
            <a:r>
              <a:rPr lang="en-US" sz="2400" dirty="0" smtClean="0">
                <a:latin typeface="Calibri" panose="020F0502020204030204" pitchFamily="34" charset="0"/>
                <a:cs typeface="Calibri" panose="020F0502020204030204" pitchFamily="34" charset="0"/>
              </a:rPr>
              <a:t>Division</a:t>
            </a:r>
          </a:p>
          <a:p>
            <a:pPr marL="342900" indent="-342900">
              <a:buClrTx/>
            </a:pPr>
            <a:r>
              <a:rPr lang="en-US" sz="2400" dirty="0">
                <a:latin typeface="Calibri" panose="020F0502020204030204" pitchFamily="34" charset="0"/>
                <a:cs typeface="Calibri" panose="020F0502020204030204" pitchFamily="34" charset="0"/>
              </a:rPr>
              <a:t>Perceptions versus realities of data/information</a:t>
            </a:r>
          </a:p>
          <a:p>
            <a:pPr marL="342900" indent="-342900">
              <a:buClrTx/>
            </a:pPr>
            <a:r>
              <a:rPr lang="en-US" sz="2400" dirty="0" smtClean="0">
                <a:latin typeface="Calibri" panose="020F0502020204030204" pitchFamily="34" charset="0"/>
                <a:cs typeface="Calibri" panose="020F0502020204030204" pitchFamily="34" charset="0"/>
              </a:rPr>
              <a:t>Federal/State mandates continue to support </a:t>
            </a:r>
            <a:r>
              <a:rPr lang="en-US" sz="2400" dirty="0" err="1" smtClean="0">
                <a:latin typeface="Calibri" panose="020F0502020204030204" pitchFamily="34" charset="0"/>
                <a:cs typeface="Calibri" panose="020F0502020204030204" pitchFamily="34" charset="0"/>
              </a:rPr>
              <a:t>siloed</a:t>
            </a:r>
            <a:r>
              <a:rPr lang="en-US" sz="2400" dirty="0" smtClean="0">
                <a:latin typeface="Calibri" panose="020F0502020204030204" pitchFamily="34" charset="0"/>
                <a:cs typeface="Calibri" panose="020F0502020204030204" pitchFamily="34" charset="0"/>
              </a:rPr>
              <a:t> programs</a:t>
            </a:r>
          </a:p>
          <a:p>
            <a:pPr marL="342900" indent="-342900">
              <a:buClrTx/>
            </a:pPr>
            <a:r>
              <a:rPr lang="en-US" sz="2400" dirty="0">
                <a:latin typeface="Calibri" panose="020F0502020204030204" pitchFamily="34" charset="0"/>
                <a:cs typeface="Calibri" panose="020F0502020204030204" pitchFamily="34" charset="0"/>
              </a:rPr>
              <a:t>Knowing </a:t>
            </a:r>
            <a:r>
              <a:rPr lang="en-US" sz="2400" dirty="0" smtClean="0">
                <a:latin typeface="Calibri" panose="020F0502020204030204" pitchFamily="34" charset="0"/>
                <a:cs typeface="Calibri" panose="020F0502020204030204" pitchFamily="34" charset="0"/>
              </a:rPr>
              <a:t>HOW </a:t>
            </a:r>
            <a:r>
              <a:rPr lang="en-US" sz="2400" dirty="0">
                <a:latin typeface="Calibri" panose="020F0502020204030204" pitchFamily="34" charset="0"/>
                <a:cs typeface="Calibri" panose="020F0502020204030204" pitchFamily="34" charset="0"/>
              </a:rPr>
              <a:t>to "team</a:t>
            </a:r>
            <a:r>
              <a:rPr lang="en-US" sz="2400" dirty="0" smtClean="0">
                <a:latin typeface="Calibri" panose="020F0502020204030204" pitchFamily="34" charset="0"/>
                <a:cs typeface="Calibri" panose="020F0502020204030204" pitchFamily="34" charset="0"/>
              </a:rPr>
              <a:t>"-work </a:t>
            </a:r>
            <a:r>
              <a:rPr lang="en-US" sz="2400" dirty="0">
                <a:latin typeface="Calibri" panose="020F0502020204030204" pitchFamily="34" charset="0"/>
                <a:cs typeface="Calibri" panose="020F0502020204030204" pitchFamily="34" charset="0"/>
              </a:rPr>
              <a:t>in a matrixed </a:t>
            </a:r>
            <a:r>
              <a:rPr lang="en-US" sz="2400" dirty="0" smtClean="0">
                <a:latin typeface="Calibri" panose="020F0502020204030204" pitchFamily="34" charset="0"/>
                <a:cs typeface="Calibri" panose="020F0502020204030204" pitchFamily="34" charset="0"/>
              </a:rPr>
              <a:t>and </a:t>
            </a:r>
            <a:r>
              <a:rPr lang="en-US" sz="2400" dirty="0">
                <a:latin typeface="Calibri" panose="020F0502020204030204" pitchFamily="34" charset="0"/>
                <a:cs typeface="Calibri" panose="020F0502020204030204" pitchFamily="34" charset="0"/>
              </a:rPr>
              <a:t>integrated way </a:t>
            </a:r>
            <a:r>
              <a:rPr lang="en-US" sz="2400" dirty="0" smtClean="0">
                <a:latin typeface="Calibri" panose="020F0502020204030204" pitchFamily="34" charset="0"/>
                <a:cs typeface="Calibri" panose="020F0502020204030204" pitchFamily="34" charset="0"/>
              </a:rPr>
              <a:t>                                   where </a:t>
            </a:r>
            <a:r>
              <a:rPr lang="en-US" sz="2400" dirty="0">
                <a:latin typeface="Calibri" panose="020F0502020204030204" pitchFamily="34" charset="0"/>
                <a:cs typeface="Calibri" panose="020F0502020204030204" pitchFamily="34" charset="0"/>
              </a:rPr>
              <a:t>there is shared </a:t>
            </a:r>
            <a:r>
              <a:rPr lang="en-US" sz="2400" dirty="0" smtClean="0">
                <a:latin typeface="Calibri" panose="020F0502020204030204" pitchFamily="34" charset="0"/>
                <a:cs typeface="Calibri" panose="020F0502020204030204" pitchFamily="34" charset="0"/>
              </a:rPr>
              <a:t>responsibility </a:t>
            </a:r>
            <a:r>
              <a:rPr lang="en-US" sz="2400" dirty="0">
                <a:latin typeface="Calibri" panose="020F0502020204030204" pitchFamily="34" charset="0"/>
                <a:cs typeface="Calibri" panose="020F0502020204030204" pitchFamily="34" charset="0"/>
              </a:rPr>
              <a:t>and </a:t>
            </a:r>
            <a:r>
              <a:rPr lang="en-US" sz="2400" dirty="0" smtClean="0">
                <a:latin typeface="Calibri" panose="020F0502020204030204" pitchFamily="34" charset="0"/>
                <a:cs typeface="Calibri" panose="020F0502020204030204" pitchFamily="34" charset="0"/>
              </a:rPr>
              <a:t>accountability     </a:t>
            </a:r>
            <a:endParaRPr lang="en-US" sz="2400" dirty="0">
              <a:latin typeface="Calibri" panose="020F0502020204030204" pitchFamily="34" charset="0"/>
              <a:cs typeface="Calibri" panose="020F0502020204030204" pitchFamily="34" charset="0"/>
            </a:endParaRPr>
          </a:p>
        </p:txBody>
      </p:sp>
      <p:sp>
        <p:nvSpPr>
          <p:cNvPr id="3" name="Title 2"/>
          <p:cNvSpPr>
            <a:spLocks noGrp="1"/>
          </p:cNvSpPr>
          <p:nvPr>
            <p:ph type="title"/>
          </p:nvPr>
        </p:nvSpPr>
        <p:spPr>
          <a:xfrm>
            <a:off x="343016" y="321234"/>
            <a:ext cx="10515600" cy="1325563"/>
          </a:xfrm>
        </p:spPr>
        <p:txBody>
          <a:bodyPr/>
          <a:lstStyle/>
          <a:p>
            <a:r>
              <a:rPr lang="en-US" dirty="0" smtClean="0"/>
              <a:t>Challenges in NH</a:t>
            </a:r>
            <a:endParaRPr lang="en-US" dirty="0"/>
          </a:p>
        </p:txBody>
      </p:sp>
    </p:spTree>
    <p:extLst>
      <p:ext uri="{BB962C8B-B14F-4D97-AF65-F5344CB8AC3E}">
        <p14:creationId xmlns:p14="http://schemas.microsoft.com/office/powerpoint/2010/main" val="3242845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59558" y="1464678"/>
            <a:ext cx="10794242" cy="4351338"/>
          </a:xfrm>
        </p:spPr>
        <p:txBody>
          <a:bodyPr/>
          <a:lstStyle/>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Setting our North Stars </a:t>
            </a:r>
          </a:p>
          <a:p>
            <a:pPr marL="742950" lvl="1" indent="-285750"/>
            <a:r>
              <a:rPr lang="en-US" sz="2000" b="1" dirty="0">
                <a:latin typeface="Arial" panose="020B0604020202020204" pitchFamily="34" charset="0"/>
                <a:cs typeface="Arial" panose="020B0604020202020204" pitchFamily="34" charset="0"/>
              </a:rPr>
              <a:t>Culture of safety</a:t>
            </a:r>
          </a:p>
          <a:p>
            <a:pPr marL="742950" lvl="1" indent="-285750"/>
            <a:r>
              <a:rPr lang="en-US" sz="2000" b="1" dirty="0" smtClean="0">
                <a:latin typeface="Arial" panose="020B0604020202020204" pitchFamily="34" charset="0"/>
                <a:cs typeface="Arial" panose="020B0604020202020204" pitchFamily="34" charset="0"/>
              </a:rPr>
              <a:t>Integration and Innovation</a:t>
            </a:r>
            <a:endParaRPr lang="en-US" sz="2000" b="1" dirty="0">
              <a:latin typeface="Arial" panose="020B0604020202020204" pitchFamily="34" charset="0"/>
              <a:cs typeface="Arial" panose="020B0604020202020204" pitchFamily="34" charset="0"/>
            </a:endParaRPr>
          </a:p>
          <a:p>
            <a:pPr marL="742950" lvl="1" indent="-285750"/>
            <a:r>
              <a:rPr lang="en-US" sz="2000" b="1" dirty="0">
                <a:latin typeface="Arial" panose="020B0604020202020204" pitchFamily="34" charset="0"/>
                <a:cs typeface="Arial" panose="020B0604020202020204" pitchFamily="34" charset="0"/>
              </a:rPr>
              <a:t>Emphasis on integrity</a:t>
            </a:r>
          </a:p>
          <a:p>
            <a:pPr marL="742950" lvl="1" indent="-285750"/>
            <a:r>
              <a:rPr lang="en-US" sz="2000" b="1" dirty="0">
                <a:latin typeface="Arial" panose="020B0604020202020204" pitchFamily="34" charset="0"/>
                <a:cs typeface="Arial" panose="020B0604020202020204" pitchFamily="34" charset="0"/>
              </a:rPr>
              <a:t>Alignment of </a:t>
            </a:r>
            <a:r>
              <a:rPr lang="en-US" sz="2000" b="1" dirty="0" smtClean="0">
                <a:latin typeface="Arial" panose="020B0604020202020204" pitchFamily="34" charset="0"/>
                <a:cs typeface="Arial" panose="020B0604020202020204" pitchFamily="34" charset="0"/>
              </a:rPr>
              <a:t>outcomes</a:t>
            </a: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Refreshing our agency and program governance</a:t>
            </a:r>
          </a:p>
          <a:p>
            <a:pPr marL="742950" lvl="1" indent="-285750"/>
            <a:r>
              <a:rPr lang="en-US" sz="2000" b="1" dirty="0">
                <a:latin typeface="Arial" panose="020B0604020202020204" pitchFamily="34" charset="0"/>
                <a:cs typeface="Arial" panose="020B0604020202020204" pitchFamily="34" charset="0"/>
              </a:rPr>
              <a:t>Simplifying structures</a:t>
            </a:r>
          </a:p>
          <a:p>
            <a:pPr marL="742950" lvl="1" indent="-285750"/>
            <a:r>
              <a:rPr lang="en-US" sz="2000" b="1" dirty="0">
                <a:latin typeface="Arial" panose="020B0604020202020204" pitchFamily="34" charset="0"/>
                <a:cs typeface="Arial" panose="020B0604020202020204" pitchFamily="34" charset="0"/>
              </a:rPr>
              <a:t>Moving upstream</a:t>
            </a:r>
          </a:p>
          <a:p>
            <a:pPr marL="742950" lvl="1" indent="-285750"/>
            <a:r>
              <a:rPr lang="en-US" sz="2000" b="1" dirty="0">
                <a:latin typeface="Arial" panose="020B0604020202020204" pitchFamily="34" charset="0"/>
                <a:cs typeface="Arial" panose="020B0604020202020204" pitchFamily="34" charset="0"/>
              </a:rPr>
              <a:t>Orienting towards </a:t>
            </a:r>
            <a:r>
              <a:rPr lang="en-US" sz="2000" b="1" dirty="0" smtClean="0">
                <a:latin typeface="Arial" panose="020B0604020202020204" pitchFamily="34" charset="0"/>
                <a:cs typeface="Arial" panose="020B0604020202020204" pitchFamily="34" charset="0"/>
              </a:rPr>
              <a:t>teaming</a:t>
            </a:r>
          </a:p>
          <a:p>
            <a:pPr marL="742950" lvl="1" indent="-285750"/>
            <a:r>
              <a:rPr lang="en-US" sz="2000" b="1" dirty="0" smtClean="0">
                <a:latin typeface="Arial" panose="020B0604020202020204" pitchFamily="34" charset="0"/>
                <a:cs typeface="Arial" panose="020B0604020202020204" pitchFamily="34" charset="0"/>
              </a:rPr>
              <a:t>Alignment of program and policy</a:t>
            </a:r>
            <a:endParaRPr lang="en-US" sz="20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Ø"/>
            </a:pPr>
            <a:r>
              <a:rPr lang="en-US" sz="2000" b="1" dirty="0">
                <a:latin typeface="Arial" panose="020B0604020202020204" pitchFamily="34" charset="0"/>
                <a:cs typeface="Arial" panose="020B0604020202020204" pitchFamily="34" charset="0"/>
              </a:rPr>
              <a:t>Building relationships, partnerships, and collective responsibility</a:t>
            </a:r>
          </a:p>
          <a:p>
            <a:pPr marL="742950" lvl="1" indent="-285750"/>
            <a:r>
              <a:rPr lang="en-US" sz="2000" b="1" dirty="0" smtClean="0">
                <a:latin typeface="Arial" panose="020B0604020202020204" pitchFamily="34" charset="0"/>
                <a:cs typeface="Arial" panose="020B0604020202020204" pitchFamily="34" charset="0"/>
              </a:rPr>
              <a:t>Change in leadership, </a:t>
            </a:r>
            <a:r>
              <a:rPr lang="en-US" sz="2000" b="1" dirty="0">
                <a:latin typeface="Arial" panose="020B0604020202020204" pitchFamily="34" charset="0"/>
                <a:cs typeface="Arial" panose="020B0604020202020204" pitchFamily="34" charset="0"/>
              </a:rPr>
              <a:t>new </a:t>
            </a:r>
            <a:r>
              <a:rPr lang="en-US" sz="2000" b="1" dirty="0" smtClean="0">
                <a:latin typeface="Arial" panose="020B0604020202020204" pitchFamily="34" charset="0"/>
                <a:cs typeface="Arial" panose="020B0604020202020204" pitchFamily="34" charset="0"/>
              </a:rPr>
              <a:t>staff from outside state government</a:t>
            </a:r>
            <a:endParaRPr lang="en-US" sz="2000" b="1" dirty="0">
              <a:latin typeface="Arial" panose="020B0604020202020204" pitchFamily="34" charset="0"/>
              <a:cs typeface="Arial" panose="020B0604020202020204" pitchFamily="34" charset="0"/>
            </a:endParaRPr>
          </a:p>
          <a:p>
            <a:pPr marL="742950" lvl="1" indent="-285750"/>
            <a:r>
              <a:rPr lang="en-US" sz="2000" b="1" dirty="0" smtClean="0">
                <a:latin typeface="Arial" panose="020B0604020202020204" pitchFamily="34" charset="0"/>
                <a:cs typeface="Arial" panose="020B0604020202020204" pitchFamily="34" charset="0"/>
              </a:rPr>
              <a:t>New conversations; listening to stakeholders</a:t>
            </a:r>
            <a:endParaRPr lang="en-US" sz="2000" b="1" dirty="0">
              <a:latin typeface="Arial" panose="020B0604020202020204" pitchFamily="34" charset="0"/>
              <a:cs typeface="Arial" panose="020B0604020202020204" pitchFamily="34" charset="0"/>
            </a:endParaRPr>
          </a:p>
          <a:p>
            <a:pPr marL="742950" lvl="1" indent="-285750"/>
            <a:r>
              <a:rPr lang="en-US" sz="2000" b="1" dirty="0" smtClean="0">
                <a:latin typeface="Arial" panose="020B0604020202020204" pitchFamily="34" charset="0"/>
                <a:cs typeface="Arial" panose="020B0604020202020204" pitchFamily="34" charset="0"/>
              </a:rPr>
              <a:t>Partnering with Non-profits differently</a:t>
            </a:r>
          </a:p>
          <a:p>
            <a:pPr marL="742950" lvl="1" indent="-285750"/>
            <a:r>
              <a:rPr lang="en-US" sz="2000" b="1" dirty="0" smtClean="0">
                <a:latin typeface="Arial" panose="020B0604020202020204" pitchFamily="34" charset="0"/>
                <a:cs typeface="Arial" panose="020B0604020202020204" pitchFamily="34" charset="0"/>
              </a:rPr>
              <a:t>Promoting regional learning communities</a:t>
            </a:r>
            <a:endParaRPr lang="en-US" sz="2000" b="1" dirty="0">
              <a:latin typeface="Arial" panose="020B0604020202020204" pitchFamily="34" charset="0"/>
              <a:cs typeface="Arial" panose="020B0604020202020204" pitchFamily="34" charset="0"/>
            </a:endParaRPr>
          </a:p>
          <a:p>
            <a:pPr lvl="1"/>
            <a:endParaRPr lang="en-US" sz="2200" dirty="0"/>
          </a:p>
          <a:p>
            <a:endParaRPr lang="en-US" dirty="0"/>
          </a:p>
        </p:txBody>
      </p:sp>
      <p:sp>
        <p:nvSpPr>
          <p:cNvPr id="3" name="Title 2"/>
          <p:cNvSpPr>
            <a:spLocks noGrp="1"/>
          </p:cNvSpPr>
          <p:nvPr>
            <p:ph type="title"/>
          </p:nvPr>
        </p:nvSpPr>
        <p:spPr/>
        <p:txBody>
          <a:bodyPr/>
          <a:lstStyle/>
          <a:p>
            <a:r>
              <a:rPr lang="en-US" dirty="0"/>
              <a:t>Organizing for </a:t>
            </a:r>
            <a:r>
              <a:rPr lang="en-US" dirty="0" smtClean="0"/>
              <a:t>Strength and Innovation</a:t>
            </a:r>
            <a:endParaRPr lang="en-US" dirty="0"/>
          </a:p>
        </p:txBody>
      </p:sp>
      <p:pic>
        <p:nvPicPr>
          <p:cNvPr id="4" name="Picture 2" descr="Image result for cluster of star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7608483" y="1485147"/>
            <a:ext cx="3025432" cy="2984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63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35" y="318625"/>
            <a:ext cx="8651875" cy="492354"/>
          </a:xfrm>
        </p:spPr>
        <p:txBody>
          <a:bodyPr/>
          <a:lstStyle/>
          <a:p>
            <a:r>
              <a:rPr lang="en-US" sz="2800" dirty="0" smtClean="0">
                <a:latin typeface="Georgia" panose="02040502050405020303" pitchFamily="18" charset="0"/>
              </a:rPr>
              <a:t>Guiding principles </a:t>
            </a:r>
            <a:r>
              <a:rPr lang="en-US" sz="2800" dirty="0">
                <a:latin typeface="Georgia" panose="02040502050405020303" pitchFamily="18" charset="0"/>
              </a:rPr>
              <a:t>driving our efforts</a:t>
            </a:r>
          </a:p>
        </p:txBody>
      </p:sp>
      <p:sp>
        <p:nvSpPr>
          <p:cNvPr id="3" name="Content Placeholder 2"/>
          <p:cNvSpPr>
            <a:spLocks noGrp="1"/>
          </p:cNvSpPr>
          <p:nvPr>
            <p:ph idx="1"/>
          </p:nvPr>
        </p:nvSpPr>
        <p:spPr>
          <a:xfrm>
            <a:off x="185724" y="1682757"/>
            <a:ext cx="10339595" cy="4798725"/>
          </a:xfrm>
        </p:spPr>
        <p:txBody>
          <a:bodyPr/>
          <a:lstStyle/>
          <a:p>
            <a:pPr marL="342900" indent="-342900">
              <a:buFont typeface="Wingdings" panose="05000000000000000000" pitchFamily="2" charset="2"/>
              <a:buChar char="v"/>
            </a:pPr>
            <a:r>
              <a:rPr lang="en-US" sz="2400" kern="1200" dirty="0">
                <a:solidFill>
                  <a:srgbClr val="000000"/>
                </a:solidFill>
                <a:latin typeface="Arial"/>
                <a:ea typeface="+mn-ea"/>
                <a:cs typeface="+mn-cs"/>
              </a:rPr>
              <a:t>Upstream prevention must be a priority</a:t>
            </a:r>
          </a:p>
          <a:p>
            <a:pPr marL="342900" indent="-342900">
              <a:buFont typeface="Wingdings" panose="05000000000000000000" pitchFamily="2" charset="2"/>
              <a:buChar char="v"/>
            </a:pPr>
            <a:r>
              <a:rPr lang="en-US" sz="2400" kern="1200" dirty="0" smtClean="0">
                <a:solidFill>
                  <a:srgbClr val="000000"/>
                </a:solidFill>
                <a:latin typeface="Arial"/>
                <a:ea typeface="+mn-ea"/>
                <a:cs typeface="+mn-cs"/>
              </a:rPr>
              <a:t>Whole family, person-centered lens across </a:t>
            </a:r>
            <a:r>
              <a:rPr lang="en-US" sz="2400" kern="1200" dirty="0">
                <a:solidFill>
                  <a:srgbClr val="000000"/>
                </a:solidFill>
                <a:latin typeface="Arial"/>
                <a:ea typeface="+mn-ea"/>
                <a:cs typeface="+mn-cs"/>
              </a:rPr>
              <a:t>all that we do</a:t>
            </a:r>
          </a:p>
          <a:p>
            <a:pPr marL="342900" indent="-342900">
              <a:buFont typeface="Wingdings" panose="05000000000000000000" pitchFamily="2" charset="2"/>
              <a:buChar char="v"/>
            </a:pPr>
            <a:r>
              <a:rPr lang="en-US" sz="2400" kern="1200" dirty="0">
                <a:solidFill>
                  <a:srgbClr val="000000"/>
                </a:solidFill>
                <a:latin typeface="Arial"/>
                <a:ea typeface="+mn-ea"/>
                <a:cs typeface="+mn-cs"/>
              </a:rPr>
              <a:t>Easier, quicker access – “every door is the right door”</a:t>
            </a:r>
          </a:p>
          <a:p>
            <a:pPr marL="342900" indent="-342900">
              <a:buFont typeface="Wingdings" panose="05000000000000000000" pitchFamily="2" charset="2"/>
              <a:buChar char="v"/>
            </a:pPr>
            <a:r>
              <a:rPr lang="en-US" sz="2400" kern="1200" dirty="0">
                <a:solidFill>
                  <a:srgbClr val="000000"/>
                </a:solidFill>
                <a:latin typeface="Arial"/>
                <a:ea typeface="+mn-ea"/>
                <a:cs typeface="+mn-cs"/>
              </a:rPr>
              <a:t>Locally designed and coordinated continuums of care</a:t>
            </a:r>
          </a:p>
          <a:p>
            <a:pPr marL="342900" indent="-342900">
              <a:buFont typeface="Wingdings" panose="05000000000000000000" pitchFamily="2" charset="2"/>
              <a:buChar char="v"/>
            </a:pPr>
            <a:r>
              <a:rPr lang="en-US" sz="2400" kern="1200" dirty="0">
                <a:solidFill>
                  <a:srgbClr val="000000"/>
                </a:solidFill>
                <a:latin typeface="Arial"/>
                <a:ea typeface="+mn-ea"/>
                <a:cs typeface="+mn-cs"/>
              </a:rPr>
              <a:t>Sharing your story once</a:t>
            </a:r>
          </a:p>
          <a:p>
            <a:pPr marL="342900" indent="-342900">
              <a:buFont typeface="Wingdings" panose="05000000000000000000" pitchFamily="2" charset="2"/>
              <a:buChar char="v"/>
            </a:pPr>
            <a:r>
              <a:rPr lang="en-US" sz="2400" kern="1200" dirty="0">
                <a:solidFill>
                  <a:srgbClr val="000000"/>
                </a:solidFill>
                <a:latin typeface="Arial"/>
                <a:ea typeface="+mn-ea"/>
                <a:cs typeface="+mn-cs"/>
              </a:rPr>
              <a:t>Equity every time</a:t>
            </a:r>
          </a:p>
          <a:p>
            <a:pPr marL="342900" indent="-342900">
              <a:buFont typeface="Wingdings" panose="05000000000000000000" pitchFamily="2" charset="2"/>
              <a:buChar char="v"/>
            </a:pPr>
            <a:r>
              <a:rPr lang="en-US" sz="2400" kern="1200" dirty="0">
                <a:solidFill>
                  <a:srgbClr val="000000"/>
                </a:solidFill>
                <a:latin typeface="Arial"/>
                <a:ea typeface="+mn-ea"/>
                <a:cs typeface="+mn-cs"/>
              </a:rPr>
              <a:t>Data driven services, solutions and systems</a:t>
            </a:r>
          </a:p>
          <a:p>
            <a:pPr marL="342900" indent="-342900">
              <a:buFont typeface="Wingdings" panose="05000000000000000000" pitchFamily="2" charset="2"/>
              <a:buChar char="v"/>
            </a:pPr>
            <a:r>
              <a:rPr lang="en-US" sz="2400" kern="1200" dirty="0">
                <a:solidFill>
                  <a:srgbClr val="000000"/>
                </a:solidFill>
                <a:latin typeface="Arial"/>
                <a:ea typeface="+mn-ea"/>
                <a:cs typeface="+mn-cs"/>
              </a:rPr>
              <a:t>Redefined “boundaries” – partnerships with role clarity and </a:t>
            </a:r>
            <a:r>
              <a:rPr lang="en-US" sz="2400" kern="1200" dirty="0" smtClean="0">
                <a:solidFill>
                  <a:srgbClr val="000000"/>
                </a:solidFill>
                <a:latin typeface="Arial"/>
                <a:ea typeface="+mn-ea"/>
                <a:cs typeface="+mn-cs"/>
              </a:rPr>
              <a:t>            shared </a:t>
            </a:r>
            <a:r>
              <a:rPr lang="en-US" sz="2400" kern="1200" dirty="0">
                <a:solidFill>
                  <a:srgbClr val="000000"/>
                </a:solidFill>
                <a:latin typeface="Arial"/>
                <a:ea typeface="+mn-ea"/>
                <a:cs typeface="+mn-cs"/>
              </a:rPr>
              <a:t>accountability</a:t>
            </a:r>
          </a:p>
          <a:p>
            <a:pPr marL="342900" indent="-342900">
              <a:buFont typeface="Wingdings" panose="05000000000000000000" pitchFamily="2" charset="2"/>
              <a:buChar char="v"/>
            </a:pPr>
            <a:r>
              <a:rPr lang="en-US" sz="2400" kern="1200" dirty="0" smtClean="0">
                <a:solidFill>
                  <a:srgbClr val="000000"/>
                </a:solidFill>
                <a:latin typeface="Arial"/>
                <a:ea typeface="+mn-ea"/>
                <a:cs typeface="+mn-cs"/>
              </a:rPr>
              <a:t>Blending </a:t>
            </a:r>
            <a:r>
              <a:rPr lang="en-US" sz="2400" kern="1200" dirty="0">
                <a:solidFill>
                  <a:srgbClr val="000000"/>
                </a:solidFill>
                <a:latin typeface="Arial"/>
                <a:ea typeface="+mn-ea"/>
                <a:cs typeface="+mn-cs"/>
              </a:rPr>
              <a:t>and </a:t>
            </a:r>
            <a:r>
              <a:rPr lang="en-US" sz="2400" kern="1200" dirty="0" smtClean="0">
                <a:solidFill>
                  <a:srgbClr val="000000"/>
                </a:solidFill>
                <a:latin typeface="Arial"/>
                <a:ea typeface="+mn-ea"/>
                <a:cs typeface="+mn-cs"/>
              </a:rPr>
              <a:t>braiding </a:t>
            </a:r>
            <a:r>
              <a:rPr lang="en-US" sz="2400" kern="1200" dirty="0">
                <a:solidFill>
                  <a:srgbClr val="000000"/>
                </a:solidFill>
                <a:latin typeface="Arial"/>
                <a:ea typeface="+mn-ea"/>
                <a:cs typeface="+mn-cs"/>
              </a:rPr>
              <a:t>funding whenever and wherever </a:t>
            </a:r>
            <a:r>
              <a:rPr lang="en-US" sz="2400" kern="1200" dirty="0" smtClean="0">
                <a:solidFill>
                  <a:srgbClr val="000000"/>
                </a:solidFill>
                <a:latin typeface="Arial"/>
                <a:ea typeface="+mn-ea"/>
                <a:cs typeface="+mn-cs"/>
              </a:rPr>
              <a:t>               possible</a:t>
            </a:r>
            <a:endParaRPr lang="en-US" sz="2400" kern="1200" dirty="0">
              <a:solidFill>
                <a:srgbClr val="000000"/>
              </a:solidFill>
              <a:latin typeface="Arial"/>
              <a:ea typeface="+mn-ea"/>
              <a:cs typeface="+mn-cs"/>
            </a:endParaRPr>
          </a:p>
          <a:p>
            <a:pPr marL="0" indent="0">
              <a:buNone/>
            </a:pPr>
            <a:endParaRPr lang="en-US" dirty="0" smtClean="0"/>
          </a:p>
          <a:p>
            <a:endParaRPr lang="en-US" dirty="0"/>
          </a:p>
        </p:txBody>
      </p:sp>
      <p:pic>
        <p:nvPicPr>
          <p:cNvPr id="4" name="Picture 2" descr="Image result for convergenc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388" y="1358964"/>
            <a:ext cx="3908612" cy="293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793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65762" y="1647599"/>
            <a:ext cx="5303518" cy="5020236"/>
          </a:xfrm>
          <a:solidFill>
            <a:schemeClr val="bg1"/>
          </a:solidFill>
        </p:spPr>
        <p:txBody>
          <a:bodyPr>
            <a:normAutofit/>
          </a:bodyPr>
          <a:lstStyle/>
          <a:p>
            <a:pPr>
              <a:lnSpc>
                <a:spcPct val="100000"/>
              </a:lnSpc>
              <a:buClr>
                <a:srgbClr val="1A3E6B"/>
              </a:buClr>
            </a:pPr>
            <a:r>
              <a:rPr lang="en-US" sz="2400" dirty="0">
                <a:solidFill>
                  <a:schemeClr val="tx2">
                    <a:lumMod val="75000"/>
                  </a:schemeClr>
                </a:solidFill>
                <a:latin typeface="Arial" panose="020B0604020202020204" pitchFamily="34" charset="0"/>
                <a:cs typeface="Arial" panose="020B0604020202020204" pitchFamily="34" charset="0"/>
              </a:rPr>
              <a:t>Parent informed and family centered </a:t>
            </a:r>
          </a:p>
          <a:p>
            <a:pPr>
              <a:lnSpc>
                <a:spcPct val="100000"/>
              </a:lnSpc>
              <a:buClr>
                <a:srgbClr val="1A3E6B"/>
              </a:buClr>
            </a:pPr>
            <a:r>
              <a:rPr lang="en-US" sz="2400" dirty="0">
                <a:solidFill>
                  <a:schemeClr val="tx2">
                    <a:lumMod val="75000"/>
                  </a:schemeClr>
                </a:solidFill>
                <a:latin typeface="Arial" panose="020B0604020202020204" pitchFamily="34" charset="0"/>
                <a:cs typeface="Arial" panose="020B0604020202020204" pitchFamily="34" charset="0"/>
              </a:rPr>
              <a:t>Ongoing engagement </a:t>
            </a:r>
            <a:r>
              <a:rPr lang="en-US" sz="2400" dirty="0" smtClean="0">
                <a:solidFill>
                  <a:schemeClr val="tx2">
                    <a:lumMod val="75000"/>
                  </a:schemeClr>
                </a:solidFill>
                <a:latin typeface="Arial" panose="020B0604020202020204" pitchFamily="34" charset="0"/>
                <a:cs typeface="Arial" panose="020B0604020202020204" pitchFamily="34" charset="0"/>
              </a:rPr>
              <a:t>and coaching over </a:t>
            </a:r>
            <a:r>
              <a:rPr lang="en-US" sz="2400" dirty="0">
                <a:solidFill>
                  <a:schemeClr val="tx2">
                    <a:lumMod val="75000"/>
                  </a:schemeClr>
                </a:solidFill>
                <a:latin typeface="Arial" panose="020B0604020202020204" pitchFamily="34" charset="0"/>
                <a:cs typeface="Arial" panose="020B0604020202020204" pitchFamily="34" charset="0"/>
              </a:rPr>
              <a:t>time with families</a:t>
            </a:r>
          </a:p>
          <a:p>
            <a:pPr>
              <a:lnSpc>
                <a:spcPct val="100000"/>
              </a:lnSpc>
              <a:spcBef>
                <a:spcPts val="600"/>
              </a:spcBef>
            </a:pPr>
            <a:r>
              <a:rPr lang="en-US" sz="2400" dirty="0">
                <a:solidFill>
                  <a:schemeClr val="tx2">
                    <a:lumMod val="75000"/>
                  </a:schemeClr>
                </a:solidFill>
                <a:latin typeface="Arial" panose="020B0604020202020204" pitchFamily="34" charset="0"/>
                <a:cs typeface="Arial" panose="020B0604020202020204" pitchFamily="34" charset="0"/>
              </a:rPr>
              <a:t>Social capital/peer </a:t>
            </a:r>
            <a:r>
              <a:rPr lang="en-US" sz="2400" dirty="0" smtClean="0">
                <a:solidFill>
                  <a:schemeClr val="tx2">
                    <a:lumMod val="75000"/>
                  </a:schemeClr>
                </a:solidFill>
                <a:latin typeface="Arial" panose="020B0604020202020204" pitchFamily="34" charset="0"/>
                <a:cs typeface="Arial" panose="020B0604020202020204" pitchFamily="34" charset="0"/>
              </a:rPr>
              <a:t>support embedded locally</a:t>
            </a:r>
            <a:endParaRPr lang="en-US" sz="2400" dirty="0">
              <a:solidFill>
                <a:schemeClr val="tx2">
                  <a:lumMod val="75000"/>
                </a:schemeClr>
              </a:solidFill>
              <a:latin typeface="Arial" panose="020B0604020202020204" pitchFamily="34" charset="0"/>
              <a:cs typeface="Arial" panose="020B0604020202020204" pitchFamily="34" charset="0"/>
            </a:endParaRPr>
          </a:p>
          <a:p>
            <a:pPr>
              <a:lnSpc>
                <a:spcPct val="100000"/>
              </a:lnSpc>
              <a:spcBef>
                <a:spcPts val="600"/>
              </a:spcBef>
            </a:pPr>
            <a:r>
              <a:rPr lang="en-US" sz="2400" dirty="0">
                <a:solidFill>
                  <a:schemeClr val="tx2">
                    <a:lumMod val="75000"/>
                  </a:schemeClr>
                </a:solidFill>
                <a:latin typeface="Arial" panose="020B0604020202020204" pitchFamily="34" charset="0"/>
                <a:cs typeface="Arial" panose="020B0604020202020204" pitchFamily="34" charset="0"/>
              </a:rPr>
              <a:t>Integrated partnerships </a:t>
            </a:r>
            <a:r>
              <a:rPr lang="en-US" sz="2400" dirty="0" smtClean="0">
                <a:solidFill>
                  <a:schemeClr val="tx2">
                    <a:lumMod val="75000"/>
                  </a:schemeClr>
                </a:solidFill>
                <a:latin typeface="Arial" panose="020B0604020202020204" pitchFamily="34" charset="0"/>
                <a:cs typeface="Arial" panose="020B0604020202020204" pitchFamily="34" charset="0"/>
              </a:rPr>
              <a:t>with </a:t>
            </a:r>
            <a:r>
              <a:rPr lang="en-US" sz="2400" dirty="0">
                <a:solidFill>
                  <a:schemeClr val="tx2">
                    <a:lumMod val="75000"/>
                  </a:schemeClr>
                </a:solidFill>
                <a:latin typeface="Arial" panose="020B0604020202020204" pitchFamily="34" charset="0"/>
                <a:cs typeface="Arial" panose="020B0604020202020204" pitchFamily="34" charset="0"/>
              </a:rPr>
              <a:t>range of services </a:t>
            </a:r>
            <a:endParaRPr lang="en-US" sz="2400" dirty="0" smtClean="0">
              <a:solidFill>
                <a:schemeClr val="tx2">
                  <a:lumMod val="75000"/>
                </a:schemeClr>
              </a:solidFill>
              <a:latin typeface="Arial" panose="020B0604020202020204" pitchFamily="34" charset="0"/>
              <a:cs typeface="Arial" panose="020B0604020202020204" pitchFamily="34" charset="0"/>
            </a:endParaRPr>
          </a:p>
          <a:p>
            <a:pPr>
              <a:lnSpc>
                <a:spcPct val="100000"/>
              </a:lnSpc>
              <a:spcBef>
                <a:spcPts val="600"/>
              </a:spcBef>
            </a:pPr>
            <a:r>
              <a:rPr lang="en-US" sz="2400" dirty="0" smtClean="0">
                <a:solidFill>
                  <a:schemeClr val="tx2">
                    <a:lumMod val="75000"/>
                  </a:schemeClr>
                </a:solidFill>
                <a:latin typeface="Arial" panose="020B0604020202020204" pitchFamily="34" charset="0"/>
                <a:cs typeface="Arial" panose="020B0604020202020204" pitchFamily="34" charset="0"/>
              </a:rPr>
              <a:t>Requires best fit staff, intensive </a:t>
            </a:r>
            <a:r>
              <a:rPr lang="en-US" sz="2400" dirty="0">
                <a:solidFill>
                  <a:schemeClr val="tx2">
                    <a:lumMod val="75000"/>
                  </a:schemeClr>
                </a:solidFill>
                <a:latin typeface="Arial" panose="020B0604020202020204" pitchFamily="34" charset="0"/>
                <a:cs typeface="Arial" panose="020B0604020202020204" pitchFamily="34" charset="0"/>
              </a:rPr>
              <a:t>and high quality </a:t>
            </a:r>
            <a:r>
              <a:rPr lang="en-US" sz="2400" dirty="0" smtClean="0">
                <a:solidFill>
                  <a:schemeClr val="tx2">
                    <a:lumMod val="75000"/>
                  </a:schemeClr>
                </a:solidFill>
                <a:latin typeface="Arial" panose="020B0604020202020204" pitchFamily="34" charset="0"/>
                <a:cs typeface="Arial" panose="020B0604020202020204" pitchFamily="34" charset="0"/>
              </a:rPr>
              <a:t>services</a:t>
            </a:r>
            <a:endParaRPr lang="en-US" sz="2400" dirty="0">
              <a:solidFill>
                <a:schemeClr val="tx2">
                  <a:lumMod val="75000"/>
                </a:schemeClr>
              </a:solidFill>
              <a:latin typeface="Arial" panose="020B0604020202020204" pitchFamily="34" charset="0"/>
              <a:cs typeface="Arial" panose="020B0604020202020204" pitchFamily="34" charset="0"/>
            </a:endParaRPr>
          </a:p>
          <a:p>
            <a:pPr>
              <a:lnSpc>
                <a:spcPct val="100000"/>
              </a:lnSpc>
              <a:buClr>
                <a:srgbClr val="1A3E6B"/>
              </a:buClr>
            </a:pPr>
            <a:r>
              <a:rPr lang="en-US" sz="2400" dirty="0">
                <a:solidFill>
                  <a:schemeClr val="tx2">
                    <a:lumMod val="75000"/>
                  </a:schemeClr>
                </a:solidFill>
                <a:latin typeface="Arial" panose="020B0604020202020204" pitchFamily="34" charset="0"/>
                <a:cs typeface="Arial" panose="020B0604020202020204" pitchFamily="34" charset="0"/>
              </a:rPr>
              <a:t>Strong infrastructure to support the work </a:t>
            </a:r>
            <a:endParaRPr lang="en-US" sz="2400" dirty="0" smtClean="0">
              <a:solidFill>
                <a:schemeClr val="tx2">
                  <a:lumMod val="75000"/>
                </a:schemeClr>
              </a:solidFill>
              <a:latin typeface="Arial" panose="020B0604020202020204" pitchFamily="34" charset="0"/>
              <a:cs typeface="Arial" panose="020B0604020202020204" pitchFamily="34" charset="0"/>
            </a:endParaRPr>
          </a:p>
          <a:p>
            <a:endParaRPr lang="en-US" dirty="0"/>
          </a:p>
        </p:txBody>
      </p:sp>
      <p:sp>
        <p:nvSpPr>
          <p:cNvPr id="2" name="Title 1"/>
          <p:cNvSpPr>
            <a:spLocks noGrp="1"/>
          </p:cNvSpPr>
          <p:nvPr>
            <p:ph type="title"/>
          </p:nvPr>
        </p:nvSpPr>
        <p:spPr/>
        <p:txBody>
          <a:bodyPr/>
          <a:lstStyle/>
          <a:p>
            <a:r>
              <a:rPr lang="en-US" sz="3200" dirty="0" smtClean="0"/>
              <a:t>INGREDIENTS FOR SUCCESSFUL STRATEGIES</a:t>
            </a:r>
            <a:endParaRPr lang="en-US" sz="3200" dirty="0"/>
          </a:p>
        </p:txBody>
      </p:sp>
      <p:sp>
        <p:nvSpPr>
          <p:cNvPr id="5" name="Content Placeholder 4"/>
          <p:cNvSpPr>
            <a:spLocks noGrp="1"/>
          </p:cNvSpPr>
          <p:nvPr>
            <p:ph sz="half" idx="4294967295"/>
          </p:nvPr>
        </p:nvSpPr>
        <p:spPr>
          <a:xfrm>
            <a:off x="5965372" y="1690688"/>
            <a:ext cx="5388428" cy="4073344"/>
          </a:xfrm>
          <a:solidFill>
            <a:schemeClr val="bg1">
              <a:lumMod val="95000"/>
            </a:schemeClr>
          </a:solidFill>
        </p:spPr>
        <p:txBody>
          <a:bodyPr>
            <a:normAutofit fontScale="92500" lnSpcReduction="10000"/>
          </a:bodyPr>
          <a:lstStyle/>
          <a:p>
            <a:pPr>
              <a:lnSpc>
                <a:spcPct val="100000"/>
              </a:lnSpc>
              <a:buClr>
                <a:srgbClr val="1A3E6B"/>
              </a:buClr>
            </a:pPr>
            <a:r>
              <a:rPr lang="en-US" sz="2600" dirty="0" smtClean="0">
                <a:solidFill>
                  <a:schemeClr val="tx2">
                    <a:lumMod val="75000"/>
                  </a:schemeClr>
                </a:solidFill>
                <a:latin typeface="Arial" panose="020B0604020202020204" pitchFamily="34" charset="0"/>
                <a:cs typeface="Arial" panose="020B0604020202020204" pitchFamily="34" charset="0"/>
              </a:rPr>
              <a:t>Learning culture with rapid cycle testing of innovations</a:t>
            </a:r>
          </a:p>
          <a:p>
            <a:pPr>
              <a:lnSpc>
                <a:spcPct val="100000"/>
              </a:lnSpc>
              <a:buClr>
                <a:srgbClr val="1A3E6B"/>
              </a:buClr>
            </a:pPr>
            <a:r>
              <a:rPr lang="en-US" sz="2600" dirty="0" smtClean="0">
                <a:solidFill>
                  <a:schemeClr val="tx2">
                    <a:lumMod val="75000"/>
                  </a:schemeClr>
                </a:solidFill>
                <a:latin typeface="Arial" panose="020B0604020202020204" pitchFamily="34" charset="0"/>
                <a:cs typeface="Arial" panose="020B0604020202020204" pitchFamily="34" charset="0"/>
              </a:rPr>
              <a:t>Informed by and contributing to racial equity</a:t>
            </a:r>
          </a:p>
          <a:p>
            <a:pPr>
              <a:lnSpc>
                <a:spcPct val="100000"/>
              </a:lnSpc>
              <a:buClr>
                <a:srgbClr val="1A3E6B"/>
              </a:buClr>
            </a:pPr>
            <a:r>
              <a:rPr lang="en-US" sz="2600" dirty="0" smtClean="0">
                <a:solidFill>
                  <a:schemeClr val="tx2">
                    <a:lumMod val="75000"/>
                  </a:schemeClr>
                </a:solidFill>
                <a:latin typeface="Arial" panose="020B0604020202020204" pitchFamily="34" charset="0"/>
                <a:cs typeface="Arial" panose="020B0604020202020204" pitchFamily="34" charset="0"/>
              </a:rPr>
              <a:t>Use of data within organization and across partners</a:t>
            </a:r>
          </a:p>
          <a:p>
            <a:pPr>
              <a:lnSpc>
                <a:spcPct val="100000"/>
              </a:lnSpc>
              <a:buClr>
                <a:srgbClr val="1A3E6B"/>
              </a:buClr>
            </a:pPr>
            <a:r>
              <a:rPr lang="en-US" sz="2600" dirty="0" smtClean="0">
                <a:solidFill>
                  <a:schemeClr val="tx2">
                    <a:lumMod val="75000"/>
                  </a:schemeClr>
                </a:solidFill>
                <a:latin typeface="Arial" panose="020B0604020202020204" pitchFamily="34" charset="0"/>
                <a:cs typeface="Arial" panose="020B0604020202020204" pitchFamily="34" charset="0"/>
              </a:rPr>
              <a:t>Skilled use of blended funding streams</a:t>
            </a:r>
          </a:p>
          <a:p>
            <a:pPr>
              <a:lnSpc>
                <a:spcPct val="100000"/>
              </a:lnSpc>
              <a:buClr>
                <a:srgbClr val="1A3E6B"/>
              </a:buClr>
            </a:pPr>
            <a:r>
              <a:rPr lang="en-US" sz="2600" dirty="0" smtClean="0">
                <a:solidFill>
                  <a:schemeClr val="tx2">
                    <a:lumMod val="75000"/>
                  </a:schemeClr>
                </a:solidFill>
                <a:latin typeface="Arial" panose="020B0604020202020204" pitchFamily="34" charset="0"/>
                <a:cs typeface="Arial" panose="020B0604020202020204" pitchFamily="34" charset="0"/>
              </a:rPr>
              <a:t>Bridge to policy and                 systems change</a:t>
            </a:r>
          </a:p>
          <a:p>
            <a:pPr marL="0" indent="0">
              <a:buNone/>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7170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Social Determinants of Health Framework </a:t>
            </a:r>
            <a:endParaRPr lang="en-US" dirty="0"/>
          </a:p>
        </p:txBody>
      </p:sp>
      <p:pic>
        <p:nvPicPr>
          <p:cNvPr id="44" name="Picture 43"/>
          <p:cNvPicPr>
            <a:picLocks noChangeAspect="1"/>
          </p:cNvPicPr>
          <p:nvPr/>
        </p:nvPicPr>
        <p:blipFill>
          <a:blip r:embed="rId3"/>
          <a:stretch>
            <a:fillRect/>
          </a:stretch>
        </p:blipFill>
        <p:spPr>
          <a:xfrm>
            <a:off x="171772" y="1531304"/>
            <a:ext cx="9128076" cy="5326695"/>
          </a:xfrm>
          <a:prstGeom prst="rect">
            <a:avLst/>
          </a:prstGeom>
        </p:spPr>
      </p:pic>
    </p:spTree>
    <p:extLst>
      <p:ext uri="{BB962C8B-B14F-4D97-AF65-F5344CB8AC3E}">
        <p14:creationId xmlns:p14="http://schemas.microsoft.com/office/powerpoint/2010/main" val="9343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2830287" y="142875"/>
            <a:ext cx="6531429" cy="707878"/>
          </a:xfrm>
          <a:prstGeom prst="rect">
            <a:avLst/>
          </a:prstGeom>
          <a:noFill/>
        </p:spPr>
        <p:txBody>
          <a:bodyPr wrap="square" lIns="91432" tIns="45716" rIns="91432" bIns="45716" rtlCol="0">
            <a:spAutoFit/>
          </a:bodyPr>
          <a:lstStyle/>
          <a:p>
            <a:pPr algn="ctr"/>
            <a:r>
              <a:rPr lang="en-US" sz="2000" b="1" dirty="0"/>
              <a:t>NH Department of Health and Human Services</a:t>
            </a:r>
          </a:p>
          <a:p>
            <a:pPr algn="ctr"/>
            <a:r>
              <a:rPr lang="en-US" sz="2000" b="1" dirty="0"/>
              <a:t>DHHS Overview</a:t>
            </a:r>
            <a:r>
              <a:rPr lang="en-US" sz="19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52402"/>
            <a:ext cx="1128712" cy="114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562600" y="1066800"/>
            <a:ext cx="1447800" cy="369332"/>
          </a:xfrm>
          <a:prstGeom prst="rect">
            <a:avLst/>
          </a:prstGeom>
          <a:noFill/>
        </p:spPr>
        <p:txBody>
          <a:bodyPr wrap="square" lIns="91432" tIns="45716" rIns="91432" bIns="45716" rtlCol="0">
            <a:spAutoFit/>
          </a:bodyPr>
          <a:lstStyle/>
          <a:p>
            <a:endParaRPr lang="en-US" dirty="0"/>
          </a:p>
        </p:txBody>
      </p:sp>
      <p:sp>
        <p:nvSpPr>
          <p:cNvPr id="8" name="TextBox 7"/>
          <p:cNvSpPr txBox="1"/>
          <p:nvPr/>
        </p:nvSpPr>
        <p:spPr>
          <a:xfrm>
            <a:off x="5715000" y="1219200"/>
            <a:ext cx="1447800" cy="369332"/>
          </a:xfrm>
          <a:prstGeom prst="rect">
            <a:avLst/>
          </a:prstGeom>
          <a:noFill/>
        </p:spPr>
        <p:txBody>
          <a:bodyPr wrap="square" lIns="91432" tIns="45716" rIns="91432" bIns="45716" rtlCol="0">
            <a:spAutoFit/>
          </a:bodyPr>
          <a:lstStyle/>
          <a:p>
            <a:endParaRPr lang="en-US" dirty="0"/>
          </a:p>
        </p:txBody>
      </p:sp>
      <p:sp>
        <p:nvSpPr>
          <p:cNvPr id="9" name="TextBox 8"/>
          <p:cNvSpPr txBox="1"/>
          <p:nvPr/>
        </p:nvSpPr>
        <p:spPr>
          <a:xfrm>
            <a:off x="5878286" y="1357312"/>
            <a:ext cx="1447800" cy="369332"/>
          </a:xfrm>
          <a:prstGeom prst="rect">
            <a:avLst/>
          </a:prstGeom>
          <a:noFill/>
        </p:spPr>
        <p:txBody>
          <a:bodyPr wrap="square" lIns="91432" tIns="45716" rIns="91432" bIns="45716" rtlCol="0">
            <a:spAutoFit/>
          </a:bodyPr>
          <a:lstStyle/>
          <a:p>
            <a:endParaRPr lang="en-US" dirty="0"/>
          </a:p>
        </p:txBody>
      </p:sp>
      <p:sp>
        <p:nvSpPr>
          <p:cNvPr id="11" name="Rectangle 10"/>
          <p:cNvSpPr/>
          <p:nvPr/>
        </p:nvSpPr>
        <p:spPr>
          <a:xfrm>
            <a:off x="4582886" y="941398"/>
            <a:ext cx="2743199" cy="67151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lIns="91432" tIns="45716" rIns="91432" bIns="45716" spcCol="0" rtlCol="0" anchor="ctr"/>
          <a:lstStyle/>
          <a:p>
            <a:pPr algn="ctr"/>
            <a:r>
              <a:rPr lang="en-US" dirty="0">
                <a:solidFill>
                  <a:schemeClr val="tx1"/>
                </a:solidFill>
              </a:rPr>
              <a:t>Office of the </a:t>
            </a:r>
            <a:r>
              <a:rPr lang="en-US" sz="2000" dirty="0">
                <a:solidFill>
                  <a:schemeClr val="tx1"/>
                </a:solidFill>
              </a:rPr>
              <a:t>Commissioner</a:t>
            </a:r>
            <a:endParaRPr lang="en-US" dirty="0"/>
          </a:p>
        </p:txBody>
      </p:sp>
      <p:sp>
        <p:nvSpPr>
          <p:cNvPr id="13" name="Rectangle 12"/>
          <p:cNvSpPr/>
          <p:nvPr/>
        </p:nvSpPr>
        <p:spPr>
          <a:xfrm>
            <a:off x="1344100" y="1714501"/>
            <a:ext cx="2743200" cy="5000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a:r>
              <a:rPr lang="en-US" dirty="0">
                <a:solidFill>
                  <a:schemeClr val="tx1"/>
                </a:solidFill>
              </a:rPr>
              <a:t>Population Health</a:t>
            </a:r>
            <a:endParaRPr lang="en-US" dirty="0"/>
          </a:p>
        </p:txBody>
      </p:sp>
      <p:sp>
        <p:nvSpPr>
          <p:cNvPr id="15" name="Rectangle 14"/>
          <p:cNvSpPr/>
          <p:nvPr/>
        </p:nvSpPr>
        <p:spPr>
          <a:xfrm>
            <a:off x="4582886" y="1650698"/>
            <a:ext cx="2743200" cy="5000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a:r>
              <a:rPr lang="en-US" dirty="0">
                <a:solidFill>
                  <a:schemeClr val="tx1"/>
                </a:solidFill>
              </a:rPr>
              <a:t>Human Services &amp; Behavioral Health</a:t>
            </a:r>
            <a:endParaRPr lang="en-US" dirty="0"/>
          </a:p>
        </p:txBody>
      </p:sp>
      <p:sp>
        <p:nvSpPr>
          <p:cNvPr id="16" name="Rectangle 15"/>
          <p:cNvSpPr/>
          <p:nvPr/>
        </p:nvSpPr>
        <p:spPr>
          <a:xfrm>
            <a:off x="7707086" y="1714501"/>
            <a:ext cx="2743200" cy="50006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a:r>
              <a:rPr lang="en-US" dirty="0">
                <a:solidFill>
                  <a:schemeClr val="tx1"/>
                </a:solidFill>
              </a:rPr>
              <a:t>Operations</a:t>
            </a:r>
            <a:endParaRPr lang="en-US" dirty="0"/>
          </a:p>
        </p:txBody>
      </p:sp>
      <p:sp>
        <p:nvSpPr>
          <p:cNvPr id="10" name="TextBox 9"/>
          <p:cNvSpPr txBox="1"/>
          <p:nvPr/>
        </p:nvSpPr>
        <p:spPr>
          <a:xfrm>
            <a:off x="4495800" y="2299501"/>
            <a:ext cx="3193194" cy="1154154"/>
          </a:xfrm>
          <a:prstGeom prst="rect">
            <a:avLst/>
          </a:prstGeom>
          <a:noFill/>
        </p:spPr>
        <p:txBody>
          <a:bodyPr wrap="square" lIns="91432" tIns="45716" rIns="0" bIns="45716" rtlCol="0">
            <a:spAutoFit/>
          </a:bodyPr>
          <a:lstStyle/>
          <a:p>
            <a:r>
              <a:rPr lang="en-US" sz="1400" dirty="0">
                <a:solidFill>
                  <a:srgbClr val="0070C0"/>
                </a:solidFill>
              </a:rPr>
              <a:t>Division of Economic &amp; Housing Stability</a:t>
            </a:r>
          </a:p>
          <a:p>
            <a:pPr marL="162175" indent="-162175" defTabSz="219236">
              <a:buFont typeface="Arial" panose="020B0604020202020204" pitchFamily="34" charset="0"/>
              <a:buChar char="•"/>
              <a:tabLst>
                <a:tab pos="219236" algn="l"/>
              </a:tabLst>
            </a:pPr>
            <a:r>
              <a:rPr lang="en-US" sz="1100" dirty="0"/>
              <a:t>Family Assistance</a:t>
            </a:r>
          </a:p>
          <a:p>
            <a:pPr marL="162175" indent="-162175" defTabSz="219236">
              <a:buFont typeface="Arial" panose="020B0604020202020204" pitchFamily="34" charset="0"/>
              <a:buChar char="•"/>
              <a:tabLst>
                <a:tab pos="219236" algn="l"/>
              </a:tabLst>
            </a:pPr>
            <a:r>
              <a:rPr lang="en-US" sz="1100" dirty="0"/>
              <a:t>Employment Supports</a:t>
            </a:r>
          </a:p>
          <a:p>
            <a:pPr marL="162175" indent="-162175" defTabSz="219236">
              <a:buFont typeface="Arial" panose="020B0604020202020204" pitchFamily="34" charset="0"/>
              <a:buChar char="•"/>
              <a:tabLst>
                <a:tab pos="219236" algn="l"/>
              </a:tabLst>
            </a:pPr>
            <a:r>
              <a:rPr lang="en-US" sz="1100" dirty="0"/>
              <a:t>Housing Supports</a:t>
            </a:r>
          </a:p>
          <a:p>
            <a:pPr marL="162175" indent="-162175" defTabSz="219236">
              <a:buFont typeface="Arial" panose="020B0604020202020204" pitchFamily="34" charset="0"/>
              <a:buChar char="•"/>
              <a:tabLst>
                <a:tab pos="219236" algn="l"/>
              </a:tabLst>
            </a:pPr>
            <a:r>
              <a:rPr lang="en-US" sz="1100" dirty="0">
                <a:solidFill>
                  <a:srgbClr val="FF0000"/>
                </a:solidFill>
              </a:rPr>
              <a:t>Child Support Services</a:t>
            </a:r>
          </a:p>
          <a:p>
            <a:pPr marL="162175" indent="-162175" defTabSz="219236">
              <a:buFont typeface="Arial" panose="020B0604020202020204" pitchFamily="34" charset="0"/>
              <a:buChar char="•"/>
              <a:tabLst>
                <a:tab pos="219236" algn="l"/>
              </a:tabLst>
            </a:pPr>
            <a:r>
              <a:rPr lang="en-US" sz="1100" dirty="0"/>
              <a:t>Child Development &amp; Headstart Collaboration</a:t>
            </a:r>
            <a:r>
              <a:rPr lang="en-US" sz="1000" dirty="0">
                <a:solidFill>
                  <a:schemeClr val="tx2">
                    <a:lumMod val="60000"/>
                    <a:lumOff val="40000"/>
                  </a:schemeClr>
                </a:solidFill>
              </a:rPr>
              <a:t>	</a:t>
            </a:r>
          </a:p>
        </p:txBody>
      </p:sp>
      <p:sp>
        <p:nvSpPr>
          <p:cNvPr id="23" name="TextBox 22"/>
          <p:cNvSpPr txBox="1"/>
          <p:nvPr/>
        </p:nvSpPr>
        <p:spPr>
          <a:xfrm>
            <a:off x="4495800" y="3487677"/>
            <a:ext cx="2481943" cy="815600"/>
          </a:xfrm>
          <a:prstGeom prst="rect">
            <a:avLst/>
          </a:prstGeom>
          <a:noFill/>
        </p:spPr>
        <p:txBody>
          <a:bodyPr wrap="square" lIns="91432" tIns="45716" rIns="91432" bIns="45716" rtlCol="0">
            <a:spAutoFit/>
          </a:bodyPr>
          <a:lstStyle/>
          <a:p>
            <a:r>
              <a:rPr lang="en-US" sz="1400" dirty="0">
                <a:solidFill>
                  <a:srgbClr val="0070C0"/>
                </a:solidFill>
              </a:rPr>
              <a:t>Division of Behavioral Health</a:t>
            </a:r>
          </a:p>
          <a:p>
            <a:pPr marL="162175" indent="-162175">
              <a:buFont typeface="Arial" panose="020B0604020202020204" pitchFamily="34" charset="0"/>
              <a:buChar char="•"/>
              <a:tabLst>
                <a:tab pos="219236" algn="l"/>
              </a:tabLst>
            </a:pPr>
            <a:r>
              <a:rPr lang="en-US" sz="1100" dirty="0"/>
              <a:t>Mental Health</a:t>
            </a:r>
          </a:p>
          <a:p>
            <a:pPr marL="162175" indent="-162175">
              <a:buFont typeface="Arial" panose="020B0604020202020204" pitchFamily="34" charset="0"/>
              <a:buChar char="•"/>
              <a:tabLst>
                <a:tab pos="219236" algn="l"/>
              </a:tabLst>
            </a:pPr>
            <a:r>
              <a:rPr lang="en-US" sz="1100" dirty="0"/>
              <a:t>Drug &amp; Alcohol Services</a:t>
            </a:r>
          </a:p>
          <a:p>
            <a:pPr marL="162175" indent="-162175">
              <a:buFont typeface="Arial" panose="020B0604020202020204" pitchFamily="34" charset="0"/>
              <a:buChar char="•"/>
              <a:tabLst>
                <a:tab pos="0" algn="l"/>
              </a:tabLst>
            </a:pPr>
            <a:r>
              <a:rPr lang="en-US" sz="1100" dirty="0"/>
              <a:t>Children’s Mental Health</a:t>
            </a:r>
          </a:p>
        </p:txBody>
      </p:sp>
      <p:sp>
        <p:nvSpPr>
          <p:cNvPr id="27" name="TextBox 26"/>
          <p:cNvSpPr txBox="1"/>
          <p:nvPr/>
        </p:nvSpPr>
        <p:spPr>
          <a:xfrm>
            <a:off x="1458687" y="2408225"/>
            <a:ext cx="2830286" cy="1769707"/>
          </a:xfrm>
          <a:prstGeom prst="rect">
            <a:avLst/>
          </a:prstGeom>
          <a:noFill/>
        </p:spPr>
        <p:txBody>
          <a:bodyPr wrap="square" lIns="91432" tIns="45716" rIns="91432" bIns="45716" rtlCol="0">
            <a:spAutoFit/>
          </a:bodyPr>
          <a:lstStyle/>
          <a:p>
            <a:r>
              <a:rPr lang="en-US" sz="1400" dirty="0">
                <a:solidFill>
                  <a:srgbClr val="0070C0"/>
                </a:solidFill>
              </a:rPr>
              <a:t>Division of Public Health</a:t>
            </a:r>
          </a:p>
          <a:p>
            <a:pPr marL="162175" indent="-162175">
              <a:buFont typeface="Arial" panose="020B0604020202020204" pitchFamily="34" charset="0"/>
              <a:buChar char="•"/>
              <a:tabLst>
                <a:tab pos="166680" algn="l"/>
              </a:tabLst>
            </a:pPr>
            <a:r>
              <a:rPr lang="en-US" sz="1100" dirty="0"/>
              <a:t>Population Health &amp; Community Services</a:t>
            </a:r>
          </a:p>
          <a:p>
            <a:pPr marL="162175" indent="-162175">
              <a:buFont typeface="Arial" panose="020B0604020202020204" pitchFamily="34" charset="0"/>
              <a:buChar char="•"/>
              <a:tabLst>
                <a:tab pos="103612" algn="l"/>
              </a:tabLst>
            </a:pPr>
            <a:r>
              <a:rPr lang="en-US" sz="1100" dirty="0"/>
              <a:t>Infectious Disease Control</a:t>
            </a:r>
          </a:p>
          <a:p>
            <a:pPr marL="162175" indent="-162175">
              <a:buFont typeface="Arial" panose="020B0604020202020204" pitchFamily="34" charset="0"/>
              <a:buChar char="•"/>
              <a:tabLst>
                <a:tab pos="103612" algn="l"/>
              </a:tabLst>
            </a:pPr>
            <a:r>
              <a:rPr lang="en-US" sz="1100" dirty="0"/>
              <a:t>Public Health Protection</a:t>
            </a:r>
          </a:p>
          <a:p>
            <a:pPr marL="162175" indent="-162175">
              <a:buFont typeface="Arial" panose="020B0604020202020204" pitchFamily="34" charset="0"/>
              <a:buChar char="•"/>
              <a:tabLst>
                <a:tab pos="103612" algn="l"/>
              </a:tabLst>
            </a:pPr>
            <a:r>
              <a:rPr lang="en-US" sz="1100" dirty="0"/>
              <a:t>Laboratory Services</a:t>
            </a:r>
          </a:p>
          <a:p>
            <a:pPr marL="162175" indent="-162175">
              <a:buFont typeface="Arial" panose="020B0604020202020204" pitchFamily="34" charset="0"/>
              <a:buChar char="•"/>
              <a:tabLst>
                <a:tab pos="103612" algn="l"/>
              </a:tabLst>
            </a:pPr>
            <a:r>
              <a:rPr lang="en-US" sz="1100" dirty="0"/>
              <a:t>Public Health Statistics and Information</a:t>
            </a:r>
          </a:p>
          <a:p>
            <a:pPr marL="162175" indent="-162175">
              <a:buFont typeface="Arial" panose="020B0604020202020204" pitchFamily="34" charset="0"/>
              <a:buChar char="•"/>
              <a:tabLst>
                <a:tab pos="103612" algn="l"/>
              </a:tabLst>
            </a:pPr>
            <a:r>
              <a:rPr lang="en-US" sz="1100" dirty="0"/>
              <a:t>Public Health Systems, Policy &amp; Performance</a:t>
            </a:r>
          </a:p>
          <a:p>
            <a:pPr marL="162175" indent="-162175">
              <a:buFont typeface="Arial" panose="020B0604020202020204" pitchFamily="34" charset="0"/>
              <a:buChar char="•"/>
              <a:tabLst>
                <a:tab pos="103612" algn="l"/>
              </a:tabLst>
            </a:pPr>
            <a:r>
              <a:rPr lang="en-US" sz="1100" dirty="0"/>
              <a:t>State Epidemiologist</a:t>
            </a:r>
          </a:p>
          <a:p>
            <a:pPr>
              <a:tabLst>
                <a:tab pos="219236" algn="l"/>
              </a:tabLst>
            </a:pPr>
            <a:endParaRPr lang="en-US" sz="1600" dirty="0">
              <a:solidFill>
                <a:schemeClr val="tx2">
                  <a:lumMod val="60000"/>
                  <a:lumOff val="40000"/>
                </a:schemeClr>
              </a:solidFill>
            </a:endParaRPr>
          </a:p>
        </p:txBody>
      </p:sp>
      <p:sp>
        <p:nvSpPr>
          <p:cNvPr id="28" name="TextBox 27"/>
          <p:cNvSpPr txBox="1"/>
          <p:nvPr/>
        </p:nvSpPr>
        <p:spPr>
          <a:xfrm>
            <a:off x="1458687" y="3999886"/>
            <a:ext cx="2456492" cy="1492708"/>
          </a:xfrm>
          <a:prstGeom prst="rect">
            <a:avLst/>
          </a:prstGeom>
          <a:noFill/>
        </p:spPr>
        <p:txBody>
          <a:bodyPr wrap="square" lIns="91432" tIns="45716" rIns="91432" bIns="45716" rtlCol="0">
            <a:spAutoFit/>
          </a:bodyPr>
          <a:lstStyle/>
          <a:p>
            <a:r>
              <a:rPr lang="en-US" sz="1400" dirty="0">
                <a:solidFill>
                  <a:srgbClr val="0070C0"/>
                </a:solidFill>
              </a:rPr>
              <a:t>Division of Medicaid Services</a:t>
            </a:r>
          </a:p>
          <a:p>
            <a:pPr marL="162175" indent="-162175">
              <a:buFont typeface="Arial" panose="020B0604020202020204" pitchFamily="34" charset="0"/>
              <a:buChar char="•"/>
              <a:tabLst>
                <a:tab pos="103612" algn="l"/>
              </a:tabLst>
            </a:pPr>
            <a:r>
              <a:rPr lang="en-US" sz="1100" dirty="0"/>
              <a:t>Clinical Operations</a:t>
            </a:r>
          </a:p>
          <a:p>
            <a:pPr marL="162175" indent="-162175">
              <a:buFont typeface="Arial" panose="020B0604020202020204" pitchFamily="34" charset="0"/>
              <a:buChar char="•"/>
              <a:tabLst>
                <a:tab pos="103612" algn="l"/>
              </a:tabLst>
            </a:pPr>
            <a:r>
              <a:rPr lang="en-US" sz="1100" dirty="0"/>
              <a:t>Medicaid Policy</a:t>
            </a:r>
          </a:p>
          <a:p>
            <a:pPr marL="162175" indent="-162175">
              <a:buFont typeface="Arial" panose="020B0604020202020204" pitchFamily="34" charset="0"/>
              <a:buChar char="•"/>
              <a:tabLst>
                <a:tab pos="103612" algn="l"/>
              </a:tabLst>
            </a:pPr>
            <a:r>
              <a:rPr lang="en-US" sz="1100" dirty="0"/>
              <a:t>Dental Services</a:t>
            </a:r>
          </a:p>
          <a:p>
            <a:pPr marL="162175" indent="-162175">
              <a:buFont typeface="Arial" panose="020B0604020202020204" pitchFamily="34" charset="0"/>
              <a:buChar char="•"/>
              <a:tabLst>
                <a:tab pos="103612" algn="l"/>
              </a:tabLst>
            </a:pPr>
            <a:r>
              <a:rPr lang="en-US" sz="1100" dirty="0"/>
              <a:t>Health Care Reform</a:t>
            </a:r>
          </a:p>
          <a:p>
            <a:pPr marL="162175" indent="-162175">
              <a:buFont typeface="Arial" panose="020B0604020202020204" pitchFamily="34" charset="0"/>
              <a:buChar char="•"/>
              <a:tabLst>
                <a:tab pos="103612" algn="l"/>
              </a:tabLst>
            </a:pPr>
            <a:r>
              <a:rPr lang="en-US" sz="1100" dirty="0"/>
              <a:t>Managed Care</a:t>
            </a:r>
          </a:p>
          <a:p>
            <a:endParaRPr lang="en-US" sz="1100" dirty="0">
              <a:solidFill>
                <a:schemeClr val="tx2">
                  <a:lumMod val="60000"/>
                  <a:lumOff val="40000"/>
                </a:schemeClr>
              </a:solidFill>
            </a:endParaRPr>
          </a:p>
          <a:p>
            <a:endParaRPr lang="en-US" sz="1100" dirty="0">
              <a:solidFill>
                <a:schemeClr val="tx2">
                  <a:lumMod val="60000"/>
                  <a:lumOff val="40000"/>
                </a:schemeClr>
              </a:solidFill>
            </a:endParaRPr>
          </a:p>
        </p:txBody>
      </p:sp>
      <p:sp>
        <p:nvSpPr>
          <p:cNvPr id="29" name="TextBox 28"/>
          <p:cNvSpPr txBox="1"/>
          <p:nvPr/>
        </p:nvSpPr>
        <p:spPr>
          <a:xfrm>
            <a:off x="4495800" y="4275856"/>
            <a:ext cx="3102429" cy="1323431"/>
          </a:xfrm>
          <a:prstGeom prst="rect">
            <a:avLst/>
          </a:prstGeom>
          <a:noFill/>
        </p:spPr>
        <p:txBody>
          <a:bodyPr wrap="square" lIns="91432" tIns="45716" rIns="91432" bIns="45716" rtlCol="0">
            <a:spAutoFit/>
          </a:bodyPr>
          <a:lstStyle/>
          <a:p>
            <a:r>
              <a:rPr lang="en-US" sz="1400" dirty="0">
                <a:solidFill>
                  <a:srgbClr val="0070C0"/>
                </a:solidFill>
              </a:rPr>
              <a:t>Division of Long Term Supports &amp; </a:t>
            </a:r>
            <a:r>
              <a:rPr lang="en-US" sz="1400" dirty="0" err="1" smtClean="0">
                <a:solidFill>
                  <a:srgbClr val="0070C0"/>
                </a:solidFill>
              </a:rPr>
              <a:t>Svcs</a:t>
            </a:r>
            <a:endParaRPr lang="en-US" sz="1400" dirty="0">
              <a:solidFill>
                <a:srgbClr val="0070C0"/>
              </a:solidFill>
            </a:endParaRPr>
          </a:p>
          <a:p>
            <a:pPr marL="162175" indent="-162175">
              <a:buFont typeface="Arial" panose="020B0604020202020204" pitchFamily="34" charset="0"/>
              <a:buChar char="•"/>
              <a:tabLst>
                <a:tab pos="219236" algn="l"/>
              </a:tabLst>
            </a:pPr>
            <a:r>
              <a:rPr lang="en-US" sz="1100" dirty="0"/>
              <a:t>Adult Protection Services</a:t>
            </a:r>
          </a:p>
          <a:p>
            <a:pPr marL="162175" indent="-162175">
              <a:buFont typeface="Arial" panose="020B0604020202020204" pitchFamily="34" charset="0"/>
              <a:buChar char="•"/>
              <a:tabLst>
                <a:tab pos="219236" algn="l"/>
              </a:tabLst>
            </a:pPr>
            <a:r>
              <a:rPr lang="en-US" sz="1100" dirty="0"/>
              <a:t>Elderly &amp; Adult Services</a:t>
            </a:r>
          </a:p>
          <a:p>
            <a:pPr marL="162175" indent="-162175" defTabSz="166680">
              <a:buFont typeface="Arial" panose="020B0604020202020204" pitchFamily="34" charset="0"/>
              <a:buChar char="•"/>
              <a:tabLst>
                <a:tab pos="219236" algn="l"/>
              </a:tabLst>
            </a:pPr>
            <a:r>
              <a:rPr lang="en-US" sz="1100" dirty="0"/>
              <a:t>Developmental Services</a:t>
            </a:r>
          </a:p>
          <a:p>
            <a:pPr marL="162175" indent="-162175" defTabSz="166680">
              <a:buFont typeface="Arial" panose="020B0604020202020204" pitchFamily="34" charset="0"/>
              <a:buChar char="•"/>
              <a:tabLst>
                <a:tab pos="219236" algn="l"/>
              </a:tabLst>
            </a:pPr>
            <a:r>
              <a:rPr lang="en-US" sz="1100" dirty="0"/>
              <a:t>Designated Receiving Facility</a:t>
            </a:r>
          </a:p>
          <a:p>
            <a:pPr marL="162175" indent="-162175" defTabSz="166680">
              <a:buFont typeface="Arial" panose="020B0604020202020204" pitchFamily="34" charset="0"/>
              <a:buChar char="•"/>
              <a:tabLst>
                <a:tab pos="219236" algn="l"/>
              </a:tabLst>
            </a:pPr>
            <a:r>
              <a:rPr lang="en-US" sz="1100" dirty="0"/>
              <a:t>Special Medical Services</a:t>
            </a:r>
          </a:p>
          <a:p>
            <a:pPr marL="162175" indent="-162175" defTabSz="166680">
              <a:buFont typeface="Arial" panose="020B0604020202020204" pitchFamily="34" charset="0"/>
              <a:buChar char="•"/>
              <a:tabLst>
                <a:tab pos="219236" algn="l"/>
              </a:tabLst>
            </a:pPr>
            <a:r>
              <a:rPr lang="en-US" sz="1100" dirty="0"/>
              <a:t>Community Based Military Programs</a:t>
            </a:r>
          </a:p>
        </p:txBody>
      </p:sp>
      <p:sp>
        <p:nvSpPr>
          <p:cNvPr id="30" name="TextBox 29"/>
          <p:cNvSpPr txBox="1"/>
          <p:nvPr/>
        </p:nvSpPr>
        <p:spPr>
          <a:xfrm>
            <a:off x="4495800" y="5594171"/>
            <a:ext cx="3102429" cy="984877"/>
          </a:xfrm>
          <a:prstGeom prst="rect">
            <a:avLst/>
          </a:prstGeom>
          <a:noFill/>
        </p:spPr>
        <p:txBody>
          <a:bodyPr wrap="square" lIns="91432" tIns="45716" rIns="91432" bIns="45716" rtlCol="0">
            <a:spAutoFit/>
          </a:bodyPr>
          <a:lstStyle/>
          <a:p>
            <a:pPr>
              <a:tabLst>
                <a:tab pos="322848" algn="l"/>
              </a:tabLst>
            </a:pPr>
            <a:r>
              <a:rPr lang="en-US" sz="1400" dirty="0">
                <a:solidFill>
                  <a:srgbClr val="0070C0"/>
                </a:solidFill>
              </a:rPr>
              <a:t>Division of Children, Youth &amp; Families</a:t>
            </a:r>
          </a:p>
          <a:p>
            <a:pPr marL="162175" indent="-162175">
              <a:buFont typeface="Arial" panose="020B0604020202020204" pitchFamily="34" charset="0"/>
              <a:buChar char="•"/>
              <a:tabLst>
                <a:tab pos="219236" algn="l"/>
              </a:tabLst>
            </a:pPr>
            <a:r>
              <a:rPr lang="en-US" sz="1100" dirty="0"/>
              <a:t>Field Services</a:t>
            </a:r>
          </a:p>
          <a:p>
            <a:pPr marL="162175" indent="-162175">
              <a:buFont typeface="Arial" panose="020B0604020202020204" pitchFamily="34" charset="0"/>
              <a:buChar char="•"/>
              <a:tabLst>
                <a:tab pos="219236" algn="l"/>
              </a:tabLst>
            </a:pPr>
            <a:r>
              <a:rPr lang="en-US" sz="1100" dirty="0"/>
              <a:t>Family, Community &amp; Program Support</a:t>
            </a:r>
          </a:p>
          <a:p>
            <a:pPr marL="162175" indent="-162175">
              <a:buFont typeface="Arial" panose="020B0604020202020204" pitchFamily="34" charset="0"/>
              <a:buChar char="•"/>
              <a:tabLst>
                <a:tab pos="0" algn="l"/>
              </a:tabLst>
            </a:pPr>
            <a:r>
              <a:rPr lang="en-US" sz="1100" dirty="0"/>
              <a:t>Organizational Learning &amp; Quality Improvement</a:t>
            </a:r>
          </a:p>
          <a:p>
            <a:pPr marL="162175" indent="-162175">
              <a:buFont typeface="Arial" panose="020B0604020202020204" pitchFamily="34" charset="0"/>
              <a:buChar char="•"/>
              <a:tabLst>
                <a:tab pos="0" algn="l"/>
              </a:tabLst>
            </a:pPr>
            <a:r>
              <a:rPr lang="en-US" sz="1100" dirty="0"/>
              <a:t>Sununu Youth Services Center</a:t>
            </a:r>
          </a:p>
        </p:txBody>
      </p:sp>
      <p:sp>
        <p:nvSpPr>
          <p:cNvPr id="31" name="TextBox 30"/>
          <p:cNvSpPr txBox="1"/>
          <p:nvPr/>
        </p:nvSpPr>
        <p:spPr>
          <a:xfrm>
            <a:off x="7688996" y="2214563"/>
            <a:ext cx="2941677" cy="1323431"/>
          </a:xfrm>
          <a:prstGeom prst="rect">
            <a:avLst/>
          </a:prstGeom>
          <a:noFill/>
        </p:spPr>
        <p:txBody>
          <a:bodyPr wrap="square" lIns="91432" tIns="45716" rIns="91432" bIns="45716" rtlCol="0">
            <a:spAutoFit/>
          </a:bodyPr>
          <a:lstStyle/>
          <a:p>
            <a:r>
              <a:rPr lang="en-US" sz="1400" dirty="0">
                <a:solidFill>
                  <a:srgbClr val="0070C0"/>
                </a:solidFill>
              </a:rPr>
              <a:t>Bureau of Information Services</a:t>
            </a:r>
          </a:p>
          <a:p>
            <a:pPr marL="162175" indent="-162175">
              <a:buFont typeface="Arial" panose="020B0604020202020204" pitchFamily="34" charset="0"/>
              <a:buChar char="•"/>
              <a:tabLst>
                <a:tab pos="219236" algn="l"/>
              </a:tabLst>
            </a:pPr>
            <a:r>
              <a:rPr lang="en-US" sz="1100" dirty="0"/>
              <a:t>Data Management</a:t>
            </a:r>
          </a:p>
          <a:p>
            <a:pPr marL="162175" indent="-162175">
              <a:buFont typeface="Arial" panose="020B0604020202020204" pitchFamily="34" charset="0"/>
              <a:buChar char="•"/>
              <a:tabLst>
                <a:tab pos="219236" algn="l"/>
              </a:tabLst>
            </a:pPr>
            <a:r>
              <a:rPr lang="en-US" sz="1100" dirty="0"/>
              <a:t>Data Warehouse</a:t>
            </a:r>
          </a:p>
          <a:p>
            <a:pPr marL="166680" lvl="1" indent="-166680">
              <a:buFont typeface="Arial" panose="020B0604020202020204" pitchFamily="34" charset="0"/>
              <a:buChar char="•"/>
              <a:tabLst>
                <a:tab pos="0" algn="l"/>
              </a:tabLst>
            </a:pPr>
            <a:r>
              <a:rPr lang="en-US" sz="1100" dirty="0"/>
              <a:t>Information Security</a:t>
            </a:r>
          </a:p>
          <a:p>
            <a:pPr marL="162175" indent="-162175">
              <a:buFont typeface="Arial" panose="020B0604020202020204" pitchFamily="34" charset="0"/>
              <a:buChar char="•"/>
              <a:tabLst>
                <a:tab pos="0" algn="l"/>
                <a:tab pos="322848" algn="l"/>
              </a:tabLst>
            </a:pPr>
            <a:r>
              <a:rPr lang="en-US" sz="1100" dirty="0"/>
              <a:t>Medicaid Management Information System</a:t>
            </a:r>
          </a:p>
          <a:p>
            <a:pPr marL="162175" indent="-162175">
              <a:buFont typeface="Arial" panose="020B0604020202020204" pitchFamily="34" charset="0"/>
              <a:buChar char="•"/>
              <a:tabLst>
                <a:tab pos="0" algn="l"/>
                <a:tab pos="322848" algn="l"/>
              </a:tabLst>
            </a:pPr>
            <a:r>
              <a:rPr lang="en-US" sz="1100" dirty="0"/>
              <a:t>DHHS Systems Oversight</a:t>
            </a:r>
          </a:p>
          <a:p>
            <a:pPr marL="162175" indent="-162175">
              <a:buFont typeface="Arial" panose="020B0604020202020204" pitchFamily="34" charset="0"/>
              <a:buChar char="•"/>
              <a:tabLst>
                <a:tab pos="0" algn="l"/>
              </a:tabLst>
            </a:pPr>
            <a:r>
              <a:rPr lang="en-US" sz="1100" dirty="0"/>
              <a:t>Linkage to DoIT</a:t>
            </a:r>
          </a:p>
        </p:txBody>
      </p:sp>
      <p:sp>
        <p:nvSpPr>
          <p:cNvPr id="32" name="TextBox 31"/>
          <p:cNvSpPr txBox="1"/>
          <p:nvPr/>
        </p:nvSpPr>
        <p:spPr>
          <a:xfrm>
            <a:off x="7688994" y="3565350"/>
            <a:ext cx="2743200" cy="1031043"/>
          </a:xfrm>
          <a:prstGeom prst="rect">
            <a:avLst/>
          </a:prstGeom>
          <a:noFill/>
        </p:spPr>
        <p:txBody>
          <a:bodyPr wrap="square" lIns="91432" tIns="45716" rIns="91432" bIns="45716" rtlCol="0">
            <a:spAutoFit/>
          </a:bodyPr>
          <a:lstStyle/>
          <a:p>
            <a:r>
              <a:rPr lang="en-US" sz="1400" dirty="0">
                <a:solidFill>
                  <a:srgbClr val="0070C0"/>
                </a:solidFill>
              </a:rPr>
              <a:t>Bureau of Human Resource Management</a:t>
            </a:r>
          </a:p>
          <a:p>
            <a:pPr marL="162175" indent="-162175" defTabSz="322848">
              <a:buFont typeface="Arial" panose="020B0604020202020204" pitchFamily="34" charset="0"/>
              <a:buChar char="•"/>
              <a:tabLst>
                <a:tab pos="219236" algn="l"/>
              </a:tabLst>
            </a:pPr>
            <a:r>
              <a:rPr lang="en-US" sz="1100" dirty="0"/>
              <a:t>Organizational Development &amp; </a:t>
            </a:r>
            <a:br>
              <a:rPr lang="en-US" sz="1100" dirty="0"/>
            </a:br>
            <a:r>
              <a:rPr lang="en-US" sz="1100" dirty="0"/>
              <a:t>	Training Services</a:t>
            </a:r>
          </a:p>
          <a:p>
            <a:pPr>
              <a:tabLst>
                <a:tab pos="219236" algn="l"/>
              </a:tabLst>
            </a:pPr>
            <a:r>
              <a:rPr lang="en-US" sz="1100" dirty="0">
                <a:solidFill>
                  <a:srgbClr val="339933"/>
                </a:solidFill>
              </a:rPr>
              <a:t>   	   	</a:t>
            </a:r>
          </a:p>
        </p:txBody>
      </p:sp>
      <p:sp>
        <p:nvSpPr>
          <p:cNvPr id="34" name="TextBox 33"/>
          <p:cNvSpPr txBox="1"/>
          <p:nvPr/>
        </p:nvSpPr>
        <p:spPr>
          <a:xfrm>
            <a:off x="7707086" y="4500692"/>
            <a:ext cx="2959769" cy="1246487"/>
          </a:xfrm>
          <a:prstGeom prst="rect">
            <a:avLst/>
          </a:prstGeom>
          <a:noFill/>
        </p:spPr>
        <p:txBody>
          <a:bodyPr wrap="square" lIns="91432" tIns="45716" rIns="91432" bIns="45716" rtlCol="0">
            <a:spAutoFit/>
          </a:bodyPr>
          <a:lstStyle/>
          <a:p>
            <a:pPr>
              <a:tabLst>
                <a:tab pos="219236" algn="l"/>
              </a:tabLst>
            </a:pPr>
            <a:r>
              <a:rPr lang="en-US" sz="1400" dirty="0">
                <a:solidFill>
                  <a:srgbClr val="0070C0"/>
                </a:solidFill>
              </a:rPr>
              <a:t>Bureau of Facilities Maintenance &amp; </a:t>
            </a:r>
            <a:br>
              <a:rPr lang="en-US" sz="1400" dirty="0">
                <a:solidFill>
                  <a:srgbClr val="0070C0"/>
                </a:solidFill>
              </a:rPr>
            </a:br>
            <a:r>
              <a:rPr lang="en-US" sz="1400" dirty="0">
                <a:solidFill>
                  <a:srgbClr val="0070C0"/>
                </a:solidFill>
              </a:rPr>
              <a:t>	Office  Services</a:t>
            </a:r>
          </a:p>
          <a:p>
            <a:pPr marL="162175" indent="-162175">
              <a:buFont typeface="Arial" panose="020B0604020202020204" pitchFamily="34" charset="0"/>
              <a:buChar char="•"/>
              <a:tabLst>
                <a:tab pos="166680" algn="l"/>
              </a:tabLst>
            </a:pPr>
            <a:r>
              <a:rPr lang="en-US" sz="1400" dirty="0">
                <a:solidFill>
                  <a:srgbClr val="339933"/>
                </a:solidFill>
              </a:rPr>
              <a:t>	 </a:t>
            </a:r>
            <a:r>
              <a:rPr lang="en-US" sz="1100" dirty="0"/>
              <a:t>HHS Facilities &amp; State Office</a:t>
            </a:r>
          </a:p>
          <a:p>
            <a:pPr marL="162175" indent="-162175">
              <a:buFont typeface="Arial" panose="020B0604020202020204" pitchFamily="34" charset="0"/>
              <a:buChar char="•"/>
              <a:tabLst>
                <a:tab pos="166680" algn="l"/>
              </a:tabLst>
            </a:pPr>
            <a:r>
              <a:rPr lang="en-US" sz="1100" dirty="0"/>
              <a:t>	 Safety &amp; Wellness</a:t>
            </a:r>
          </a:p>
          <a:p>
            <a:pPr marL="162175" indent="-162175">
              <a:buFont typeface="Arial" panose="020B0604020202020204" pitchFamily="34" charset="0"/>
              <a:buChar char="•"/>
              <a:tabLst>
                <a:tab pos="166680" algn="l"/>
              </a:tabLst>
            </a:pPr>
            <a:r>
              <a:rPr lang="en-US" sz="1100" dirty="0"/>
              <a:t>	 Office Services</a:t>
            </a:r>
          </a:p>
          <a:p>
            <a:pPr marL="162175" indent="-162175">
              <a:buFont typeface="Arial" panose="020B0604020202020204" pitchFamily="34" charset="0"/>
              <a:buChar char="•"/>
              <a:tabLst>
                <a:tab pos="166680" algn="l"/>
              </a:tabLst>
            </a:pPr>
            <a:r>
              <a:rPr lang="en-US" sz="1100" dirty="0"/>
              <a:t>	 Oversight – Institutional Services</a:t>
            </a:r>
            <a:endParaRPr lang="en-US" sz="1400" dirty="0"/>
          </a:p>
        </p:txBody>
      </p:sp>
      <p:sp>
        <p:nvSpPr>
          <p:cNvPr id="35" name="TextBox 34"/>
          <p:cNvSpPr txBox="1"/>
          <p:nvPr/>
        </p:nvSpPr>
        <p:spPr>
          <a:xfrm>
            <a:off x="7707086" y="5726856"/>
            <a:ext cx="2743200" cy="307768"/>
          </a:xfrm>
          <a:prstGeom prst="rect">
            <a:avLst/>
          </a:prstGeom>
          <a:noFill/>
        </p:spPr>
        <p:txBody>
          <a:bodyPr wrap="square" lIns="91432" tIns="45716" rIns="91432" bIns="45716" rtlCol="0">
            <a:spAutoFit/>
          </a:bodyPr>
          <a:lstStyle/>
          <a:p>
            <a:r>
              <a:rPr lang="en-US" sz="1400" dirty="0">
                <a:solidFill>
                  <a:srgbClr val="0070C0"/>
                </a:solidFill>
              </a:rPr>
              <a:t>Communications Bureau</a:t>
            </a:r>
          </a:p>
        </p:txBody>
      </p:sp>
      <p:sp>
        <p:nvSpPr>
          <p:cNvPr id="37" name="TextBox 36"/>
          <p:cNvSpPr txBox="1"/>
          <p:nvPr/>
        </p:nvSpPr>
        <p:spPr>
          <a:xfrm>
            <a:off x="7707086" y="6045260"/>
            <a:ext cx="2743200" cy="307768"/>
          </a:xfrm>
          <a:prstGeom prst="rect">
            <a:avLst/>
          </a:prstGeom>
          <a:noFill/>
        </p:spPr>
        <p:txBody>
          <a:bodyPr wrap="square" lIns="91432" tIns="45716" rIns="91432" bIns="45716" rtlCol="0">
            <a:spAutoFit/>
          </a:bodyPr>
          <a:lstStyle/>
          <a:p>
            <a:r>
              <a:rPr lang="en-US" sz="1400" dirty="0">
                <a:solidFill>
                  <a:srgbClr val="0070C0"/>
                </a:solidFill>
              </a:rPr>
              <a:t>Emergency Services Unit</a:t>
            </a:r>
          </a:p>
        </p:txBody>
      </p:sp>
      <p:sp>
        <p:nvSpPr>
          <p:cNvPr id="38" name="TextBox 37"/>
          <p:cNvSpPr txBox="1"/>
          <p:nvPr/>
        </p:nvSpPr>
        <p:spPr>
          <a:xfrm>
            <a:off x="7707086" y="6343110"/>
            <a:ext cx="2743200" cy="307768"/>
          </a:xfrm>
          <a:prstGeom prst="rect">
            <a:avLst/>
          </a:prstGeom>
          <a:noFill/>
        </p:spPr>
        <p:txBody>
          <a:bodyPr wrap="square" lIns="91432" tIns="45716" rIns="91432" bIns="45716" rtlCol="0">
            <a:spAutoFit/>
          </a:bodyPr>
          <a:lstStyle/>
          <a:p>
            <a:r>
              <a:rPr lang="en-US" sz="1400" dirty="0">
                <a:solidFill>
                  <a:srgbClr val="0070C0"/>
                </a:solidFill>
              </a:rPr>
              <a:t>Employee Assistance Program</a:t>
            </a:r>
          </a:p>
        </p:txBody>
      </p:sp>
      <p:sp>
        <p:nvSpPr>
          <p:cNvPr id="18" name="TextBox 17"/>
          <p:cNvSpPr txBox="1"/>
          <p:nvPr/>
        </p:nvSpPr>
        <p:spPr>
          <a:xfrm>
            <a:off x="2590800" y="6600320"/>
            <a:ext cx="6248400" cy="225838"/>
          </a:xfrm>
          <a:prstGeom prst="rect">
            <a:avLst/>
          </a:prstGeom>
          <a:noFill/>
        </p:spPr>
        <p:txBody>
          <a:bodyPr wrap="square" lIns="86493" tIns="43247" rIns="86493" bIns="43247" rtlCol="0">
            <a:spAutoFit/>
          </a:bodyPr>
          <a:lstStyle/>
          <a:p>
            <a:r>
              <a:rPr lang="en-US" sz="900" dirty="0"/>
              <a:t>* Overview represents DHHS program areas, functions and business entities, not necessarily reporting structures.7/18</a:t>
            </a:r>
          </a:p>
        </p:txBody>
      </p:sp>
      <p:sp>
        <p:nvSpPr>
          <p:cNvPr id="5" name="TextBox 4"/>
          <p:cNvSpPr txBox="1"/>
          <p:nvPr/>
        </p:nvSpPr>
        <p:spPr>
          <a:xfrm>
            <a:off x="7112000" y="1000125"/>
            <a:ext cx="3048000" cy="364338"/>
          </a:xfrm>
          <a:prstGeom prst="rect">
            <a:avLst/>
          </a:prstGeom>
          <a:noFill/>
        </p:spPr>
        <p:txBody>
          <a:bodyPr wrap="square" lIns="86493" tIns="43247" rIns="86493" bIns="43247" rtlCol="0">
            <a:spAutoFit/>
          </a:bodyPr>
          <a:lstStyle/>
          <a:p>
            <a:endParaRPr lang="en-US" dirty="0"/>
          </a:p>
        </p:txBody>
      </p:sp>
      <p:sp>
        <p:nvSpPr>
          <p:cNvPr id="2" name="TextBox 1"/>
          <p:cNvSpPr txBox="1"/>
          <p:nvPr/>
        </p:nvSpPr>
        <p:spPr>
          <a:xfrm>
            <a:off x="7770610" y="850753"/>
            <a:ext cx="2616151" cy="764447"/>
          </a:xfrm>
          <a:prstGeom prst="rect">
            <a:avLst/>
          </a:prstGeom>
          <a:gradFill>
            <a:gsLst>
              <a:gs pos="0">
                <a:schemeClr val="accent1">
                  <a:tint val="66000"/>
                  <a:satMod val="160000"/>
                </a:schemeClr>
              </a:gs>
              <a:gs pos="10000">
                <a:schemeClr val="accent1">
                  <a:tint val="44500"/>
                  <a:satMod val="160000"/>
                </a:schemeClr>
              </a:gs>
              <a:gs pos="37000">
                <a:schemeClr val="accent1">
                  <a:tint val="23500"/>
                  <a:satMod val="160000"/>
                </a:schemeClr>
              </a:gs>
            </a:gsLst>
            <a:lin ang="5400000" scaled="0"/>
          </a:gradFill>
        </p:spPr>
        <p:txBody>
          <a:bodyPr wrap="square" lIns="86493" tIns="43247" rIns="86493" bIns="43247" rtlCol="0">
            <a:spAutoFit/>
          </a:bodyPr>
          <a:lstStyle/>
          <a:p>
            <a:pPr algn="ctr"/>
            <a:r>
              <a:rPr lang="en-US" sz="1100" dirty="0"/>
              <a:t>Administrative Business Supports</a:t>
            </a:r>
          </a:p>
          <a:p>
            <a:r>
              <a:rPr lang="en-US" sz="1100" dirty="0"/>
              <a:t>•  Legal &amp; </a:t>
            </a:r>
            <a:r>
              <a:rPr lang="en-US" sz="1100" dirty="0" smtClean="0"/>
              <a:t>Regulatory         •  </a:t>
            </a:r>
            <a:r>
              <a:rPr lang="en-US" sz="1100" dirty="0"/>
              <a:t>Health Equity</a:t>
            </a:r>
          </a:p>
          <a:p>
            <a:r>
              <a:rPr lang="en-US" sz="1100" dirty="0"/>
              <a:t>•  Program Planning &amp; Integrity </a:t>
            </a:r>
            <a:r>
              <a:rPr lang="en-US" sz="1100" dirty="0" smtClean="0"/>
              <a:t> •  </a:t>
            </a:r>
            <a:r>
              <a:rPr lang="en-US" sz="1100" dirty="0"/>
              <a:t>Finance</a:t>
            </a:r>
          </a:p>
          <a:p>
            <a:r>
              <a:rPr lang="en-US" sz="1100" dirty="0"/>
              <a:t>•  Quality Assurance &amp; Improvement</a:t>
            </a:r>
          </a:p>
        </p:txBody>
      </p:sp>
      <p:sp>
        <p:nvSpPr>
          <p:cNvPr id="33" name="Rectangle 32"/>
          <p:cNvSpPr/>
          <p:nvPr/>
        </p:nvSpPr>
        <p:spPr>
          <a:xfrm>
            <a:off x="1344100" y="5207173"/>
            <a:ext cx="2743200" cy="30174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lIns="91432" tIns="45716" rIns="91432" bIns="45716" spcCol="0" rtlCol="0" anchor="ctr"/>
          <a:lstStyle/>
          <a:p>
            <a:pPr algn="ctr"/>
            <a:r>
              <a:rPr lang="en-US" dirty="0">
                <a:solidFill>
                  <a:schemeClr val="tx1"/>
                </a:solidFill>
              </a:rPr>
              <a:t>DHHS 24/7 Facilities</a:t>
            </a:r>
            <a:endParaRPr lang="en-US" dirty="0"/>
          </a:p>
        </p:txBody>
      </p:sp>
      <p:sp>
        <p:nvSpPr>
          <p:cNvPr id="39" name="TextBox 38"/>
          <p:cNvSpPr txBox="1"/>
          <p:nvPr/>
        </p:nvSpPr>
        <p:spPr>
          <a:xfrm>
            <a:off x="1458687" y="5616240"/>
            <a:ext cx="2743200" cy="769433"/>
          </a:xfrm>
          <a:prstGeom prst="rect">
            <a:avLst/>
          </a:prstGeom>
          <a:noFill/>
        </p:spPr>
        <p:txBody>
          <a:bodyPr wrap="square" lIns="91432" tIns="45716" rIns="91432" bIns="45716" rtlCol="0">
            <a:spAutoFit/>
          </a:bodyPr>
          <a:lstStyle/>
          <a:p>
            <a:pPr marL="162175" indent="-162175">
              <a:buFont typeface="Arial" panose="020B0604020202020204" pitchFamily="34" charset="0"/>
              <a:buChar char="•"/>
            </a:pPr>
            <a:r>
              <a:rPr lang="en-US" sz="1100" dirty="0"/>
              <a:t>New Hampshire Hospital</a:t>
            </a:r>
          </a:p>
          <a:p>
            <a:pPr marL="162175" indent="-162175">
              <a:buFont typeface="Arial" panose="020B0604020202020204" pitchFamily="34" charset="0"/>
              <a:buChar char="•"/>
            </a:pPr>
            <a:r>
              <a:rPr lang="en-US" sz="1100" dirty="0"/>
              <a:t>Glencliff Home for the Elderly</a:t>
            </a:r>
          </a:p>
          <a:p>
            <a:pPr marL="162175" indent="-162175">
              <a:buFont typeface="Arial" panose="020B0604020202020204" pitchFamily="34" charset="0"/>
              <a:buChar char="•"/>
            </a:pPr>
            <a:r>
              <a:rPr lang="en-US" sz="1100" dirty="0"/>
              <a:t>Sununu Youth Services Center</a:t>
            </a:r>
          </a:p>
          <a:p>
            <a:pPr marL="162175" indent="-162175">
              <a:buFont typeface="Arial" panose="020B0604020202020204" pitchFamily="34" charset="0"/>
              <a:buChar char="•"/>
            </a:pPr>
            <a:r>
              <a:rPr lang="en-US" sz="1100" dirty="0"/>
              <a:t>Designated Receiving Facility</a:t>
            </a:r>
          </a:p>
        </p:txBody>
      </p:sp>
    </p:spTree>
    <p:extLst>
      <p:ext uri="{BB962C8B-B14F-4D97-AF65-F5344CB8AC3E}">
        <p14:creationId xmlns:p14="http://schemas.microsoft.com/office/powerpoint/2010/main" val="2047471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17406D"/>
      </a:dk2>
      <a:lt2>
        <a:srgbClr val="DBEFF9"/>
      </a:lt2>
      <a:accent1>
        <a:srgbClr val="926198"/>
      </a:accent1>
      <a:accent2>
        <a:srgbClr val="926198"/>
      </a:accent2>
      <a:accent3>
        <a:srgbClr val="0BD0D9"/>
      </a:accent3>
      <a:accent4>
        <a:srgbClr val="10CF9B"/>
      </a:accent4>
      <a:accent5>
        <a:srgbClr val="7CCA62"/>
      </a:accent5>
      <a:accent6>
        <a:srgbClr val="A5C249"/>
      </a:accent6>
      <a:hlink>
        <a:srgbClr val="926198"/>
      </a:hlink>
      <a:folHlink>
        <a:srgbClr val="0F6FC6"/>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1679</TotalTime>
  <Words>3117</Words>
  <Application>Microsoft Office PowerPoint</Application>
  <PresentationFormat>Widescreen</PresentationFormat>
  <Paragraphs>509</Paragraphs>
  <Slides>38</Slides>
  <Notes>29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38</vt:i4>
      </vt:variant>
    </vt:vector>
  </HeadingPairs>
  <TitlesOfParts>
    <vt:vector size="49" baseType="lpstr">
      <vt:lpstr>Arial</vt:lpstr>
      <vt:lpstr>Arial Black</vt:lpstr>
      <vt:lpstr>Calibri</vt:lpstr>
      <vt:lpstr>Garamond</vt:lpstr>
      <vt:lpstr>Georgia</vt:lpstr>
      <vt:lpstr>Segoe UI Black</vt:lpstr>
      <vt:lpstr>Times New Roman</vt:lpstr>
      <vt:lpstr>Trebuchet MS</vt:lpstr>
      <vt:lpstr>trebuchet ms, sans-serif</vt:lpstr>
      <vt:lpstr>Wingdings</vt:lpstr>
      <vt:lpstr>Office Theme</vt:lpstr>
      <vt:lpstr>National Council of Child Support Directors Conference</vt:lpstr>
      <vt:lpstr>Changing NH Service Delivery </vt:lpstr>
      <vt:lpstr>New Hampshire Snapshot</vt:lpstr>
      <vt:lpstr>Challenges in NH</vt:lpstr>
      <vt:lpstr>Organizing for Strength and Innovation</vt:lpstr>
      <vt:lpstr>Guiding principles driving our efforts</vt:lpstr>
      <vt:lpstr>INGREDIENTS FOR SUCCESSFUL STRATEGIES</vt:lpstr>
      <vt:lpstr>Social Determinants of Health Framework </vt:lpstr>
      <vt:lpstr>PowerPoint Presentation</vt:lpstr>
      <vt:lpstr>PowerPoint Presentation</vt:lpstr>
      <vt:lpstr>DEHS Vision and Mission </vt:lpstr>
      <vt:lpstr>Division of Economic &amp; Housing Stability</vt:lpstr>
      <vt:lpstr>Division of Economic &amp; Housing Stability</vt:lpstr>
      <vt:lpstr>Health &amp; Human Services Integration Teams</vt:lpstr>
      <vt:lpstr>Key Outcomes </vt:lpstr>
      <vt:lpstr>Collaboration to Integration </vt:lpstr>
      <vt:lpstr>External Collaborations</vt:lpstr>
      <vt:lpstr>Getting Started</vt:lpstr>
      <vt:lpstr>Colorado’s Approach to an  Integrated Services Model   </vt:lpstr>
      <vt:lpstr>PowerPoint Presentation</vt:lpstr>
      <vt:lpstr>90,000 parents with a current monthly     child support obligation  </vt:lpstr>
      <vt:lpstr>PowerPoint Presentation</vt:lpstr>
      <vt:lpstr>Learning from the voice of customers and stakeholders</vt:lpstr>
      <vt:lpstr>Opportunity</vt:lpstr>
      <vt:lpstr>PowerPoint Presentation</vt:lpstr>
      <vt:lpstr>PowerPoint Presentation</vt:lpstr>
      <vt:lpstr>PowerPoint Presentation</vt:lpstr>
      <vt:lpstr>PowerPoint Presentation</vt:lpstr>
      <vt:lpstr>12 Questions Tell You a Lot!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Seeking the Blue Sky and Setting North Stars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Council of Child Support Directors</dc:title>
  <dc:creator>Price, Amy (DHHS)</dc:creator>
  <cp:lastModifiedBy>Hebert, Karen</cp:lastModifiedBy>
  <cp:revision>89</cp:revision>
  <dcterms:created xsi:type="dcterms:W3CDTF">2019-06-04T13:04:30Z</dcterms:created>
  <dcterms:modified xsi:type="dcterms:W3CDTF">2019-08-30T19:38:06Z</dcterms:modified>
</cp:coreProperties>
</file>