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411" r:id="rId3"/>
    <p:sldId id="277" r:id="rId4"/>
    <p:sldId id="433" r:id="rId5"/>
    <p:sldId id="263" r:id="rId6"/>
    <p:sldId id="261" r:id="rId7"/>
    <p:sldId id="260" r:id="rId8"/>
    <p:sldId id="43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38" d="100"/>
          <a:sy n="38" d="100"/>
        </p:scale>
        <p:origin x="48" y="59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24194-BEBB-4205-8137-A1429CEC712D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F661C-D897-42C3-8C83-12344FF26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4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am sure Nina covered most of this yesterday, but just to reiterate, NCSL is here for you, the Montana legislature. </a:t>
            </a:r>
          </a:p>
          <a:p>
            <a:endParaRPr lang="en-US" dirty="0"/>
          </a:p>
          <a:p>
            <a:r>
              <a:rPr lang="en-US" dirty="0"/>
              <a:t>So much so, that I made sure to make a pitstop to tour the Capitol on my </a:t>
            </a:r>
            <a:r>
              <a:rPr lang="en-US" dirty="0" err="1"/>
              <a:t>roadtrip</a:t>
            </a:r>
            <a:r>
              <a:rPr lang="en-US" dirty="0"/>
              <a:t> last summer!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181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0B101-CBD2-49A6-827D-C19BBDA110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71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6FA726-08A1-413C-B193-3672E3B21833}"/>
              </a:ext>
            </a:extLst>
          </p:cNvPr>
          <p:cNvSpPr/>
          <p:nvPr userDrawn="1"/>
        </p:nvSpPr>
        <p:spPr>
          <a:xfrm>
            <a:off x="8882743" y="5361897"/>
            <a:ext cx="3163077" cy="14214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6534" y="3085765"/>
            <a:ext cx="11262866" cy="33243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3D1EA53-2B75-4CAF-9BF2-E542B2DDDD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55180" y="5147088"/>
            <a:ext cx="3211340" cy="8716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F90EB5-4F29-4DE4-B0E0-034306FFFDA8}"/>
              </a:ext>
            </a:extLst>
          </p:cNvPr>
          <p:cNvSpPr/>
          <p:nvPr userDrawn="1"/>
        </p:nvSpPr>
        <p:spPr>
          <a:xfrm>
            <a:off x="8582941" y="6416675"/>
            <a:ext cx="3163077" cy="441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B8DC62E-6BB5-4821-9A06-2B03019B2898}"/>
              </a:ext>
            </a:extLst>
          </p:cNvPr>
          <p:cNvSpPr/>
          <p:nvPr userDrawn="1"/>
        </p:nvSpPr>
        <p:spPr>
          <a:xfrm>
            <a:off x="8882743" y="5361897"/>
            <a:ext cx="3163077" cy="14214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520D89A2-E44D-4FAB-9CE4-382B82C155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5129" y="5792067"/>
            <a:ext cx="1792260" cy="486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A3DE0E-43BA-4C59-BE8A-BDC114617948}"/>
              </a:ext>
            </a:extLst>
          </p:cNvPr>
          <p:cNvSpPr/>
          <p:nvPr userDrawn="1"/>
        </p:nvSpPr>
        <p:spPr>
          <a:xfrm>
            <a:off x="8882743" y="6416675"/>
            <a:ext cx="3163077" cy="366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2751" y="5951811"/>
            <a:ext cx="24066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584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8DD4643-03C2-49FB-92EB-F68B2E9A626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335480" y="5924114"/>
            <a:ext cx="2030558" cy="551152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0F84334A-F80B-412D-A15B-576AE13784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007983" y="6576970"/>
            <a:ext cx="2685551" cy="914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eghan.McCann@ncsl.org" TargetMode="Externa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sl.org/research/human-services/child-support-and-employment-services.aspx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ghan.McCann@ncsl.or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2C42666-CEC4-44A6-B9DC-A46933140A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NCCSD Great Lakes, Great Future</a:t>
            </a:r>
          </a:p>
          <a:p>
            <a:r>
              <a:rPr lang="en-US" dirty="0"/>
              <a:t>Sept. 11, 2019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BF52D4-AC18-4C17-BF56-692039A351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Legislative Roundtable</a:t>
            </a:r>
          </a:p>
        </p:txBody>
      </p:sp>
    </p:spTree>
    <p:extLst>
      <p:ext uri="{BB962C8B-B14F-4D97-AF65-F5344CB8AC3E}">
        <p14:creationId xmlns:p14="http://schemas.microsoft.com/office/powerpoint/2010/main" val="4210745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27F50-ED78-4C3A-8940-569F43B04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099" y="599963"/>
            <a:ext cx="11288963" cy="124086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5867" dirty="0">
                <a:solidFill>
                  <a:schemeClr val="tx1"/>
                </a:solidFill>
              </a:rPr>
            </a:br>
            <a:br>
              <a:rPr lang="en-US" sz="5867" dirty="0">
                <a:solidFill>
                  <a:schemeClr val="tx1"/>
                </a:solidFill>
              </a:rPr>
            </a:br>
            <a:r>
              <a:rPr lang="en-US" sz="4800" dirty="0"/>
              <a:t>National Conference of State Legislatures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D44F83B7-03E2-4146-B2D2-F29D725F340F}"/>
              </a:ext>
            </a:extLst>
          </p:cNvPr>
          <p:cNvSpPr txBox="1">
            <a:spLocks/>
          </p:cNvSpPr>
          <p:nvPr/>
        </p:nvSpPr>
        <p:spPr>
          <a:xfrm>
            <a:off x="483937" y="2209800"/>
            <a:ext cx="7375549" cy="4320953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SzPct val="92000"/>
              <a:buFont typeface="Wingdings" panose="05000000000000000000" pitchFamily="2" charset="2"/>
              <a:buChar char="§"/>
              <a:defRPr/>
            </a:pPr>
            <a:r>
              <a:rPr lang="en-US" sz="3867" dirty="0"/>
              <a:t>Bipartisan, membership organization</a:t>
            </a:r>
          </a:p>
          <a:p>
            <a:pPr lvl="1">
              <a:buClr>
                <a:schemeClr val="accent2"/>
              </a:buClr>
              <a:buSzPct val="92000"/>
              <a:buFont typeface="Wingdings" panose="05000000000000000000" pitchFamily="2" charset="2"/>
              <a:buChar char="§"/>
              <a:defRPr/>
            </a:pPr>
            <a:r>
              <a:rPr lang="en-US" sz="3467" dirty="0"/>
              <a:t>Each of the 50 states and all territories</a:t>
            </a:r>
          </a:p>
          <a:p>
            <a:pPr lvl="2">
              <a:buSzPct val="92000"/>
              <a:buFont typeface="Wingdings" panose="05000000000000000000" pitchFamily="2" charset="2"/>
              <a:buChar char="§"/>
              <a:defRPr/>
            </a:pPr>
            <a:r>
              <a:rPr lang="en-US" sz="3067" dirty="0"/>
              <a:t>7,383 state legislators</a:t>
            </a:r>
          </a:p>
          <a:p>
            <a:pPr lvl="2">
              <a:buSzPct val="92000"/>
              <a:buFont typeface="Wingdings" panose="05000000000000000000" pitchFamily="2" charset="2"/>
              <a:buChar char="§"/>
              <a:defRPr/>
            </a:pPr>
            <a:r>
              <a:rPr lang="en-US" sz="3067" dirty="0"/>
              <a:t>30,000+ state legislative staff</a:t>
            </a:r>
          </a:p>
          <a:p>
            <a:pPr>
              <a:buSzPct val="92000"/>
              <a:buFont typeface="Wingdings" panose="05000000000000000000" pitchFamily="2" charset="2"/>
              <a:buChar char="§"/>
              <a:defRPr/>
            </a:pPr>
            <a:r>
              <a:rPr lang="en-US" sz="3867" dirty="0"/>
              <a:t>Research, education, technical assistance</a:t>
            </a:r>
          </a:p>
          <a:p>
            <a:pPr>
              <a:buSzPct val="92000"/>
              <a:buFont typeface="Wingdings" panose="05000000000000000000" pitchFamily="2" charset="2"/>
              <a:buChar char="§"/>
              <a:defRPr/>
            </a:pPr>
            <a:r>
              <a:rPr lang="en-US" sz="3867" dirty="0"/>
              <a:t>Mission:</a:t>
            </a:r>
          </a:p>
          <a:p>
            <a:pPr lvl="1">
              <a:buClr>
                <a:schemeClr val="accent2"/>
              </a:buClr>
              <a:buSzPct val="92000"/>
              <a:buFont typeface="Wingdings" panose="05000000000000000000" pitchFamily="2" charset="2"/>
              <a:buChar char="§"/>
              <a:defRPr/>
            </a:pPr>
            <a:r>
              <a:rPr lang="en-US" sz="3467" dirty="0"/>
              <a:t>Improve the quality &amp; effectiveness of state legislatures</a:t>
            </a:r>
          </a:p>
          <a:p>
            <a:pPr lvl="1">
              <a:buClr>
                <a:schemeClr val="accent2"/>
              </a:buClr>
              <a:buSzPct val="92000"/>
              <a:buFont typeface="Wingdings" panose="05000000000000000000" pitchFamily="2" charset="2"/>
              <a:buChar char="§"/>
              <a:defRPr/>
            </a:pPr>
            <a:r>
              <a:rPr lang="en-US" sz="3467" dirty="0"/>
              <a:t>Promote policy innovation and communication among state legislatures</a:t>
            </a:r>
          </a:p>
          <a:p>
            <a:pPr lvl="1">
              <a:buClr>
                <a:schemeClr val="accent2"/>
              </a:buClr>
              <a:buSzPct val="92000"/>
              <a:buFont typeface="Wingdings" panose="05000000000000000000" pitchFamily="2" charset="2"/>
              <a:buChar char="§"/>
              <a:defRPr/>
            </a:pPr>
            <a:r>
              <a:rPr lang="en-US" sz="3467" dirty="0"/>
              <a:t>Ensure states have a strong, cohesive voice in the federal system</a:t>
            </a:r>
          </a:p>
          <a:p>
            <a:pPr marL="0" indent="0">
              <a:buNone/>
              <a:defRPr/>
            </a:pPr>
            <a:endParaRPr lang="en-US" sz="3867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A6352E85-8C50-4E3A-9EE2-391A12DE7CF1}"/>
              </a:ext>
            </a:extLst>
          </p:cNvPr>
          <p:cNvSpPr txBox="1">
            <a:spLocks/>
          </p:cNvSpPr>
          <p:nvPr/>
        </p:nvSpPr>
        <p:spPr>
          <a:xfrm>
            <a:off x="1701800" y="178323"/>
            <a:ext cx="10566400" cy="1092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endParaRPr lang="en-US" sz="4667" dirty="0">
              <a:solidFill>
                <a:schemeClr val="tx1"/>
              </a:solidFill>
            </a:endParaRPr>
          </a:p>
        </p:txBody>
      </p:sp>
      <p:pic>
        <p:nvPicPr>
          <p:cNvPr id="7" name="Picture 6" descr="Image of NCSL's office in Denver ">
            <a:extLst>
              <a:ext uri="{FF2B5EF4-FFF2-40B4-BE49-F238E27FC236}">
                <a16:creationId xmlns:a16="http://schemas.microsoft.com/office/drawing/2014/main" id="{44429865-8323-4857-8326-5689A98529B7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007" y="2262472"/>
            <a:ext cx="5286792" cy="2754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459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300" dirty="0"/>
              <a:t>NCSL’s Work on Child Support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180496"/>
            <a:ext cx="7147666" cy="3678303"/>
          </a:xfrm>
        </p:spPr>
        <p:txBody>
          <a:bodyPr>
            <a:normAutofit/>
          </a:bodyPr>
          <a:lstStyle/>
          <a:p>
            <a:r>
              <a:rPr lang="en-US" sz="2000" dirty="0"/>
              <a:t>Contract with OCSE to create clearinghouse of policy resources</a:t>
            </a:r>
          </a:p>
          <a:p>
            <a:r>
              <a:rPr lang="en-US" sz="2000" dirty="0"/>
              <a:t>Track 50-state legislation on child support </a:t>
            </a:r>
          </a:p>
          <a:p>
            <a:r>
              <a:rPr lang="en-US" sz="2000" dirty="0"/>
              <a:t>Connect legislators and child support directors</a:t>
            </a:r>
          </a:p>
          <a:p>
            <a:r>
              <a:rPr lang="en-US" sz="2000" dirty="0"/>
              <a:t>Prepare policy briefs, 50-state comparisons, child support 101, quarterly newsletter</a:t>
            </a:r>
          </a:p>
          <a:p>
            <a:r>
              <a:rPr lang="en-US" sz="2000" dirty="0"/>
              <a:t>Convene meetings, testify before state legislative committees</a:t>
            </a:r>
          </a:p>
          <a:p>
            <a:r>
              <a:rPr lang="en-US" sz="2000" dirty="0"/>
              <a:t> Highlight state innovations</a:t>
            </a:r>
          </a:p>
          <a:p>
            <a:endParaRPr lang="en-US" dirty="0"/>
          </a:p>
        </p:txBody>
      </p:sp>
      <p:pic>
        <p:nvPicPr>
          <p:cNvPr id="5" name="Picture 4" descr="A girl who is smiling at the camera&#10;&#10;Description generated with very high confidence">
            <a:extLst>
              <a:ext uri="{FF2B5EF4-FFF2-40B4-BE49-F238E27FC236}">
                <a16:creationId xmlns:a16="http://schemas.microsoft.com/office/drawing/2014/main" id="{48EED055-4550-490D-86DD-94B774ABE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3030" y="1843814"/>
            <a:ext cx="3881950" cy="501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12E4F-A7C3-494F-BA78-479651FD0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300" dirty="0"/>
              <a:t>Child Support and Family Law Database</a:t>
            </a:r>
          </a:p>
        </p:txBody>
      </p:sp>
      <p:pic>
        <p:nvPicPr>
          <p:cNvPr id="5" name="Content Placeholder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A4E65B4-9FC6-416E-94B7-C136A05919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192" y="2307350"/>
            <a:ext cx="6227511" cy="36782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CF9C238-63CD-445E-A997-CF96BD4C2A0C}"/>
              </a:ext>
            </a:extLst>
          </p:cNvPr>
          <p:cNvSpPr txBox="1"/>
          <p:nvPr/>
        </p:nvSpPr>
        <p:spPr>
          <a:xfrm>
            <a:off x="7425559" y="2307350"/>
            <a:ext cx="44143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50-state tracking on</a:t>
            </a:r>
            <a:r>
              <a:rPr lang="en-US" dirty="0"/>
              <a:t>: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Child Support Prevention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Custody and Visitation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Economic Stability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Enforcement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Family Law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Family Violence Collaboration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Father Engagement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Guidelines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Health Care Coverage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Healthy Family Relationships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Implementation/Administration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dirty="0"/>
              <a:t>Parentage</a:t>
            </a:r>
          </a:p>
        </p:txBody>
      </p:sp>
    </p:spTree>
    <p:extLst>
      <p:ext uri="{BB962C8B-B14F-4D97-AF65-F5344CB8AC3E}">
        <p14:creationId xmlns:p14="http://schemas.microsoft.com/office/powerpoint/2010/main" val="2386417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2286D-915E-4A7A-9EEF-8695F9208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7" y="702155"/>
            <a:ext cx="11321934" cy="1093393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Moving on Up: Helping Families Climb the Economic Ladder by Addressing Benefits Cliffs</a:t>
            </a:r>
          </a:p>
        </p:txBody>
      </p:sp>
      <p:pic>
        <p:nvPicPr>
          <p:cNvPr id="12" name="Content Placeholder 11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4208321F-C5D8-4EB8-BCA0-1AB71E0452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933"/>
          <a:stretch/>
        </p:blipFill>
        <p:spPr>
          <a:xfrm>
            <a:off x="581193" y="1962529"/>
            <a:ext cx="3577609" cy="4747815"/>
          </a:xfrm>
        </p:spPr>
      </p:pic>
      <p:pic>
        <p:nvPicPr>
          <p:cNvPr id="16" name="Picture 1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CCE18901-F837-461B-91AA-E2D0F2FF20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6927" y="1962530"/>
            <a:ext cx="7343883" cy="474781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0D74126-3D41-4AA9-83E0-029D40AED9CD}"/>
              </a:ext>
            </a:extLst>
          </p:cNvPr>
          <p:cNvSpPr/>
          <p:nvPr/>
        </p:nvSpPr>
        <p:spPr>
          <a:xfrm>
            <a:off x="7909428" y="2492494"/>
            <a:ext cx="36933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Want it sent to your inbox? </a:t>
            </a:r>
          </a:p>
          <a:p>
            <a:r>
              <a:rPr lang="en-US" sz="2000" dirty="0"/>
              <a:t>Email </a:t>
            </a:r>
            <a:r>
              <a:rPr lang="en-US" sz="2000" dirty="0">
                <a:hlinkClick r:id="rId5"/>
              </a:rPr>
              <a:t>Meghan.McCann@ncsl.org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716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4BB0101-3BEE-408C-A5D8-93016162C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4886"/>
          </a:xfrm>
        </p:spPr>
        <p:txBody>
          <a:bodyPr>
            <a:noAutofit/>
          </a:bodyPr>
          <a:lstStyle/>
          <a:p>
            <a:pPr algn="ctr"/>
            <a:r>
              <a:rPr lang="en-US" sz="4300" dirty="0"/>
              <a:t>New brief: Promoting Parental Employment to Boost Child Support</a:t>
            </a:r>
          </a:p>
        </p:txBody>
      </p:sp>
      <p:pic>
        <p:nvPicPr>
          <p:cNvPr id="8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B505436C-EA6C-4FE6-9CDB-E943F84658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7095" y="1887042"/>
            <a:ext cx="3673642" cy="4782021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13AD7D6-84B7-44CB-A551-9FEF11794ED1}"/>
              </a:ext>
            </a:extLst>
          </p:cNvPr>
          <p:cNvSpPr txBox="1"/>
          <p:nvPr/>
        </p:nvSpPr>
        <p:spPr>
          <a:xfrm>
            <a:off x="5021181" y="2708391"/>
            <a:ext cx="61601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Brief Highlights:</a:t>
            </a:r>
          </a:p>
          <a:p>
            <a:pPr marL="512763" indent="-336550">
              <a:buFont typeface="+mj-lt"/>
              <a:buAutoNum type="arabicPeriod"/>
            </a:pPr>
            <a:r>
              <a:rPr lang="en-US" dirty="0"/>
              <a:t>The Federal Perspective</a:t>
            </a:r>
          </a:p>
          <a:p>
            <a:pPr marL="512763" indent="-336550">
              <a:buFont typeface="+mj-lt"/>
              <a:buAutoNum type="arabicPeriod"/>
            </a:pPr>
            <a:r>
              <a:rPr lang="en-US" dirty="0"/>
              <a:t>State Examples from 8 States Leveraging TANF</a:t>
            </a:r>
          </a:p>
          <a:p>
            <a:pPr marL="512763" indent="-336550">
              <a:buFont typeface="+mj-lt"/>
              <a:buAutoNum type="arabicPeriod"/>
            </a:pPr>
            <a:r>
              <a:rPr lang="en-US" dirty="0"/>
              <a:t>Outcomes from the 8 States</a:t>
            </a:r>
          </a:p>
          <a:p>
            <a:pPr marL="512763" indent="-336550">
              <a:buFont typeface="+mj-lt"/>
              <a:buAutoNum type="arabicPeriod"/>
            </a:pPr>
            <a:r>
              <a:rPr lang="en-US" dirty="0"/>
              <a:t>Addressing Non-Traditional Workers</a:t>
            </a:r>
          </a:p>
          <a:p>
            <a:pPr marL="512763" indent="-336550">
              <a:buFont typeface="+mj-lt"/>
              <a:buAutoNum type="arabicPeriod"/>
            </a:pPr>
            <a:r>
              <a:rPr lang="en-US" dirty="0"/>
              <a:t>How to Fund These Efforts</a:t>
            </a:r>
          </a:p>
          <a:p>
            <a:endParaRPr lang="en-US" dirty="0"/>
          </a:p>
          <a:p>
            <a:r>
              <a:rPr lang="en-US" dirty="0"/>
              <a:t>Access the Brief Here: </a:t>
            </a:r>
            <a:r>
              <a:rPr lang="en-US" dirty="0">
                <a:hlinkClick r:id="rId3"/>
              </a:rPr>
              <a:t>http://www.ncsl.org/research/human-services/child-support-and-employment-services.aspx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Want it sent to your inbox? Email </a:t>
            </a:r>
            <a:r>
              <a:rPr lang="en-US" dirty="0">
                <a:hlinkClick r:id="rId4"/>
              </a:rPr>
              <a:t>Meghan.McCann@ncsl.org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581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7F537C-286A-4BE5-BF28-587F20C6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300" dirty="0"/>
              <a:t>Panel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040912-51BE-4E24-8517-85E73C56D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Larry Desbien, IV-D Director, Colorado</a:t>
            </a:r>
          </a:p>
          <a:p>
            <a:pPr lvl="0"/>
            <a:r>
              <a:rPr lang="en-US" dirty="0"/>
              <a:t>Mike Gaskill, State Senator, Indiana</a:t>
            </a:r>
          </a:p>
          <a:p>
            <a:pPr lvl="0"/>
            <a:r>
              <a:rPr lang="en-US" dirty="0"/>
              <a:t>Adam Norman, IV-D Director, Indiana</a:t>
            </a:r>
          </a:p>
          <a:p>
            <a:pPr lvl="0"/>
            <a:r>
              <a:rPr lang="en-US" dirty="0"/>
              <a:t>Dennis DeBar, State Senator, Mississippi</a:t>
            </a:r>
          </a:p>
          <a:p>
            <a:pPr lvl="0"/>
            <a:r>
              <a:rPr lang="en-US" dirty="0"/>
              <a:t>Lyndsy Irwin, IV-D Director, Mississippi</a:t>
            </a:r>
          </a:p>
          <a:p>
            <a:pPr lvl="0"/>
            <a:r>
              <a:rPr lang="en-US" dirty="0" err="1"/>
              <a:t>Tawna</a:t>
            </a:r>
            <a:r>
              <a:rPr lang="en-US" dirty="0"/>
              <a:t> Sanchez, State Representative, Oregon</a:t>
            </a:r>
          </a:p>
          <a:p>
            <a:pPr lvl="0"/>
            <a:r>
              <a:rPr lang="en-US" dirty="0"/>
              <a:t>Kate Cooper Richardson, IV-D Director, Oregon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3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604D2-309A-407A-95DC-BAB4CECD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3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4771777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NCSL18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24588D"/>
      </a:accent1>
      <a:accent2>
        <a:srgbClr val="3076BC"/>
      </a:accent2>
      <a:accent3>
        <a:srgbClr val="761215"/>
      </a:accent3>
      <a:accent4>
        <a:srgbClr val="969FA7"/>
      </a:accent4>
      <a:accent5>
        <a:srgbClr val="EF8335"/>
      </a:accent5>
      <a:accent6>
        <a:srgbClr val="40619D"/>
      </a:accent6>
      <a:hlink>
        <a:srgbClr val="828282"/>
      </a:hlink>
      <a:folHlink>
        <a:srgbClr val="A5A5A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CSL 2018 [Read-Only]" id="{A059B706-3658-4B06-84ED-EFCA2005CDD0}" vid="{B7D19B19-27DF-4839-A14A-521ACCD445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NCSL 2018 PPT Template</Template>
  <TotalTime>29</TotalTime>
  <Words>360</Words>
  <Application>Microsoft Office PowerPoint</Application>
  <PresentationFormat>Widescreen</PresentationFormat>
  <Paragraphs>61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Wingdings</vt:lpstr>
      <vt:lpstr>Wingdings 2</vt:lpstr>
      <vt:lpstr>Dividend</vt:lpstr>
      <vt:lpstr>Legislative Roundtable</vt:lpstr>
      <vt:lpstr>  National Conference of State Legislatures</vt:lpstr>
      <vt:lpstr>NCSL’s Work on Child Support Policy</vt:lpstr>
      <vt:lpstr>Child Support and Family Law Database</vt:lpstr>
      <vt:lpstr>Moving on Up: Helping Families Climb the Economic Ladder by Addressing Benefits Cliffs</vt:lpstr>
      <vt:lpstr>New brief: Promoting Parental Employment to Boost Child Support</vt:lpstr>
      <vt:lpstr>Panel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Roundtable</dc:title>
  <dc:creator>Meghan McCann</dc:creator>
  <cp:lastModifiedBy>Meghan McCann</cp:lastModifiedBy>
  <cp:revision>4</cp:revision>
  <dcterms:created xsi:type="dcterms:W3CDTF">2019-09-10T20:00:16Z</dcterms:created>
  <dcterms:modified xsi:type="dcterms:W3CDTF">2019-09-10T20:29:23Z</dcterms:modified>
</cp:coreProperties>
</file>