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198"/>
    <a:srgbClr val="009DD9"/>
    <a:srgbClr val="10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0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3" y="-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A66F-6F29-4CFF-A0CB-CB39F9F3BC9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7431-C026-4D01-B60A-2244D1E5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8B7AE5C5-546E-4541-A559-E3393D7BD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" y="-1270827"/>
            <a:ext cx="12191999" cy="81288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DF1DE-E7A2-4D4F-B84A-760A05F3C514}"/>
              </a:ext>
            </a:extLst>
          </p:cNvPr>
          <p:cNvSpPr/>
          <p:nvPr userDrawn="1"/>
        </p:nvSpPr>
        <p:spPr>
          <a:xfrm>
            <a:off x="-1" y="4785794"/>
            <a:ext cx="12192000" cy="1828800"/>
          </a:xfrm>
          <a:prstGeom prst="rect">
            <a:avLst/>
          </a:prstGeom>
          <a:solidFill>
            <a:srgbClr val="926198">
              <a:alpha val="8470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8A7FC-AF9A-4219-B782-BFF3689F1C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5136" y="4098961"/>
            <a:ext cx="6448425" cy="23746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 National Council of </a:t>
            </a:r>
            <a:br>
              <a:rPr lang="en-US" dirty="0"/>
            </a:br>
            <a:r>
              <a:rPr lang="en-US" dirty="0"/>
              <a:t> Child Support Directors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CC013-17EA-4637-A8AC-ADFD308B8372}"/>
              </a:ext>
            </a:extLst>
          </p:cNvPr>
          <p:cNvSpPr txBox="1"/>
          <p:nvPr userDrawn="1"/>
        </p:nvSpPr>
        <p:spPr>
          <a:xfrm>
            <a:off x="9327775" y="5785386"/>
            <a:ext cx="29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September 8 -11, 2019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Mackinac Island, Michigan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41134AD-BAF9-4352-A2EE-8B2505D96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1" y="5084994"/>
            <a:ext cx="3155189" cy="1230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27A0B-9CD1-462A-991F-ED67D67798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" y="4115774"/>
            <a:ext cx="3970541" cy="12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D7A5-CDD5-4AB7-9350-C437B4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F38DF-2E43-4045-81FF-5F8571A1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A060FBE6-11A6-45E5-908D-723FCD5E39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2086EB-E949-483A-B2D2-6DE4D1736959}"/>
              </a:ext>
            </a:extLst>
          </p:cNvPr>
          <p:cNvSpPr/>
          <p:nvPr userDrawn="1"/>
        </p:nvSpPr>
        <p:spPr>
          <a:xfrm>
            <a:off x="8724900" y="4480719"/>
            <a:ext cx="3952875" cy="395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8E72320-581D-4B08-AD50-03806A563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5062162"/>
            <a:ext cx="2541034" cy="14307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D0CE44-1F66-4DAB-94D2-ADF52436E834}"/>
              </a:ext>
            </a:extLst>
          </p:cNvPr>
          <p:cNvSpPr/>
          <p:nvPr userDrawn="1"/>
        </p:nvSpPr>
        <p:spPr>
          <a:xfrm>
            <a:off x="0" y="-16277"/>
            <a:ext cx="12192000" cy="13974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FB8D-F446-498F-9C32-1C891860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37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02F8-6E2B-4F98-B06D-116562431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D5598-68F0-4F40-977E-9F0BBAA0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6D7F13-12C3-4CF3-BB26-1B5D91F2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FC33268C-CA53-440C-B611-B0DD9A984A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46678-D338-4567-9948-EB70D011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1BC30-D89A-4E54-B675-52F350256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692F5-4E0B-4A0C-B224-0B9AC4CE5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FB2C1-08CD-4926-8248-E205BEEE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220E01-6D1A-4D35-B202-D3C7677E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939CB8FF-210C-474E-B207-E381545DA8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18DC-46BF-4A4C-89AB-77C88D31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5284C136-E21E-4EB8-9207-ED6B0B459F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DA49CB-15C8-4EC4-ADBF-8596C6AB7131}"/>
              </a:ext>
            </a:extLst>
          </p:cNvPr>
          <p:cNvSpPr/>
          <p:nvPr userDrawn="1"/>
        </p:nvSpPr>
        <p:spPr>
          <a:xfrm>
            <a:off x="0" y="-16277"/>
            <a:ext cx="12192000" cy="13974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BC1CFF-1484-46CD-B222-11E7D96466E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738841-6A88-4CF6-96C1-B11F3CD0A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A634C9BC-09ED-4EFC-89AE-70E2E1B11D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7AB633-AECF-40E6-9EDE-40787593E1E2}"/>
              </a:ext>
            </a:extLst>
          </p:cNvPr>
          <p:cNvSpPr/>
          <p:nvPr userDrawn="1"/>
        </p:nvSpPr>
        <p:spPr>
          <a:xfrm>
            <a:off x="8724900" y="4480719"/>
            <a:ext cx="3952875" cy="395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96F7E70-DBAF-49A3-B0B4-725DC361B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5062162"/>
            <a:ext cx="2541034" cy="14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1DE5-B8A6-45F5-AF03-64991B4E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8623" y="4098961"/>
            <a:ext cx="6354938" cy="2374690"/>
          </a:xfrm>
        </p:spPr>
        <p:txBody>
          <a:bodyPr/>
          <a:lstStyle/>
          <a:p>
            <a:r>
              <a:rPr lang="en-US" dirty="0"/>
              <a:t>National Council of</a:t>
            </a:r>
            <a:br>
              <a:rPr lang="en-US" dirty="0"/>
            </a:br>
            <a:r>
              <a:rPr lang="en-US" dirty="0"/>
              <a:t>Child Support Directors Conference</a:t>
            </a:r>
          </a:p>
        </p:txBody>
      </p:sp>
    </p:spTree>
    <p:extLst>
      <p:ext uri="{BB962C8B-B14F-4D97-AF65-F5344CB8AC3E}">
        <p14:creationId xmlns:p14="http://schemas.microsoft.com/office/powerpoint/2010/main" val="41899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46"/>
            <a:ext cx="10042321" cy="1199626"/>
          </a:xfrm>
        </p:spPr>
        <p:txBody>
          <a:bodyPr/>
          <a:lstStyle/>
          <a:p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0" y="79621"/>
            <a:ext cx="11967839" cy="12374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1416" y="2266779"/>
            <a:ext cx="106758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One of the most sincere forms of respect is actually listening to what another has to say….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71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" y="72477"/>
            <a:ext cx="11967485" cy="12375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150" y="1985133"/>
            <a:ext cx="89195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  <a:cs typeface="Cambria"/>
              </a:rPr>
              <a:t>Launched in July 2012.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400" dirty="0">
              <a:latin typeface="+mj-lt"/>
              <a:cs typeface="Cambria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latin typeface="+mj-lt"/>
                <a:cs typeface="Cambria"/>
              </a:rPr>
              <a:t>Oregon was the first state to go-live, with Washington, Hawaii, and the Virgin Islands to </a:t>
            </a:r>
            <a:r>
              <a:rPr lang="en-US" sz="2400" dirty="0" smtClean="0">
                <a:latin typeface="+mj-lt"/>
                <a:cs typeface="Cambria"/>
              </a:rPr>
              <a:t>follow.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sz="2400" dirty="0" smtClean="0">
              <a:latin typeface="+mj-lt"/>
              <a:cs typeface="Cambria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  <a:cs typeface="Cambria"/>
              </a:rPr>
              <a:t>Now accepting Visa, MasterCard, AMEX, Discover, </a:t>
            </a:r>
            <a:r>
              <a:rPr lang="en-US" sz="2400" dirty="0" err="1" smtClean="0">
                <a:latin typeface="+mj-lt"/>
                <a:cs typeface="Cambria"/>
              </a:rPr>
              <a:t>eCheck</a:t>
            </a:r>
            <a:r>
              <a:rPr lang="en-US" sz="2400" dirty="0" smtClean="0">
                <a:latin typeface="+mj-lt"/>
                <a:cs typeface="Cambria"/>
              </a:rPr>
              <a:t>, and international payments.</a:t>
            </a:r>
            <a:endParaRPr lang="en-US" sz="2400" dirty="0">
              <a:latin typeface="+mj-lt"/>
            </a:endParaRPr>
          </a:p>
        </p:txBody>
      </p:sp>
      <p:pic>
        <p:nvPicPr>
          <p:cNvPr id="7" name="Picture 6" descr="Card log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7" y="5337850"/>
            <a:ext cx="8065249" cy="14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424" y="1943071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6" y="72477"/>
            <a:ext cx="11967485" cy="1237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06" y="1595886"/>
            <a:ext cx="935103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No cost or liability to the state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Nothing to purchase and typically no technical requirements to implement the service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Accepts the payments from users and accepts all liability, providing full protection to states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Works with states to customize data fields collected from users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Payments are remitted via ACH to SDU in the CTX file format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Provides states with access to detailed financial reports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Web services are available to provide real-time validation of case information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Marketing materials are provided to state and program offices at no cost, and they include wallet cards, posters, flyers,  and rack cards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sz="2400" dirty="0" smtClean="0"/>
              <a:t>On-site kick off meetings for supervisors and staff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19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" y="72478"/>
            <a:ext cx="11967485" cy="123759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45" r="4998"/>
          <a:stretch/>
        </p:blipFill>
        <p:spPr>
          <a:xfrm>
            <a:off x="215660" y="1480567"/>
            <a:ext cx="8266033" cy="5256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05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46"/>
            <a:ext cx="10042321" cy="1199626"/>
          </a:xfrm>
        </p:spPr>
        <p:txBody>
          <a:bodyPr/>
          <a:lstStyle/>
          <a:p>
            <a:r>
              <a:rPr lang="en-US" b="0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" y="79621"/>
            <a:ext cx="11967839" cy="123745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62500" t="6685" r="13056" b="3726"/>
          <a:stretch/>
        </p:blipFill>
        <p:spPr bwMode="auto">
          <a:xfrm>
            <a:off x="345057" y="1466490"/>
            <a:ext cx="8151961" cy="5227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95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" y="72477"/>
            <a:ext cx="11967485" cy="12375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4236" y="2222416"/>
            <a:ext cx="70790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Please contact:</a:t>
            </a:r>
          </a:p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Peggy Ball Pball@flclerks.com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April Daniel Adaniel@civiteksolutions.com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Lisa Kirkland  Lkirkland@civiteksolutions.com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926198"/>
      </a:accent1>
      <a:accent2>
        <a:srgbClr val="926198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926198"/>
      </a:hlink>
      <a:folHlink>
        <a:srgbClr val="0F6FC6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185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Cambria</vt:lpstr>
      <vt:lpstr>Garamond</vt:lpstr>
      <vt:lpstr>Wingdings</vt:lpstr>
      <vt:lpstr>Office Theme</vt:lpstr>
      <vt:lpstr>National Council of Child Support Directors Conference</vt:lpstr>
      <vt:lpstr> 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Council of Child Support Directors</dc:title>
  <dc:creator>Price, Amy (DHHS)</dc:creator>
  <cp:lastModifiedBy>Lisa Kirkland</cp:lastModifiedBy>
  <cp:revision>39</cp:revision>
  <dcterms:created xsi:type="dcterms:W3CDTF">2019-06-04T13:04:30Z</dcterms:created>
  <dcterms:modified xsi:type="dcterms:W3CDTF">2019-09-04T21:03:17Z</dcterms:modified>
</cp:coreProperties>
</file>