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6198"/>
    <a:srgbClr val="009DD9"/>
    <a:srgbClr val="10C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20" y="642"/>
      </p:cViewPr>
      <p:guideLst/>
    </p:cSldViewPr>
  </p:slideViewPr>
  <p:notesTextViewPr>
    <p:cViewPr>
      <p:scale>
        <a:sx n="1" d="1"/>
        <a:sy n="1" d="1"/>
      </p:scale>
      <p:origin x="0" y="0"/>
    </p:cViewPr>
  </p:notesTextViewPr>
  <p:notesViewPr>
    <p:cSldViewPr snapToGrid="0">
      <p:cViewPr varScale="1">
        <p:scale>
          <a:sx n="88" d="100"/>
          <a:sy n="88"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5A66F-6F29-4CFF-A0CB-CB39F9F3BC91}" type="datetimeFigureOut">
              <a:rPr lang="en-US" smtClean="0"/>
              <a:t>9/4/2019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87431-C026-4D01-B60A-2244D1E56272}" type="slidenum">
              <a:rPr lang="en-US" smtClean="0"/>
              <a:t>‹#›</a:t>
            </a:fld>
            <a:endParaRPr lang="en-US"/>
          </a:p>
        </p:txBody>
      </p:sp>
    </p:spTree>
    <p:extLst>
      <p:ext uri="{BB962C8B-B14F-4D97-AF65-F5344CB8AC3E}">
        <p14:creationId xmlns:p14="http://schemas.microsoft.com/office/powerpoint/2010/main" val="220312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outdoor, sky, water, boat&#10;&#10;Description automatically generated">
            <a:extLst>
              <a:ext uri="{FF2B5EF4-FFF2-40B4-BE49-F238E27FC236}">
                <a16:creationId xmlns:a16="http://schemas.microsoft.com/office/drawing/2014/main" id="{8B7AE5C5-546E-4541-A559-E3393D7BDC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37" y="-1270827"/>
            <a:ext cx="12191999" cy="8128827"/>
          </a:xfrm>
          <a:prstGeom prst="rect">
            <a:avLst/>
          </a:prstGeom>
        </p:spPr>
      </p:pic>
      <p:sp>
        <p:nvSpPr>
          <p:cNvPr id="9" name="Rectangle 8">
            <a:extLst>
              <a:ext uri="{FF2B5EF4-FFF2-40B4-BE49-F238E27FC236}">
                <a16:creationId xmlns:a16="http://schemas.microsoft.com/office/drawing/2014/main" id="{DCADF1DE-E7A2-4D4F-B84A-760A05F3C514}"/>
              </a:ext>
            </a:extLst>
          </p:cNvPr>
          <p:cNvSpPr/>
          <p:nvPr userDrawn="1"/>
        </p:nvSpPr>
        <p:spPr>
          <a:xfrm>
            <a:off x="-1" y="4785794"/>
            <a:ext cx="12192000" cy="1828800"/>
          </a:xfrm>
          <a:prstGeom prst="rect">
            <a:avLst/>
          </a:prstGeom>
          <a:solidFill>
            <a:srgbClr val="926198">
              <a:alpha val="8470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8A7FC-AF9A-4219-B782-BFF3689F1C0B}"/>
              </a:ext>
            </a:extLst>
          </p:cNvPr>
          <p:cNvSpPr>
            <a:spLocks noGrp="1"/>
          </p:cNvSpPr>
          <p:nvPr>
            <p:ph type="ctrTitle" hasCustomPrompt="1"/>
          </p:nvPr>
        </p:nvSpPr>
        <p:spPr>
          <a:xfrm>
            <a:off x="4205136" y="4098961"/>
            <a:ext cx="6448425" cy="2374690"/>
          </a:xfrm>
          <a:prstGeom prst="rect">
            <a:avLst/>
          </a:prstGeom>
        </p:spPr>
        <p:txBody>
          <a:bodyPr anchor="b">
            <a:normAutofit/>
          </a:bodyPr>
          <a:lstStyle>
            <a:lvl1pPr algn="l">
              <a:lnSpc>
                <a:spcPct val="80000"/>
              </a:lnSpc>
              <a:defRPr sz="3600" b="1" spc="0" baseline="0">
                <a:solidFill>
                  <a:schemeClr val="bg1"/>
                </a:solidFill>
                <a:latin typeface="+mj-lt"/>
              </a:defRPr>
            </a:lvl1pPr>
          </a:lstStyle>
          <a:p>
            <a:r>
              <a:rPr lang="en-US" dirty="0"/>
              <a:t> National Council of </a:t>
            </a:r>
            <a:br>
              <a:rPr lang="en-US" dirty="0"/>
            </a:br>
            <a:r>
              <a:rPr lang="en-US" dirty="0"/>
              <a:t> Child Support Directors</a:t>
            </a:r>
          </a:p>
        </p:txBody>
      </p:sp>
      <p:sp>
        <p:nvSpPr>
          <p:cNvPr id="18" name="TextBox 17">
            <a:extLst>
              <a:ext uri="{FF2B5EF4-FFF2-40B4-BE49-F238E27FC236}">
                <a16:creationId xmlns:a16="http://schemas.microsoft.com/office/drawing/2014/main" id="{A65CC013-17EA-4637-A8AC-ADFD308B8372}"/>
              </a:ext>
            </a:extLst>
          </p:cNvPr>
          <p:cNvSpPr txBox="1"/>
          <p:nvPr userDrawn="1"/>
        </p:nvSpPr>
        <p:spPr>
          <a:xfrm>
            <a:off x="9327775" y="5785386"/>
            <a:ext cx="2933699" cy="646331"/>
          </a:xfrm>
          <a:prstGeom prst="rect">
            <a:avLst/>
          </a:prstGeom>
          <a:noFill/>
        </p:spPr>
        <p:txBody>
          <a:bodyPr wrap="square" rtlCol="0">
            <a:spAutoFit/>
          </a:bodyPr>
          <a:lstStyle/>
          <a:p>
            <a:r>
              <a:rPr lang="en-US" sz="1800" dirty="0">
                <a:solidFill>
                  <a:schemeClr val="bg1"/>
                </a:solidFill>
              </a:rPr>
              <a:t>September 8 -11, 2019</a:t>
            </a:r>
          </a:p>
          <a:p>
            <a:r>
              <a:rPr lang="en-US" sz="1800" dirty="0">
                <a:solidFill>
                  <a:schemeClr val="bg1"/>
                </a:solidFill>
              </a:rPr>
              <a:t>Mackinac Island, Michigan</a:t>
            </a:r>
          </a:p>
        </p:txBody>
      </p:sp>
      <p:pic>
        <p:nvPicPr>
          <p:cNvPr id="22" name="Picture 21" descr="A close up of a logo&#10;&#10;Description automatically generated">
            <a:extLst>
              <a:ext uri="{FF2B5EF4-FFF2-40B4-BE49-F238E27FC236}">
                <a16:creationId xmlns:a16="http://schemas.microsoft.com/office/drawing/2014/main" id="{841134AD-BAF9-4352-A2EE-8B2505D965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521" y="5084994"/>
            <a:ext cx="3155189" cy="1230401"/>
          </a:xfrm>
          <a:prstGeom prst="rect">
            <a:avLst/>
          </a:prstGeom>
        </p:spPr>
      </p:pic>
      <p:pic>
        <p:nvPicPr>
          <p:cNvPr id="10" name="Picture 9">
            <a:extLst>
              <a:ext uri="{FF2B5EF4-FFF2-40B4-BE49-F238E27FC236}">
                <a16:creationId xmlns:a16="http://schemas.microsoft.com/office/drawing/2014/main" id="{DF427A0B-9CD1-462A-991F-ED67D67798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4177" y="4115774"/>
            <a:ext cx="3970541" cy="1251607"/>
          </a:xfrm>
          <a:prstGeom prst="rect">
            <a:avLst/>
          </a:prstGeom>
        </p:spPr>
      </p:pic>
    </p:spTree>
    <p:extLst>
      <p:ext uri="{BB962C8B-B14F-4D97-AF65-F5344CB8AC3E}">
        <p14:creationId xmlns:p14="http://schemas.microsoft.com/office/powerpoint/2010/main" val="209205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3D7A5-CDD5-4AB7-9350-C437B49E549A}"/>
              </a:ext>
            </a:extLst>
          </p:cNvPr>
          <p:cNvSpPr>
            <a:spLocks noGrp="1"/>
          </p:cNvSpPr>
          <p:nvPr>
            <p:ph idx="1"/>
          </p:nvPr>
        </p:nvSpPr>
        <p:spPr>
          <a:xfrm>
            <a:off x="838200" y="1825625"/>
            <a:ext cx="10515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FF38DF-2E43-4045-81FF-5F8571A1560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A060FBE6-11A6-45E5-908D-723FCD5E3950}" type="slidenum">
              <a:rPr lang="en-US" smtClean="0"/>
              <a:pPr/>
              <a:t>‹#›</a:t>
            </a:fld>
            <a:endParaRPr lang="en-US" dirty="0"/>
          </a:p>
        </p:txBody>
      </p:sp>
      <p:sp>
        <p:nvSpPr>
          <p:cNvPr id="11" name="Oval 10">
            <a:extLst>
              <a:ext uri="{FF2B5EF4-FFF2-40B4-BE49-F238E27FC236}">
                <a16:creationId xmlns:a16="http://schemas.microsoft.com/office/drawing/2014/main" id="{E32086EB-E949-483A-B2D2-6DE4D1736959}"/>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58E72320-581D-4B08-AD50-03806A563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
        <p:nvSpPr>
          <p:cNvPr id="15" name="Rectangle 14">
            <a:extLst>
              <a:ext uri="{FF2B5EF4-FFF2-40B4-BE49-F238E27FC236}">
                <a16:creationId xmlns:a16="http://schemas.microsoft.com/office/drawing/2014/main" id="{BED0CE44-1F66-4DAB-94D2-ADF52436E834}"/>
              </a:ext>
            </a:extLst>
          </p:cNvPr>
          <p:cNvSpPr/>
          <p:nvPr userDrawn="1"/>
        </p:nvSpPr>
        <p:spPr>
          <a:xfrm>
            <a:off x="0" y="-16277"/>
            <a:ext cx="12192000" cy="139740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1FB8D-F446-498F-9C32-1C8918604CD2}"/>
              </a:ext>
            </a:extLst>
          </p:cNvPr>
          <p:cNvSpPr>
            <a:spLocks noGrp="1"/>
          </p:cNvSpPr>
          <p:nvPr>
            <p:ph type="title"/>
          </p:nvPr>
        </p:nvSpPr>
        <p:spPr>
          <a:xfrm>
            <a:off x="838200" y="365125"/>
            <a:ext cx="10515600" cy="1325563"/>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8037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C02F8-6E2B-4F98-B06D-11656243150C}"/>
              </a:ext>
            </a:extLst>
          </p:cNvPr>
          <p:cNvSpPr>
            <a:spLocks noGrp="1"/>
          </p:cNvSpPr>
          <p:nvPr>
            <p:ph sz="half" idx="1"/>
          </p:nvPr>
        </p:nvSpPr>
        <p:spPr>
          <a:xfrm>
            <a:off x="838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3AD5598-68F0-4F40-977E-9F0BBAA04A4A}"/>
              </a:ext>
            </a:extLst>
          </p:cNvPr>
          <p:cNvSpPr>
            <a:spLocks noGrp="1"/>
          </p:cNvSpPr>
          <p:nvPr>
            <p:ph sz="half" idx="2"/>
          </p:nvPr>
        </p:nvSpPr>
        <p:spPr>
          <a:xfrm>
            <a:off x="6172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F6D7F13-12C3-4CF3-BB26-1B5D91F2C2E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FC33268C-CA53-440C-B611-B0DD9A984AB9}" type="slidenum">
              <a:rPr lang="en-US" smtClean="0"/>
              <a:pPr/>
              <a:t>‹#›</a:t>
            </a:fld>
            <a:endParaRPr lang="en-US" dirty="0"/>
          </a:p>
        </p:txBody>
      </p:sp>
    </p:spTree>
    <p:extLst>
      <p:ext uri="{BB962C8B-B14F-4D97-AF65-F5344CB8AC3E}">
        <p14:creationId xmlns:p14="http://schemas.microsoft.com/office/powerpoint/2010/main" val="292023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146678-D338-4567-9948-EB70D01149BD}"/>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EF1BC30-D89A-4E54-B675-52F3502569E3}"/>
              </a:ext>
            </a:extLst>
          </p:cNvPr>
          <p:cNvSpPr>
            <a:spLocks noGrp="1"/>
          </p:cNvSpPr>
          <p:nvPr>
            <p:ph sz="half" idx="2"/>
          </p:nvPr>
        </p:nvSpPr>
        <p:spPr>
          <a:xfrm>
            <a:off x="839788" y="2505075"/>
            <a:ext cx="5157787"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1692F5-4E0B-4A0C-B224-0B9AC4CE53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60FB2C1-08CD-4926-8248-E205BEEEDD0C}"/>
              </a:ext>
            </a:extLst>
          </p:cNvPr>
          <p:cNvSpPr>
            <a:spLocks noGrp="1"/>
          </p:cNvSpPr>
          <p:nvPr>
            <p:ph sz="quarter" idx="4"/>
          </p:nvPr>
        </p:nvSpPr>
        <p:spPr>
          <a:xfrm>
            <a:off x="6172200" y="2505075"/>
            <a:ext cx="5183188"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B220E01-6D1A-4D35-B202-D3C7677EF57D}"/>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939CB8FF-210C-474E-B207-E381545DA898}" type="slidenum">
              <a:rPr lang="en-US" smtClean="0"/>
              <a:pPr/>
              <a:t>‹#›</a:t>
            </a:fld>
            <a:endParaRPr lang="en-US" dirty="0"/>
          </a:p>
        </p:txBody>
      </p:sp>
    </p:spTree>
    <p:extLst>
      <p:ext uri="{BB962C8B-B14F-4D97-AF65-F5344CB8AC3E}">
        <p14:creationId xmlns:p14="http://schemas.microsoft.com/office/powerpoint/2010/main" val="41934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3418DC-46BF-4A4C-89AB-77C88D3133EB}"/>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5284C136-E21E-4EB8-9207-ED6B0B459FDB}" type="slidenum">
              <a:rPr lang="en-US" smtClean="0"/>
              <a:pPr/>
              <a:t>‹#›</a:t>
            </a:fld>
            <a:endParaRPr lang="en-US" dirty="0"/>
          </a:p>
        </p:txBody>
      </p:sp>
    </p:spTree>
    <p:extLst>
      <p:ext uri="{BB962C8B-B14F-4D97-AF65-F5344CB8AC3E}">
        <p14:creationId xmlns:p14="http://schemas.microsoft.com/office/powerpoint/2010/main" val="1719644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DA49CB-15C8-4EC4-ADBF-8596C6AB7131}"/>
              </a:ext>
            </a:extLst>
          </p:cNvPr>
          <p:cNvSpPr/>
          <p:nvPr userDrawn="1"/>
        </p:nvSpPr>
        <p:spPr>
          <a:xfrm>
            <a:off x="0" y="-16277"/>
            <a:ext cx="12192000" cy="139740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9BC1CFF-1484-46CD-B222-11E7D96466E7}"/>
              </a:ext>
            </a:extLst>
          </p:cNvPr>
          <p:cNvSpPr txBox="1">
            <a:spLocks/>
          </p:cNvSpPr>
          <p:nvPr userDrawn="1"/>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3C738841-6A88-4CF6-96C1-B11F3CD0A67E}"/>
              </a:ext>
            </a:extLst>
          </p:cNvPr>
          <p:cNvSpPr>
            <a:spLocks noGrp="1"/>
          </p:cNvSpPr>
          <p:nvPr>
            <p:ph type="sldNum" sz="quarter" idx="4"/>
          </p:nvPr>
        </p:nvSpPr>
        <p:spPr>
          <a:xfrm>
            <a:off x="838200" y="6311899"/>
            <a:ext cx="2743200" cy="365125"/>
          </a:xfrm>
          <a:prstGeom prst="rect">
            <a:avLst/>
          </a:prstGeom>
        </p:spPr>
        <p:txBody>
          <a:bodyPr/>
          <a:lstStyle>
            <a:lvl1pPr algn="l">
              <a:defRPr sz="1100" b="1">
                <a:solidFill>
                  <a:schemeClr val="accent2"/>
                </a:solidFill>
              </a:defRPr>
            </a:lvl1pPr>
          </a:lstStyle>
          <a:p>
            <a:fld id="{A634C9BC-09ED-4EFC-89AE-70E2E1B11DDD}" type="slidenum">
              <a:rPr lang="en-US" smtClean="0"/>
              <a:pPr/>
              <a:t>‹#›</a:t>
            </a:fld>
            <a:endParaRPr lang="en-US" dirty="0"/>
          </a:p>
        </p:txBody>
      </p:sp>
      <p:sp>
        <p:nvSpPr>
          <p:cNvPr id="11" name="Oval 10">
            <a:extLst>
              <a:ext uri="{FF2B5EF4-FFF2-40B4-BE49-F238E27FC236}">
                <a16:creationId xmlns:a16="http://schemas.microsoft.com/office/drawing/2014/main" id="{7E7AB633-AECF-40E6-9EDE-40787593E1E2}"/>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D96F7E70-DBAF-49A3-B0B4-725DC361B39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Tree>
    <p:extLst>
      <p:ext uri="{BB962C8B-B14F-4D97-AF65-F5344CB8AC3E}">
        <p14:creationId xmlns:p14="http://schemas.microsoft.com/office/powerpoint/2010/main" val="320320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1DE5-B8A6-45F5-AF03-64991B4E8859}"/>
              </a:ext>
            </a:extLst>
          </p:cNvPr>
          <p:cNvSpPr>
            <a:spLocks noGrp="1"/>
          </p:cNvSpPr>
          <p:nvPr>
            <p:ph type="ctrTitle"/>
          </p:nvPr>
        </p:nvSpPr>
        <p:spPr>
          <a:xfrm>
            <a:off x="4298623" y="4098961"/>
            <a:ext cx="6354938" cy="2374690"/>
          </a:xfrm>
        </p:spPr>
        <p:txBody>
          <a:bodyPr/>
          <a:lstStyle/>
          <a:p>
            <a:r>
              <a:rPr lang="en-US" dirty="0"/>
              <a:t>National Council of</a:t>
            </a:r>
            <a:br>
              <a:rPr lang="en-US" dirty="0"/>
            </a:br>
            <a:r>
              <a:rPr lang="en-US" dirty="0"/>
              <a:t>Child Support Directors Conference</a:t>
            </a:r>
          </a:p>
        </p:txBody>
      </p:sp>
    </p:spTree>
    <p:extLst>
      <p:ext uri="{BB962C8B-B14F-4D97-AF65-F5344CB8AC3E}">
        <p14:creationId xmlns:p14="http://schemas.microsoft.com/office/powerpoint/2010/main" val="418999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256365-8C30-40D9-A396-8AD7D538FDF5}"/>
              </a:ext>
            </a:extLst>
          </p:cNvPr>
          <p:cNvSpPr>
            <a:spLocks noGrp="1"/>
          </p:cNvSpPr>
          <p:nvPr>
            <p:ph idx="1"/>
          </p:nvPr>
        </p:nvSpPr>
        <p:spPr>
          <a:xfrm>
            <a:off x="838200" y="3143249"/>
            <a:ext cx="10515600" cy="3033713"/>
          </a:xfrm>
        </p:spPr>
        <p:txBody>
          <a:bodyPr/>
          <a:lstStyle/>
          <a:p>
            <a:pPr marL="0" indent="0">
              <a:buNone/>
            </a:pPr>
            <a:r>
              <a:rPr lang="en-US" dirty="0"/>
              <a:t>Founded in 2008, Value Payment Systems (“VPS”) is a full-service payment services provider utilizing its own proprietary payment platform and gateway to make it easy, secure and efficient for payers to remit payments electronically, resulting in improved financial management and more efficient processing of payments for clients.</a:t>
            </a:r>
          </a:p>
          <a:p>
            <a:pPr marL="0" indent="0">
              <a:buNone/>
            </a:pPr>
            <a:endParaRPr lang="en-US" dirty="0"/>
          </a:p>
        </p:txBody>
      </p:sp>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a:xfrm>
            <a:off x="838200" y="365125"/>
            <a:ext cx="10515600" cy="1325563"/>
          </a:xfrm>
        </p:spPr>
        <p:txBody>
          <a:bodyPr/>
          <a:lstStyle/>
          <a:p>
            <a:r>
              <a:rPr lang="en-US" dirty="0"/>
              <a:t>Payment Services</a:t>
            </a:r>
          </a:p>
        </p:txBody>
      </p:sp>
      <p:pic>
        <p:nvPicPr>
          <p:cNvPr id="5" name="Picture 4">
            <a:extLst>
              <a:ext uri="{FF2B5EF4-FFF2-40B4-BE49-F238E27FC236}">
                <a16:creationId xmlns:a16="http://schemas.microsoft.com/office/drawing/2014/main" id="{2FF8B7AD-44AE-4870-94F8-A7E270575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63338"/>
            <a:ext cx="2192053" cy="705818"/>
          </a:xfrm>
          <a:prstGeom prst="rect">
            <a:avLst/>
          </a:prstGeom>
        </p:spPr>
      </p:pic>
      <p:pic>
        <p:nvPicPr>
          <p:cNvPr id="9" name="Picture 8">
            <a:extLst>
              <a:ext uri="{FF2B5EF4-FFF2-40B4-BE49-F238E27FC236}">
                <a16:creationId xmlns:a16="http://schemas.microsoft.com/office/drawing/2014/main" id="{B843A8E9-212D-45C6-B566-46C4D95BE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981" y="1883965"/>
            <a:ext cx="3993819" cy="668168"/>
          </a:xfrm>
          <a:prstGeom prst="rect">
            <a:avLst/>
          </a:prstGeom>
        </p:spPr>
      </p:pic>
    </p:spTree>
    <p:extLst>
      <p:ext uri="{BB962C8B-B14F-4D97-AF65-F5344CB8AC3E}">
        <p14:creationId xmlns:p14="http://schemas.microsoft.com/office/powerpoint/2010/main" val="27165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B8BE85-613D-4A1B-8DE8-7536222BC2FC}"/>
              </a:ext>
            </a:extLst>
          </p:cNvPr>
          <p:cNvSpPr>
            <a:spLocks noGrp="1"/>
          </p:cNvSpPr>
          <p:nvPr>
            <p:ph idx="1"/>
          </p:nvPr>
        </p:nvSpPr>
        <p:spPr>
          <a:xfrm>
            <a:off x="838200" y="2620825"/>
            <a:ext cx="10515600" cy="4025302"/>
          </a:xfrm>
        </p:spPr>
        <p:txBody>
          <a:bodyPr/>
          <a:lstStyle/>
          <a:p>
            <a:pPr>
              <a:spcAft>
                <a:spcPts val="0"/>
              </a:spcAft>
            </a:pPr>
            <a:r>
              <a:rPr lang="en-US" sz="2200" dirty="0"/>
              <a:t>Processing ~$4.0bn in payment volume and ~11mm transactions annually</a:t>
            </a:r>
          </a:p>
          <a:p>
            <a:pPr>
              <a:spcAft>
                <a:spcPts val="0"/>
              </a:spcAft>
            </a:pPr>
            <a:r>
              <a:rPr lang="en-US" sz="2200" dirty="0"/>
              <a:t>US-based, in-house owned &amp; operated Payment Platform &amp; Gateway </a:t>
            </a:r>
          </a:p>
          <a:p>
            <a:pPr>
              <a:spcAft>
                <a:spcPts val="0"/>
              </a:spcAft>
            </a:pPr>
            <a:r>
              <a:rPr lang="en-US" sz="2200" dirty="0"/>
              <a:t>Vertical-specific payment applications with value-add features and functionality</a:t>
            </a:r>
          </a:p>
          <a:p>
            <a:pPr>
              <a:spcAft>
                <a:spcPts val="0"/>
              </a:spcAft>
            </a:pPr>
            <a:r>
              <a:rPr lang="en-US" sz="2200" dirty="0"/>
              <a:t>Serving 600+ clients nationwide (+1,200 installations), including:</a:t>
            </a:r>
          </a:p>
          <a:p>
            <a:pPr lvl="1">
              <a:spcAft>
                <a:spcPts val="0"/>
              </a:spcAft>
            </a:pPr>
            <a:r>
              <a:rPr lang="en-US" sz="2200" dirty="0"/>
              <a:t>Federal: Internal Revenue Service (including Intuit, HR Block, Tax Act)</a:t>
            </a:r>
          </a:p>
          <a:p>
            <a:pPr lvl="1">
              <a:spcAft>
                <a:spcPts val="0"/>
              </a:spcAft>
            </a:pPr>
            <a:r>
              <a:rPr lang="en-US" sz="2200" dirty="0"/>
              <a:t>State: 12 States (Income Tax, Child Support, </a:t>
            </a:r>
            <a:r>
              <a:rPr lang="en-US" sz="2200" dirty="0" err="1"/>
              <a:t>SoS</a:t>
            </a:r>
            <a:r>
              <a:rPr lang="en-US" sz="2200" dirty="0"/>
              <a:t>, DoT, etc.)</a:t>
            </a:r>
          </a:p>
          <a:p>
            <a:pPr lvl="2">
              <a:spcAft>
                <a:spcPts val="0"/>
              </a:spcAft>
            </a:pPr>
            <a:r>
              <a:rPr lang="en-US" sz="2200" b="1" dirty="0" err="1">
                <a:solidFill>
                  <a:srgbClr val="F99B1E"/>
                </a:solidFill>
              </a:rPr>
              <a:t>ChildSupportBillPay</a:t>
            </a:r>
            <a:r>
              <a:rPr lang="en-US" sz="2200" b="1" dirty="0">
                <a:solidFill>
                  <a:srgbClr val="F99B1E"/>
                </a:solidFill>
              </a:rPr>
              <a:t>: California, Colorado, Hawaii, Indiana,                                   Kansas, Nebraska, New Jersey, Washington, Wyoming</a:t>
            </a:r>
          </a:p>
          <a:p>
            <a:pPr lvl="1">
              <a:spcAft>
                <a:spcPts val="0"/>
              </a:spcAft>
            </a:pPr>
            <a:r>
              <a:rPr lang="en-US" sz="2200" dirty="0"/>
              <a:t>Local: municipalities, utilities, counties, parishes, towns, and cities in over 35 states</a:t>
            </a:r>
          </a:p>
          <a:p>
            <a:pPr lvl="2">
              <a:spcAft>
                <a:spcPts val="0"/>
              </a:spcAft>
            </a:pPr>
            <a:r>
              <a:rPr lang="en-US" sz="2200" dirty="0" err="1"/>
              <a:t>ChildSupportBillPay</a:t>
            </a:r>
            <a:r>
              <a:rPr lang="en-US" sz="2200" dirty="0"/>
              <a:t>: Several Pennsylvania Counties</a:t>
            </a:r>
          </a:p>
        </p:txBody>
      </p:sp>
      <p:sp>
        <p:nvSpPr>
          <p:cNvPr id="3" name="Title 2">
            <a:extLst>
              <a:ext uri="{FF2B5EF4-FFF2-40B4-BE49-F238E27FC236}">
                <a16:creationId xmlns:a16="http://schemas.microsoft.com/office/drawing/2014/main" id="{4823DF9A-F9BE-4CE3-9BE0-6846DEC21C4F}"/>
              </a:ext>
            </a:extLst>
          </p:cNvPr>
          <p:cNvSpPr>
            <a:spLocks noGrp="1"/>
          </p:cNvSpPr>
          <p:nvPr>
            <p:ph type="title"/>
          </p:nvPr>
        </p:nvSpPr>
        <p:spPr/>
        <p:txBody>
          <a:bodyPr/>
          <a:lstStyle/>
          <a:p>
            <a:r>
              <a:rPr lang="en-US" dirty="0"/>
              <a:t>Payment Services</a:t>
            </a:r>
          </a:p>
        </p:txBody>
      </p:sp>
      <p:pic>
        <p:nvPicPr>
          <p:cNvPr id="6" name="Picture 5">
            <a:extLst>
              <a:ext uri="{FF2B5EF4-FFF2-40B4-BE49-F238E27FC236}">
                <a16:creationId xmlns:a16="http://schemas.microsoft.com/office/drawing/2014/main" id="{A0E15DD1-D0F3-4144-A7E0-992579AA9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02847"/>
            <a:ext cx="2192053" cy="705818"/>
          </a:xfrm>
          <a:prstGeom prst="rect">
            <a:avLst/>
          </a:prstGeom>
        </p:spPr>
      </p:pic>
    </p:spTree>
    <p:extLst>
      <p:ext uri="{BB962C8B-B14F-4D97-AF65-F5344CB8AC3E}">
        <p14:creationId xmlns:p14="http://schemas.microsoft.com/office/powerpoint/2010/main" val="416389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B8BE85-613D-4A1B-8DE8-7536222BC2FC}"/>
              </a:ext>
            </a:extLst>
          </p:cNvPr>
          <p:cNvSpPr>
            <a:spLocks noGrp="1"/>
          </p:cNvSpPr>
          <p:nvPr>
            <p:ph idx="1"/>
          </p:nvPr>
        </p:nvSpPr>
        <p:spPr>
          <a:xfrm>
            <a:off x="644409" y="1633403"/>
            <a:ext cx="6287429" cy="4667035"/>
          </a:xfrm>
        </p:spPr>
        <p:txBody>
          <a:bodyPr/>
          <a:lstStyle/>
          <a:p>
            <a:pPr>
              <a:spcAft>
                <a:spcPts val="0"/>
              </a:spcAft>
            </a:pPr>
            <a:r>
              <a:rPr lang="en-US" sz="2200" dirty="0"/>
              <a:t>Hosted Payment Services</a:t>
            </a:r>
          </a:p>
          <a:p>
            <a:pPr lvl="1"/>
            <a:r>
              <a:rPr lang="en-US" sz="2000" dirty="0"/>
              <a:t>Dramatically Reduced PCI Scope – VPS is PCI DSS Level 1 Certified</a:t>
            </a:r>
          </a:p>
          <a:p>
            <a:pPr lvl="1"/>
            <a:r>
              <a:rPr lang="en-US" sz="2000" dirty="0"/>
              <a:t>Platform Redundancy</a:t>
            </a:r>
          </a:p>
          <a:p>
            <a:pPr lvl="1"/>
            <a:r>
              <a:rPr lang="en-US" sz="2000" dirty="0"/>
              <a:t>Faster Implementation</a:t>
            </a:r>
          </a:p>
          <a:p>
            <a:pPr lvl="1"/>
            <a:r>
              <a:rPr lang="en-US" sz="2000" dirty="0"/>
              <a:t>Business Rules Driven (Payer Validation &amp; Data Collection configured to State’s requirements)</a:t>
            </a:r>
          </a:p>
          <a:p>
            <a:pPr lvl="1"/>
            <a:r>
              <a:rPr lang="en-US" sz="2000" dirty="0"/>
              <a:t>Continually Evolving Payment Solutions</a:t>
            </a:r>
          </a:p>
          <a:p>
            <a:r>
              <a:rPr lang="en-US" sz="2200" dirty="0"/>
              <a:t>NCP &amp; Employer Payment Portals</a:t>
            </a:r>
          </a:p>
          <a:p>
            <a:r>
              <a:rPr lang="en-US" sz="2200" dirty="0"/>
              <a:t>NACHA CCD+ Settlement</a:t>
            </a:r>
          </a:p>
          <a:p>
            <a:r>
              <a:rPr lang="en-US" sz="2200" dirty="0"/>
              <a:t>No-Cost to the State</a:t>
            </a:r>
          </a:p>
          <a:p>
            <a:pPr lvl="1"/>
            <a:r>
              <a:rPr lang="en-US" sz="2000" dirty="0"/>
              <a:t>100% Convenience/Service Fee Funded</a:t>
            </a:r>
            <a:endParaRPr lang="en-US" sz="2200" dirty="0"/>
          </a:p>
          <a:p>
            <a:pPr lvl="1"/>
            <a:r>
              <a:rPr lang="en-US" sz="2000" dirty="0"/>
              <a:t>Chargeback/Return Liability Indemnification</a:t>
            </a:r>
            <a:endParaRPr lang="en-US" sz="1800" dirty="0"/>
          </a:p>
        </p:txBody>
      </p:sp>
      <p:sp>
        <p:nvSpPr>
          <p:cNvPr id="3" name="Title 2">
            <a:extLst>
              <a:ext uri="{FF2B5EF4-FFF2-40B4-BE49-F238E27FC236}">
                <a16:creationId xmlns:a16="http://schemas.microsoft.com/office/drawing/2014/main" id="{4823DF9A-F9BE-4CE3-9BE0-6846DEC21C4F}"/>
              </a:ext>
            </a:extLst>
          </p:cNvPr>
          <p:cNvSpPr>
            <a:spLocks noGrp="1"/>
          </p:cNvSpPr>
          <p:nvPr>
            <p:ph type="title"/>
          </p:nvPr>
        </p:nvSpPr>
        <p:spPr/>
        <p:txBody>
          <a:bodyPr/>
          <a:lstStyle/>
          <a:p>
            <a:r>
              <a:rPr lang="en-US" dirty="0" err="1"/>
              <a:t>ChildSupportBillPay</a:t>
            </a:r>
            <a:endParaRPr lang="en-US" dirty="0"/>
          </a:p>
        </p:txBody>
      </p:sp>
      <p:pic>
        <p:nvPicPr>
          <p:cNvPr id="4" name="Picture 3">
            <a:extLst>
              <a:ext uri="{FF2B5EF4-FFF2-40B4-BE49-F238E27FC236}">
                <a16:creationId xmlns:a16="http://schemas.microsoft.com/office/drawing/2014/main" id="{46866C80-1CD5-48DE-97AD-4DA8A7EE9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450" y="4837596"/>
            <a:ext cx="990876" cy="178358"/>
          </a:xfrm>
          <a:prstGeom prst="rect">
            <a:avLst/>
          </a:prstGeom>
        </p:spPr>
      </p:pic>
      <p:pic>
        <p:nvPicPr>
          <p:cNvPr id="5" name="Picture 4">
            <a:extLst>
              <a:ext uri="{FF2B5EF4-FFF2-40B4-BE49-F238E27FC236}">
                <a16:creationId xmlns:a16="http://schemas.microsoft.com/office/drawing/2014/main" id="{715498A3-7174-46CE-8016-55B7C2B75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629" y="4473803"/>
            <a:ext cx="2174488" cy="363793"/>
          </a:xfrm>
          <a:prstGeom prst="rect">
            <a:avLst/>
          </a:prstGeom>
        </p:spPr>
      </p:pic>
      <p:pic>
        <p:nvPicPr>
          <p:cNvPr id="6" name="Picture 5">
            <a:extLst>
              <a:ext uri="{FF2B5EF4-FFF2-40B4-BE49-F238E27FC236}">
                <a16:creationId xmlns:a16="http://schemas.microsoft.com/office/drawing/2014/main" id="{6A151370-F6A5-49C6-B1CA-39F2C8D05AF3}"/>
              </a:ext>
            </a:extLst>
          </p:cNvPr>
          <p:cNvPicPr>
            <a:picLocks noChangeAspect="1"/>
          </p:cNvPicPr>
          <p:nvPr/>
        </p:nvPicPr>
        <p:blipFill>
          <a:blip r:embed="rId4"/>
          <a:stretch>
            <a:fillRect/>
          </a:stretch>
        </p:blipFill>
        <p:spPr>
          <a:xfrm>
            <a:off x="7125629" y="1633404"/>
            <a:ext cx="4818457" cy="2712913"/>
          </a:xfrm>
          <a:prstGeom prst="rect">
            <a:avLst/>
          </a:prstGeom>
          <a:ln>
            <a:solidFill>
              <a:schemeClr val="accent1"/>
            </a:solidFill>
          </a:ln>
        </p:spPr>
      </p:pic>
    </p:spTree>
    <p:extLst>
      <p:ext uri="{BB962C8B-B14F-4D97-AF65-F5344CB8AC3E}">
        <p14:creationId xmlns:p14="http://schemas.microsoft.com/office/powerpoint/2010/main" val="266555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B8BE85-613D-4A1B-8DE8-7536222BC2FC}"/>
              </a:ext>
            </a:extLst>
          </p:cNvPr>
          <p:cNvSpPr>
            <a:spLocks noGrp="1"/>
          </p:cNvSpPr>
          <p:nvPr>
            <p:ph idx="1"/>
          </p:nvPr>
        </p:nvSpPr>
        <p:spPr>
          <a:xfrm>
            <a:off x="838200" y="2746441"/>
            <a:ext cx="6528595" cy="3899686"/>
          </a:xfrm>
        </p:spPr>
        <p:txBody>
          <a:bodyPr/>
          <a:lstStyle/>
          <a:p>
            <a:pPr>
              <a:spcAft>
                <a:spcPts val="0"/>
              </a:spcAft>
            </a:pPr>
            <a:r>
              <a:rPr lang="en-US" sz="2200" dirty="0"/>
              <a:t>Payment Methods</a:t>
            </a:r>
          </a:p>
          <a:p>
            <a:pPr lvl="1"/>
            <a:r>
              <a:rPr lang="en-US" sz="2000" dirty="0"/>
              <a:t>Dramatically Reduce Payments Barriers</a:t>
            </a:r>
          </a:p>
          <a:p>
            <a:pPr lvl="1"/>
            <a:r>
              <a:rPr lang="en-US" sz="2000" dirty="0"/>
              <a:t>Improves Collections for the Under/Un-Banked</a:t>
            </a:r>
          </a:p>
          <a:p>
            <a:pPr lvl="1"/>
            <a:r>
              <a:rPr lang="en-US" sz="2000" dirty="0"/>
              <a:t>Data Security (Tokenized Wallets, Secure Bank Payments)</a:t>
            </a:r>
          </a:p>
          <a:p>
            <a:pPr lvl="1"/>
            <a:endParaRPr lang="en-US" sz="400" dirty="0"/>
          </a:p>
          <a:p>
            <a:pPr lvl="1"/>
            <a:r>
              <a:rPr lang="en-US" sz="2000" dirty="0"/>
              <a:t>AMEX Move (Pay With My Bank)</a:t>
            </a:r>
          </a:p>
          <a:p>
            <a:r>
              <a:rPr lang="en-US" sz="2200" dirty="0"/>
              <a:t>Payment Channels</a:t>
            </a:r>
          </a:p>
          <a:p>
            <a:pPr lvl="1"/>
            <a:r>
              <a:rPr lang="en-US" sz="2000" dirty="0"/>
              <a:t>Call Center, Online (mobile-optimized), EMV POS, IVR</a:t>
            </a:r>
          </a:p>
          <a:p>
            <a:r>
              <a:rPr lang="en-US" sz="2200" dirty="0"/>
              <a:t>Payer Adoption Marketing</a:t>
            </a:r>
          </a:p>
          <a:p>
            <a:pPr lvl="1"/>
            <a:r>
              <a:rPr lang="en-US" sz="2000" dirty="0"/>
              <a:t>Provided at no-cost … printed/digital, email, &amp; more.</a:t>
            </a:r>
          </a:p>
        </p:txBody>
      </p:sp>
      <p:sp>
        <p:nvSpPr>
          <p:cNvPr id="3" name="Title 2">
            <a:extLst>
              <a:ext uri="{FF2B5EF4-FFF2-40B4-BE49-F238E27FC236}">
                <a16:creationId xmlns:a16="http://schemas.microsoft.com/office/drawing/2014/main" id="{4823DF9A-F9BE-4CE3-9BE0-6846DEC21C4F}"/>
              </a:ext>
            </a:extLst>
          </p:cNvPr>
          <p:cNvSpPr>
            <a:spLocks noGrp="1"/>
          </p:cNvSpPr>
          <p:nvPr>
            <p:ph type="title"/>
          </p:nvPr>
        </p:nvSpPr>
        <p:spPr/>
        <p:txBody>
          <a:bodyPr/>
          <a:lstStyle/>
          <a:p>
            <a:r>
              <a:rPr lang="en-US" dirty="0" err="1"/>
              <a:t>ChildSupportBillPay</a:t>
            </a:r>
            <a:endParaRPr lang="en-US" dirty="0"/>
          </a:p>
        </p:txBody>
      </p:sp>
      <p:pic>
        <p:nvPicPr>
          <p:cNvPr id="4" name="Picture 3">
            <a:extLst>
              <a:ext uri="{FF2B5EF4-FFF2-40B4-BE49-F238E27FC236}">
                <a16:creationId xmlns:a16="http://schemas.microsoft.com/office/drawing/2014/main" id="{46866C80-1CD5-48DE-97AD-4DA8A7EE9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369" y="2261355"/>
            <a:ext cx="1466987" cy="264058"/>
          </a:xfrm>
          <a:prstGeom prst="rect">
            <a:avLst/>
          </a:prstGeom>
        </p:spPr>
      </p:pic>
      <p:pic>
        <p:nvPicPr>
          <p:cNvPr id="5" name="Picture 4">
            <a:extLst>
              <a:ext uri="{FF2B5EF4-FFF2-40B4-BE49-F238E27FC236}">
                <a16:creationId xmlns:a16="http://schemas.microsoft.com/office/drawing/2014/main" id="{715498A3-7174-46CE-8016-55B7C2B75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348" y="1786099"/>
            <a:ext cx="2899491" cy="485086"/>
          </a:xfrm>
          <a:prstGeom prst="rect">
            <a:avLst/>
          </a:prstGeom>
        </p:spPr>
      </p:pic>
      <p:pic>
        <p:nvPicPr>
          <p:cNvPr id="7" name="Picture 6">
            <a:extLst>
              <a:ext uri="{FF2B5EF4-FFF2-40B4-BE49-F238E27FC236}">
                <a16:creationId xmlns:a16="http://schemas.microsoft.com/office/drawing/2014/main" id="{31B16684-BA98-4F1C-BC92-77058054BA2B}"/>
              </a:ext>
            </a:extLst>
          </p:cNvPr>
          <p:cNvPicPr>
            <a:picLocks noChangeAspect="1"/>
          </p:cNvPicPr>
          <p:nvPr/>
        </p:nvPicPr>
        <p:blipFill>
          <a:blip r:embed="rId4"/>
          <a:stretch>
            <a:fillRect/>
          </a:stretch>
        </p:blipFill>
        <p:spPr>
          <a:xfrm>
            <a:off x="8797709" y="1690688"/>
            <a:ext cx="3119251" cy="2591380"/>
          </a:xfrm>
          <a:prstGeom prst="rect">
            <a:avLst/>
          </a:prstGeom>
        </p:spPr>
      </p:pic>
      <p:pic>
        <p:nvPicPr>
          <p:cNvPr id="8" name="Picture 7">
            <a:extLst>
              <a:ext uri="{FF2B5EF4-FFF2-40B4-BE49-F238E27FC236}">
                <a16:creationId xmlns:a16="http://schemas.microsoft.com/office/drawing/2014/main" id="{9CEBDA66-0AF9-4646-A122-24BD9833C660}"/>
              </a:ext>
            </a:extLst>
          </p:cNvPr>
          <p:cNvPicPr>
            <a:picLocks noChangeAspect="1"/>
          </p:cNvPicPr>
          <p:nvPr/>
        </p:nvPicPr>
        <p:blipFill>
          <a:blip r:embed="rId5"/>
          <a:stretch>
            <a:fillRect/>
          </a:stretch>
        </p:blipFill>
        <p:spPr>
          <a:xfrm>
            <a:off x="7567517" y="1690688"/>
            <a:ext cx="853514" cy="3249450"/>
          </a:xfrm>
          <a:prstGeom prst="rect">
            <a:avLst/>
          </a:prstGeom>
        </p:spPr>
      </p:pic>
      <p:sp>
        <p:nvSpPr>
          <p:cNvPr id="9" name="Arrow: Chevron 8">
            <a:extLst>
              <a:ext uri="{FF2B5EF4-FFF2-40B4-BE49-F238E27FC236}">
                <a16:creationId xmlns:a16="http://schemas.microsoft.com/office/drawing/2014/main" id="{A3F9FC81-7828-4A5C-93A4-C2E97AA877F9}"/>
              </a:ext>
            </a:extLst>
          </p:cNvPr>
          <p:cNvSpPr/>
          <p:nvPr/>
        </p:nvSpPr>
        <p:spPr>
          <a:xfrm>
            <a:off x="8509009" y="2564777"/>
            <a:ext cx="200722" cy="13255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FAAAE8D4-5383-4DAF-B495-349D024B33E4}"/>
              </a:ext>
            </a:extLst>
          </p:cNvPr>
          <p:cNvSpPr/>
          <p:nvPr/>
        </p:nvSpPr>
        <p:spPr>
          <a:xfrm>
            <a:off x="7366795" y="1862631"/>
            <a:ext cx="200722" cy="13255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3075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B8BE85-613D-4A1B-8DE8-7536222BC2FC}"/>
              </a:ext>
            </a:extLst>
          </p:cNvPr>
          <p:cNvSpPr>
            <a:spLocks noGrp="1"/>
          </p:cNvSpPr>
          <p:nvPr>
            <p:ph idx="1"/>
          </p:nvPr>
        </p:nvSpPr>
        <p:spPr>
          <a:xfrm>
            <a:off x="838199" y="3678539"/>
            <a:ext cx="4369421" cy="2967588"/>
          </a:xfrm>
        </p:spPr>
        <p:txBody>
          <a:bodyPr/>
          <a:lstStyle/>
          <a:p>
            <a:pPr>
              <a:spcAft>
                <a:spcPts val="0"/>
              </a:spcAft>
            </a:pPr>
            <a:r>
              <a:rPr lang="en-US" sz="2200" dirty="0"/>
              <a:t>Family &amp; Domestic ODR</a:t>
            </a:r>
          </a:p>
          <a:p>
            <a:pPr>
              <a:spcAft>
                <a:spcPts val="0"/>
              </a:spcAft>
            </a:pPr>
            <a:r>
              <a:rPr lang="en-US" sz="2200" dirty="0"/>
              <a:t>IV-D and non IV-D</a:t>
            </a:r>
          </a:p>
          <a:p>
            <a:pPr lvl="1"/>
            <a:r>
              <a:rPr lang="en-US" sz="2000" dirty="0"/>
              <a:t>Parenting Plans/Time</a:t>
            </a:r>
          </a:p>
          <a:p>
            <a:pPr lvl="1"/>
            <a:r>
              <a:rPr lang="en-US" sz="2000" dirty="0"/>
              <a:t>Paternity Establishment</a:t>
            </a:r>
          </a:p>
          <a:p>
            <a:pPr lvl="1"/>
            <a:r>
              <a:rPr lang="en-US" sz="2000" dirty="0"/>
              <a:t>Child Support Compliance</a:t>
            </a:r>
          </a:p>
          <a:p>
            <a:r>
              <a:rPr lang="en-US" sz="2200" dirty="0"/>
              <a:t>Implementations</a:t>
            </a:r>
          </a:p>
          <a:p>
            <a:pPr lvl="1"/>
            <a:r>
              <a:rPr lang="en-US" sz="2000" dirty="0"/>
              <a:t>Arizona</a:t>
            </a:r>
          </a:p>
          <a:p>
            <a:pPr lvl="1"/>
            <a:r>
              <a:rPr lang="en-US" sz="2000" dirty="0"/>
              <a:t>Michigan</a:t>
            </a:r>
          </a:p>
        </p:txBody>
      </p:sp>
      <p:sp>
        <p:nvSpPr>
          <p:cNvPr id="3" name="Title 2">
            <a:extLst>
              <a:ext uri="{FF2B5EF4-FFF2-40B4-BE49-F238E27FC236}">
                <a16:creationId xmlns:a16="http://schemas.microsoft.com/office/drawing/2014/main" id="{4823DF9A-F9BE-4CE3-9BE0-6846DEC21C4F}"/>
              </a:ext>
            </a:extLst>
          </p:cNvPr>
          <p:cNvSpPr>
            <a:spLocks noGrp="1"/>
          </p:cNvSpPr>
          <p:nvPr>
            <p:ph type="title"/>
          </p:nvPr>
        </p:nvSpPr>
        <p:spPr/>
        <p:txBody>
          <a:bodyPr/>
          <a:lstStyle/>
          <a:p>
            <a:r>
              <a:rPr lang="en-US" dirty="0"/>
              <a:t>Additional Services</a:t>
            </a:r>
          </a:p>
        </p:txBody>
      </p:sp>
      <p:pic>
        <p:nvPicPr>
          <p:cNvPr id="6" name="Picture 5">
            <a:extLst>
              <a:ext uri="{FF2B5EF4-FFF2-40B4-BE49-F238E27FC236}">
                <a16:creationId xmlns:a16="http://schemas.microsoft.com/office/drawing/2014/main" id="{22359953-C711-4BE0-8BE9-3FEDC3F47062}"/>
              </a:ext>
            </a:extLst>
          </p:cNvPr>
          <p:cNvPicPr>
            <a:picLocks noChangeAspect="1"/>
          </p:cNvPicPr>
          <p:nvPr/>
        </p:nvPicPr>
        <p:blipFill>
          <a:blip r:embed="rId2"/>
          <a:stretch>
            <a:fillRect/>
          </a:stretch>
        </p:blipFill>
        <p:spPr>
          <a:xfrm>
            <a:off x="4979192" y="1762955"/>
            <a:ext cx="6608784" cy="1906634"/>
          </a:xfrm>
          <a:prstGeom prst="rect">
            <a:avLst/>
          </a:prstGeom>
          <a:ln>
            <a:solidFill>
              <a:schemeClr val="accent1"/>
            </a:solidFill>
          </a:ln>
        </p:spPr>
      </p:pic>
      <p:pic>
        <p:nvPicPr>
          <p:cNvPr id="10" name="Google Shape;100;p17">
            <a:extLst>
              <a:ext uri="{FF2B5EF4-FFF2-40B4-BE49-F238E27FC236}">
                <a16:creationId xmlns:a16="http://schemas.microsoft.com/office/drawing/2014/main" id="{727351A3-9F7A-4F96-83FA-B5E692743490}"/>
              </a:ext>
            </a:extLst>
          </p:cNvPr>
          <p:cNvPicPr preferRelativeResize="0"/>
          <p:nvPr/>
        </p:nvPicPr>
        <p:blipFill rotWithShape="1">
          <a:blip r:embed="rId3">
            <a:alphaModFix/>
          </a:blip>
          <a:srcRect/>
          <a:stretch/>
        </p:blipFill>
        <p:spPr>
          <a:xfrm>
            <a:off x="1081668" y="2203638"/>
            <a:ext cx="3333169" cy="784889"/>
          </a:xfrm>
          <a:prstGeom prst="rect">
            <a:avLst/>
          </a:prstGeom>
          <a:noFill/>
          <a:ln>
            <a:noFill/>
          </a:ln>
        </p:spPr>
      </p:pic>
      <p:pic>
        <p:nvPicPr>
          <p:cNvPr id="11" name="Picture 10">
            <a:extLst>
              <a:ext uri="{FF2B5EF4-FFF2-40B4-BE49-F238E27FC236}">
                <a16:creationId xmlns:a16="http://schemas.microsoft.com/office/drawing/2014/main" id="{39424F73-FA6B-4265-B526-BCBDA70BF520}"/>
              </a:ext>
            </a:extLst>
          </p:cNvPr>
          <p:cNvPicPr>
            <a:picLocks noChangeAspect="1"/>
          </p:cNvPicPr>
          <p:nvPr/>
        </p:nvPicPr>
        <p:blipFill>
          <a:blip r:embed="rId4"/>
          <a:stretch>
            <a:fillRect/>
          </a:stretch>
        </p:blipFill>
        <p:spPr>
          <a:xfrm>
            <a:off x="5537310" y="3860116"/>
            <a:ext cx="2894144" cy="2786011"/>
          </a:xfrm>
          <a:prstGeom prst="rect">
            <a:avLst/>
          </a:prstGeom>
        </p:spPr>
      </p:pic>
      <p:sp>
        <p:nvSpPr>
          <p:cNvPr id="4" name="TextBox 3">
            <a:extLst>
              <a:ext uri="{FF2B5EF4-FFF2-40B4-BE49-F238E27FC236}">
                <a16:creationId xmlns:a16="http://schemas.microsoft.com/office/drawing/2014/main" id="{236AF439-A17E-49C9-9043-281616AB54ED}"/>
              </a:ext>
            </a:extLst>
          </p:cNvPr>
          <p:cNvSpPr txBox="1"/>
          <p:nvPr/>
        </p:nvSpPr>
        <p:spPr>
          <a:xfrm>
            <a:off x="8608741" y="3741856"/>
            <a:ext cx="2979235" cy="523220"/>
          </a:xfrm>
          <a:prstGeom prst="rect">
            <a:avLst/>
          </a:prstGeom>
          <a:noFill/>
        </p:spPr>
        <p:txBody>
          <a:bodyPr wrap="square" rtlCol="0">
            <a:spAutoFit/>
          </a:bodyPr>
          <a:lstStyle/>
          <a:p>
            <a:r>
              <a:rPr lang="en-US" sz="1400" dirty="0"/>
              <a:t>Case Study: 20th Circuit Court, Ottawa County, Michigan</a:t>
            </a:r>
          </a:p>
        </p:txBody>
      </p:sp>
    </p:spTree>
    <p:extLst>
      <p:ext uri="{BB962C8B-B14F-4D97-AF65-F5344CB8AC3E}">
        <p14:creationId xmlns:p14="http://schemas.microsoft.com/office/powerpoint/2010/main" val="245939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23DF9A-F9BE-4CE3-9BE0-6846DEC21C4F}"/>
              </a:ext>
            </a:extLst>
          </p:cNvPr>
          <p:cNvSpPr>
            <a:spLocks noGrp="1"/>
          </p:cNvSpPr>
          <p:nvPr>
            <p:ph type="title"/>
          </p:nvPr>
        </p:nvSpPr>
        <p:spPr/>
        <p:txBody>
          <a:bodyPr/>
          <a:lstStyle/>
          <a:p>
            <a:endParaRPr lang="en-US" dirty="0"/>
          </a:p>
        </p:txBody>
      </p:sp>
      <p:sp>
        <p:nvSpPr>
          <p:cNvPr id="13" name="Content Placeholder 12">
            <a:extLst>
              <a:ext uri="{FF2B5EF4-FFF2-40B4-BE49-F238E27FC236}">
                <a16:creationId xmlns:a16="http://schemas.microsoft.com/office/drawing/2014/main" id="{CBDF61E6-9FDF-4EC3-92D8-D32C7957D018}"/>
              </a:ext>
            </a:extLst>
          </p:cNvPr>
          <p:cNvSpPr>
            <a:spLocks noGrp="1"/>
          </p:cNvSpPr>
          <p:nvPr>
            <p:ph idx="1"/>
          </p:nvPr>
        </p:nvSpPr>
        <p:spPr/>
        <p:txBody>
          <a:bodyPr/>
          <a:lstStyle/>
          <a:p>
            <a:pPr marL="0" indent="0" algn="ctr">
              <a:buNone/>
            </a:pPr>
            <a:r>
              <a:rPr lang="en-US" sz="11500" dirty="0">
                <a:latin typeface="Palace Script MT" panose="030303020206070C0B05" pitchFamily="66" charset="0"/>
              </a:rPr>
              <a:t>Thank You! </a:t>
            </a:r>
            <a:endParaRPr lang="en-US" sz="600" dirty="0"/>
          </a:p>
          <a:p>
            <a:pPr marL="0" indent="0" algn="ctr">
              <a:buNone/>
            </a:pPr>
            <a:r>
              <a:rPr lang="en-US" dirty="0"/>
              <a:t>Todd Christensen</a:t>
            </a:r>
          </a:p>
          <a:p>
            <a:pPr marL="0" indent="0" algn="ctr">
              <a:buNone/>
            </a:pPr>
            <a:r>
              <a:rPr lang="en-US" dirty="0"/>
              <a:t>Director of Channel Management/Enterprise Solutions</a:t>
            </a:r>
          </a:p>
          <a:p>
            <a:pPr marL="0" indent="0" algn="ctr">
              <a:buNone/>
            </a:pPr>
            <a:r>
              <a:rPr lang="en-US" dirty="0"/>
              <a:t>Value Payment Systems</a:t>
            </a:r>
          </a:p>
          <a:p>
            <a:pPr marL="0" indent="0" algn="ctr">
              <a:buNone/>
            </a:pPr>
            <a:r>
              <a:rPr lang="en-US" dirty="0"/>
              <a:t>Atlanta, GA</a:t>
            </a:r>
          </a:p>
          <a:p>
            <a:pPr marL="0" indent="0" algn="ctr">
              <a:buNone/>
            </a:pPr>
            <a:r>
              <a:rPr lang="en-US" dirty="0"/>
              <a:t>(770) 904-1591</a:t>
            </a:r>
          </a:p>
        </p:txBody>
      </p:sp>
    </p:spTree>
    <p:extLst>
      <p:ext uri="{BB962C8B-B14F-4D97-AF65-F5344CB8AC3E}">
        <p14:creationId xmlns:p14="http://schemas.microsoft.com/office/powerpoint/2010/main" val="1464076802"/>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7406D"/>
      </a:dk2>
      <a:lt2>
        <a:srgbClr val="DBEFF9"/>
      </a:lt2>
      <a:accent1>
        <a:srgbClr val="926198"/>
      </a:accent1>
      <a:accent2>
        <a:srgbClr val="926198"/>
      </a:accent2>
      <a:accent3>
        <a:srgbClr val="0BD0D9"/>
      </a:accent3>
      <a:accent4>
        <a:srgbClr val="10CF9B"/>
      </a:accent4>
      <a:accent5>
        <a:srgbClr val="7CCA62"/>
      </a:accent5>
      <a:accent6>
        <a:srgbClr val="A5C249"/>
      </a:accent6>
      <a:hlink>
        <a:srgbClr val="926198"/>
      </a:hlink>
      <a:folHlink>
        <a:srgbClr val="0F6FC6"/>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354</Words>
  <Application>Microsoft Office PowerPoint</Application>
  <PresentationFormat>Widescreen</PresentationFormat>
  <Paragraphs>52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Garamond</vt:lpstr>
      <vt:lpstr>Palace Script MT</vt:lpstr>
      <vt:lpstr>Office Theme</vt:lpstr>
      <vt:lpstr>National Council of Child Support Directors Conference</vt:lpstr>
      <vt:lpstr>Payment Services</vt:lpstr>
      <vt:lpstr>Payment Services</vt:lpstr>
      <vt:lpstr>ChildSupportBillPay</vt:lpstr>
      <vt:lpstr>ChildSupportBillPay</vt:lpstr>
      <vt:lpstr>Additional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Council of Child Support Directors</dc:title>
  <dc:creator>Price, Amy (DHHS)</dc:creator>
  <cp:lastModifiedBy>Todd Christensen</cp:lastModifiedBy>
  <cp:revision>39</cp:revision>
  <dcterms:created xsi:type="dcterms:W3CDTF">2019-06-04T13:04:30Z</dcterms:created>
  <dcterms:modified xsi:type="dcterms:W3CDTF">2019-09-05T13:47:29Z</dcterms:modified>
</cp:coreProperties>
</file>