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ely, Matt D" initials="WMD"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6198"/>
    <a:srgbClr val="009DD9"/>
    <a:srgbClr val="10C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737" autoAdjust="0"/>
  </p:normalViewPr>
  <p:slideViewPr>
    <p:cSldViewPr snapToGrid="0">
      <p:cViewPr varScale="1">
        <p:scale>
          <a:sx n="61" d="100"/>
          <a:sy n="61" d="100"/>
        </p:scale>
        <p:origin x="-763"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7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24T11:01:14.306" idx="5">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7-03-24T11:01:14.306" idx="6">
    <p:pos x="10" y="10"/>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7-03-24T11:01:14.306" idx="7">
    <p:pos x="10" y="10"/>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7-03-24T11:01:14.306" idx="8">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7285E-9791-49FB-A478-66C189F46B5E}" type="doc">
      <dgm:prSet loTypeId="urn:microsoft.com/office/officeart/2005/8/layout/chevron1" loCatId="process" qsTypeId="urn:microsoft.com/office/officeart/2005/8/quickstyle/simple1" qsCatId="simple" csTypeId="urn:microsoft.com/office/officeart/2005/8/colors/accent1_2" csCatId="accent1" phldr="1"/>
      <dgm:spPr/>
    </dgm:pt>
    <dgm:pt modelId="{0570CEE5-8D23-43EB-91A6-732A74164E47}">
      <dgm:prSet phldrT="[Text]" custT="1"/>
      <dgm:spPr/>
      <dgm:t>
        <a:bodyPr/>
        <a:lstStyle/>
        <a:p>
          <a:r>
            <a:rPr lang="en-US" sz="3600" b="1" i="1" dirty="0" smtClean="0">
              <a:solidFill>
                <a:schemeClr val="tx1">
                  <a:lumMod val="85000"/>
                  <a:lumOff val="15000"/>
                </a:schemeClr>
              </a:solidFill>
            </a:rPr>
            <a:t>Past</a:t>
          </a:r>
          <a:endParaRPr lang="en-US" sz="3600" b="1" i="1" dirty="0">
            <a:solidFill>
              <a:schemeClr val="tx1">
                <a:lumMod val="85000"/>
                <a:lumOff val="15000"/>
              </a:schemeClr>
            </a:solidFill>
          </a:endParaRPr>
        </a:p>
      </dgm:t>
    </dgm:pt>
    <dgm:pt modelId="{7916D68E-856A-450A-B315-15181A76110D}" type="parTrans" cxnId="{EFA8E665-1394-44ED-8B5A-9203B032143A}">
      <dgm:prSet/>
      <dgm:spPr/>
      <dgm:t>
        <a:bodyPr/>
        <a:lstStyle/>
        <a:p>
          <a:endParaRPr lang="en-US"/>
        </a:p>
      </dgm:t>
    </dgm:pt>
    <dgm:pt modelId="{E4A09D1E-A804-4751-95B1-2EFB60C4298E}" type="sibTrans" cxnId="{EFA8E665-1394-44ED-8B5A-9203B032143A}">
      <dgm:prSet/>
      <dgm:spPr/>
      <dgm:t>
        <a:bodyPr/>
        <a:lstStyle/>
        <a:p>
          <a:endParaRPr lang="en-US"/>
        </a:p>
      </dgm:t>
    </dgm:pt>
    <dgm:pt modelId="{F5A1971F-C0FB-42BC-A82B-B9047D151722}">
      <dgm:prSet phldrT="[Text]" custT="1"/>
      <dgm:spPr/>
      <dgm:t>
        <a:bodyPr/>
        <a:lstStyle/>
        <a:p>
          <a:r>
            <a:rPr lang="en-US" sz="2400" dirty="0" smtClean="0"/>
            <a:t>Present</a:t>
          </a:r>
          <a:endParaRPr lang="en-US" sz="2400" dirty="0"/>
        </a:p>
      </dgm:t>
    </dgm:pt>
    <dgm:pt modelId="{935BDC42-CBC6-4F47-8687-8D20AD138E14}" type="parTrans" cxnId="{32BD5D4F-8FAF-46CF-8267-0967D32EC818}">
      <dgm:prSet/>
      <dgm:spPr/>
      <dgm:t>
        <a:bodyPr/>
        <a:lstStyle/>
        <a:p>
          <a:endParaRPr lang="en-US"/>
        </a:p>
      </dgm:t>
    </dgm:pt>
    <dgm:pt modelId="{21D75E61-37CF-45C0-84EE-18AEB6315FC2}" type="sibTrans" cxnId="{32BD5D4F-8FAF-46CF-8267-0967D32EC818}">
      <dgm:prSet/>
      <dgm:spPr/>
      <dgm:t>
        <a:bodyPr/>
        <a:lstStyle/>
        <a:p>
          <a:endParaRPr lang="en-US"/>
        </a:p>
      </dgm:t>
    </dgm:pt>
    <dgm:pt modelId="{B2C699CD-9FBD-4509-91A3-8B42F9260D1B}">
      <dgm:prSet phldrT="[Text]" custT="1"/>
      <dgm:spPr/>
      <dgm:t>
        <a:bodyPr/>
        <a:lstStyle/>
        <a:p>
          <a:r>
            <a:rPr lang="en-US" sz="2400" dirty="0" smtClean="0"/>
            <a:t>Future</a:t>
          </a:r>
          <a:endParaRPr lang="en-US" sz="2400" dirty="0"/>
        </a:p>
      </dgm:t>
    </dgm:pt>
    <dgm:pt modelId="{3974F53A-5158-4807-A548-5DDA631CA578}" type="parTrans" cxnId="{6ED72398-D321-4589-9BCA-A660842B3535}">
      <dgm:prSet/>
      <dgm:spPr/>
      <dgm:t>
        <a:bodyPr/>
        <a:lstStyle/>
        <a:p>
          <a:endParaRPr lang="en-US"/>
        </a:p>
      </dgm:t>
    </dgm:pt>
    <dgm:pt modelId="{0A3E98DE-0844-42B6-9902-67E6310B7D7B}" type="sibTrans" cxnId="{6ED72398-D321-4589-9BCA-A660842B3535}">
      <dgm:prSet/>
      <dgm:spPr/>
      <dgm:t>
        <a:bodyPr/>
        <a:lstStyle/>
        <a:p>
          <a:endParaRPr lang="en-US"/>
        </a:p>
      </dgm:t>
    </dgm:pt>
    <dgm:pt modelId="{27A3253F-53D2-44D8-B711-08C21703F62A}" type="pres">
      <dgm:prSet presAssocID="{E4E7285E-9791-49FB-A478-66C189F46B5E}" presName="Name0" presStyleCnt="0">
        <dgm:presLayoutVars>
          <dgm:dir/>
          <dgm:animLvl val="lvl"/>
          <dgm:resizeHandles val="exact"/>
        </dgm:presLayoutVars>
      </dgm:prSet>
      <dgm:spPr/>
    </dgm:pt>
    <dgm:pt modelId="{B3D3F038-0951-497C-80DD-1A6C0B17212D}" type="pres">
      <dgm:prSet presAssocID="{0570CEE5-8D23-43EB-91A6-732A74164E47}" presName="parTxOnly" presStyleLbl="node1" presStyleIdx="0" presStyleCnt="3">
        <dgm:presLayoutVars>
          <dgm:chMax val="0"/>
          <dgm:chPref val="0"/>
          <dgm:bulletEnabled val="1"/>
        </dgm:presLayoutVars>
      </dgm:prSet>
      <dgm:spPr/>
      <dgm:t>
        <a:bodyPr/>
        <a:lstStyle/>
        <a:p>
          <a:endParaRPr lang="en-US"/>
        </a:p>
      </dgm:t>
    </dgm:pt>
    <dgm:pt modelId="{754135CF-08B0-4D96-9367-0583941DAB05}" type="pres">
      <dgm:prSet presAssocID="{E4A09D1E-A804-4751-95B1-2EFB60C4298E}" presName="parTxOnlySpace" presStyleCnt="0"/>
      <dgm:spPr/>
    </dgm:pt>
    <dgm:pt modelId="{BEEDE518-2923-4D90-A410-140CADE17D20}" type="pres">
      <dgm:prSet presAssocID="{F5A1971F-C0FB-42BC-A82B-B9047D151722}" presName="parTxOnly" presStyleLbl="node1" presStyleIdx="1" presStyleCnt="3">
        <dgm:presLayoutVars>
          <dgm:chMax val="0"/>
          <dgm:chPref val="0"/>
          <dgm:bulletEnabled val="1"/>
        </dgm:presLayoutVars>
      </dgm:prSet>
      <dgm:spPr/>
      <dgm:t>
        <a:bodyPr/>
        <a:lstStyle/>
        <a:p>
          <a:endParaRPr lang="en-US"/>
        </a:p>
      </dgm:t>
    </dgm:pt>
    <dgm:pt modelId="{5EB57492-312C-445C-A5EA-F1CA0CC367ED}" type="pres">
      <dgm:prSet presAssocID="{21D75E61-37CF-45C0-84EE-18AEB6315FC2}" presName="parTxOnlySpace" presStyleCnt="0"/>
      <dgm:spPr/>
    </dgm:pt>
    <dgm:pt modelId="{FBA6C906-C245-4473-9EAB-B3BDA309D9F4}" type="pres">
      <dgm:prSet presAssocID="{B2C699CD-9FBD-4509-91A3-8B42F9260D1B}" presName="parTxOnly" presStyleLbl="node1" presStyleIdx="2" presStyleCnt="3">
        <dgm:presLayoutVars>
          <dgm:chMax val="0"/>
          <dgm:chPref val="0"/>
          <dgm:bulletEnabled val="1"/>
        </dgm:presLayoutVars>
      </dgm:prSet>
      <dgm:spPr/>
      <dgm:t>
        <a:bodyPr/>
        <a:lstStyle/>
        <a:p>
          <a:endParaRPr lang="en-US"/>
        </a:p>
      </dgm:t>
    </dgm:pt>
  </dgm:ptLst>
  <dgm:cxnLst>
    <dgm:cxn modelId="{32BD5D4F-8FAF-46CF-8267-0967D32EC818}" srcId="{E4E7285E-9791-49FB-A478-66C189F46B5E}" destId="{F5A1971F-C0FB-42BC-A82B-B9047D151722}" srcOrd="1" destOrd="0" parTransId="{935BDC42-CBC6-4F47-8687-8D20AD138E14}" sibTransId="{21D75E61-37CF-45C0-84EE-18AEB6315FC2}"/>
    <dgm:cxn modelId="{F912DCE3-870E-4B40-945A-9476111DCF30}" type="presOf" srcId="{0570CEE5-8D23-43EB-91A6-732A74164E47}" destId="{B3D3F038-0951-497C-80DD-1A6C0B17212D}" srcOrd="0" destOrd="0" presId="urn:microsoft.com/office/officeart/2005/8/layout/chevron1"/>
    <dgm:cxn modelId="{6ED72398-D321-4589-9BCA-A660842B3535}" srcId="{E4E7285E-9791-49FB-A478-66C189F46B5E}" destId="{B2C699CD-9FBD-4509-91A3-8B42F9260D1B}" srcOrd="2" destOrd="0" parTransId="{3974F53A-5158-4807-A548-5DDA631CA578}" sibTransId="{0A3E98DE-0844-42B6-9902-67E6310B7D7B}"/>
    <dgm:cxn modelId="{EFA8E665-1394-44ED-8B5A-9203B032143A}" srcId="{E4E7285E-9791-49FB-A478-66C189F46B5E}" destId="{0570CEE5-8D23-43EB-91A6-732A74164E47}" srcOrd="0" destOrd="0" parTransId="{7916D68E-856A-450A-B315-15181A76110D}" sibTransId="{E4A09D1E-A804-4751-95B1-2EFB60C4298E}"/>
    <dgm:cxn modelId="{00240878-1438-4CFB-BDBE-2E6107CA2B08}" type="presOf" srcId="{E4E7285E-9791-49FB-A478-66C189F46B5E}" destId="{27A3253F-53D2-44D8-B711-08C21703F62A}" srcOrd="0" destOrd="0" presId="urn:microsoft.com/office/officeart/2005/8/layout/chevron1"/>
    <dgm:cxn modelId="{BC40F91D-2D7F-4AB5-B873-E023A1040D65}" type="presOf" srcId="{F5A1971F-C0FB-42BC-A82B-B9047D151722}" destId="{BEEDE518-2923-4D90-A410-140CADE17D20}" srcOrd="0" destOrd="0" presId="urn:microsoft.com/office/officeart/2005/8/layout/chevron1"/>
    <dgm:cxn modelId="{D98E6B25-FD0B-4244-81E8-9352608C9135}" type="presOf" srcId="{B2C699CD-9FBD-4509-91A3-8B42F9260D1B}" destId="{FBA6C906-C245-4473-9EAB-B3BDA309D9F4}" srcOrd="0" destOrd="0" presId="urn:microsoft.com/office/officeart/2005/8/layout/chevron1"/>
    <dgm:cxn modelId="{BEAD0B0B-528A-4797-8388-99A05404EE8C}" type="presParOf" srcId="{27A3253F-53D2-44D8-B711-08C21703F62A}" destId="{B3D3F038-0951-497C-80DD-1A6C0B17212D}" srcOrd="0" destOrd="0" presId="urn:microsoft.com/office/officeart/2005/8/layout/chevron1"/>
    <dgm:cxn modelId="{DA602FD7-FAC3-4213-B0C5-19B4C32892A6}" type="presParOf" srcId="{27A3253F-53D2-44D8-B711-08C21703F62A}" destId="{754135CF-08B0-4D96-9367-0583941DAB05}" srcOrd="1" destOrd="0" presId="urn:microsoft.com/office/officeart/2005/8/layout/chevron1"/>
    <dgm:cxn modelId="{B2E5A869-2D7E-4246-88C5-E1B4371F12F8}" type="presParOf" srcId="{27A3253F-53D2-44D8-B711-08C21703F62A}" destId="{BEEDE518-2923-4D90-A410-140CADE17D20}" srcOrd="2" destOrd="0" presId="urn:microsoft.com/office/officeart/2005/8/layout/chevron1"/>
    <dgm:cxn modelId="{D382C64D-F315-48B6-8525-EB8BD89EAFED}" type="presParOf" srcId="{27A3253F-53D2-44D8-B711-08C21703F62A}" destId="{5EB57492-312C-445C-A5EA-F1CA0CC367ED}" srcOrd="3" destOrd="0" presId="urn:microsoft.com/office/officeart/2005/8/layout/chevron1"/>
    <dgm:cxn modelId="{BF10DC64-9E76-4FDC-99F4-B784864B886F}" type="presParOf" srcId="{27A3253F-53D2-44D8-B711-08C21703F62A}" destId="{FBA6C906-C245-4473-9EAB-B3BDA309D9F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7285E-9791-49FB-A478-66C189F46B5E}" type="doc">
      <dgm:prSet loTypeId="urn:microsoft.com/office/officeart/2005/8/layout/chevron1" loCatId="process" qsTypeId="urn:microsoft.com/office/officeart/2005/8/quickstyle/simple1" qsCatId="simple" csTypeId="urn:microsoft.com/office/officeart/2005/8/colors/accent1_2" csCatId="accent1" phldr="1"/>
      <dgm:spPr/>
    </dgm:pt>
    <dgm:pt modelId="{0570CEE5-8D23-43EB-91A6-732A74164E47}">
      <dgm:prSet phldrT="[Text]" custT="1"/>
      <dgm:spPr/>
      <dgm:t>
        <a:bodyPr/>
        <a:lstStyle/>
        <a:p>
          <a:r>
            <a:rPr lang="en-US" sz="2400" b="0" i="0" dirty="0" smtClean="0">
              <a:solidFill>
                <a:schemeClr val="bg1"/>
              </a:solidFill>
            </a:rPr>
            <a:t>Past</a:t>
          </a:r>
          <a:endParaRPr lang="en-US" sz="2400" b="0" i="0" dirty="0">
            <a:solidFill>
              <a:schemeClr val="bg1"/>
            </a:solidFill>
          </a:endParaRPr>
        </a:p>
      </dgm:t>
    </dgm:pt>
    <dgm:pt modelId="{7916D68E-856A-450A-B315-15181A76110D}" type="parTrans" cxnId="{EFA8E665-1394-44ED-8B5A-9203B032143A}">
      <dgm:prSet/>
      <dgm:spPr/>
      <dgm:t>
        <a:bodyPr/>
        <a:lstStyle/>
        <a:p>
          <a:endParaRPr lang="en-US"/>
        </a:p>
      </dgm:t>
    </dgm:pt>
    <dgm:pt modelId="{E4A09D1E-A804-4751-95B1-2EFB60C4298E}" type="sibTrans" cxnId="{EFA8E665-1394-44ED-8B5A-9203B032143A}">
      <dgm:prSet/>
      <dgm:spPr/>
      <dgm:t>
        <a:bodyPr/>
        <a:lstStyle/>
        <a:p>
          <a:endParaRPr lang="en-US"/>
        </a:p>
      </dgm:t>
    </dgm:pt>
    <dgm:pt modelId="{F5A1971F-C0FB-42BC-A82B-B9047D151722}">
      <dgm:prSet phldrT="[Text]" custT="1"/>
      <dgm:spPr/>
      <dgm:t>
        <a:bodyPr/>
        <a:lstStyle/>
        <a:p>
          <a:r>
            <a:rPr lang="en-US" sz="3600" b="1" i="1" dirty="0" smtClean="0">
              <a:solidFill>
                <a:schemeClr val="tx1">
                  <a:lumMod val="85000"/>
                  <a:lumOff val="15000"/>
                </a:schemeClr>
              </a:solidFill>
            </a:rPr>
            <a:t>Present</a:t>
          </a:r>
          <a:endParaRPr lang="en-US" sz="3600" b="1" i="1" dirty="0">
            <a:solidFill>
              <a:schemeClr val="tx1">
                <a:lumMod val="85000"/>
                <a:lumOff val="15000"/>
              </a:schemeClr>
            </a:solidFill>
          </a:endParaRPr>
        </a:p>
      </dgm:t>
    </dgm:pt>
    <dgm:pt modelId="{935BDC42-CBC6-4F47-8687-8D20AD138E14}" type="parTrans" cxnId="{32BD5D4F-8FAF-46CF-8267-0967D32EC818}">
      <dgm:prSet/>
      <dgm:spPr/>
      <dgm:t>
        <a:bodyPr/>
        <a:lstStyle/>
        <a:p>
          <a:endParaRPr lang="en-US"/>
        </a:p>
      </dgm:t>
    </dgm:pt>
    <dgm:pt modelId="{21D75E61-37CF-45C0-84EE-18AEB6315FC2}" type="sibTrans" cxnId="{32BD5D4F-8FAF-46CF-8267-0967D32EC818}">
      <dgm:prSet/>
      <dgm:spPr/>
      <dgm:t>
        <a:bodyPr/>
        <a:lstStyle/>
        <a:p>
          <a:endParaRPr lang="en-US"/>
        </a:p>
      </dgm:t>
    </dgm:pt>
    <dgm:pt modelId="{B2C699CD-9FBD-4509-91A3-8B42F9260D1B}">
      <dgm:prSet phldrT="[Text]" custT="1"/>
      <dgm:spPr/>
      <dgm:t>
        <a:bodyPr/>
        <a:lstStyle/>
        <a:p>
          <a:r>
            <a:rPr lang="en-US" sz="2400" dirty="0" smtClean="0"/>
            <a:t>Future</a:t>
          </a:r>
          <a:endParaRPr lang="en-US" sz="2400" dirty="0"/>
        </a:p>
      </dgm:t>
    </dgm:pt>
    <dgm:pt modelId="{3974F53A-5158-4807-A548-5DDA631CA578}" type="parTrans" cxnId="{6ED72398-D321-4589-9BCA-A660842B3535}">
      <dgm:prSet/>
      <dgm:spPr/>
      <dgm:t>
        <a:bodyPr/>
        <a:lstStyle/>
        <a:p>
          <a:endParaRPr lang="en-US"/>
        </a:p>
      </dgm:t>
    </dgm:pt>
    <dgm:pt modelId="{0A3E98DE-0844-42B6-9902-67E6310B7D7B}" type="sibTrans" cxnId="{6ED72398-D321-4589-9BCA-A660842B3535}">
      <dgm:prSet/>
      <dgm:spPr/>
      <dgm:t>
        <a:bodyPr/>
        <a:lstStyle/>
        <a:p>
          <a:endParaRPr lang="en-US"/>
        </a:p>
      </dgm:t>
    </dgm:pt>
    <dgm:pt modelId="{27A3253F-53D2-44D8-B711-08C21703F62A}" type="pres">
      <dgm:prSet presAssocID="{E4E7285E-9791-49FB-A478-66C189F46B5E}" presName="Name0" presStyleCnt="0">
        <dgm:presLayoutVars>
          <dgm:dir/>
          <dgm:animLvl val="lvl"/>
          <dgm:resizeHandles val="exact"/>
        </dgm:presLayoutVars>
      </dgm:prSet>
      <dgm:spPr/>
    </dgm:pt>
    <dgm:pt modelId="{B3D3F038-0951-497C-80DD-1A6C0B17212D}" type="pres">
      <dgm:prSet presAssocID="{0570CEE5-8D23-43EB-91A6-732A74164E47}" presName="parTxOnly" presStyleLbl="node1" presStyleIdx="0" presStyleCnt="3">
        <dgm:presLayoutVars>
          <dgm:chMax val="0"/>
          <dgm:chPref val="0"/>
          <dgm:bulletEnabled val="1"/>
        </dgm:presLayoutVars>
      </dgm:prSet>
      <dgm:spPr/>
      <dgm:t>
        <a:bodyPr/>
        <a:lstStyle/>
        <a:p>
          <a:endParaRPr lang="en-US"/>
        </a:p>
      </dgm:t>
    </dgm:pt>
    <dgm:pt modelId="{754135CF-08B0-4D96-9367-0583941DAB05}" type="pres">
      <dgm:prSet presAssocID="{E4A09D1E-A804-4751-95B1-2EFB60C4298E}" presName="parTxOnlySpace" presStyleCnt="0"/>
      <dgm:spPr/>
    </dgm:pt>
    <dgm:pt modelId="{BEEDE518-2923-4D90-A410-140CADE17D20}" type="pres">
      <dgm:prSet presAssocID="{F5A1971F-C0FB-42BC-A82B-B9047D151722}" presName="parTxOnly" presStyleLbl="node1" presStyleIdx="1" presStyleCnt="3" custScaleX="133383">
        <dgm:presLayoutVars>
          <dgm:chMax val="0"/>
          <dgm:chPref val="0"/>
          <dgm:bulletEnabled val="1"/>
        </dgm:presLayoutVars>
      </dgm:prSet>
      <dgm:spPr/>
      <dgm:t>
        <a:bodyPr/>
        <a:lstStyle/>
        <a:p>
          <a:endParaRPr lang="en-US"/>
        </a:p>
      </dgm:t>
    </dgm:pt>
    <dgm:pt modelId="{5EB57492-312C-445C-A5EA-F1CA0CC367ED}" type="pres">
      <dgm:prSet presAssocID="{21D75E61-37CF-45C0-84EE-18AEB6315FC2}" presName="parTxOnlySpace" presStyleCnt="0"/>
      <dgm:spPr/>
    </dgm:pt>
    <dgm:pt modelId="{FBA6C906-C245-4473-9EAB-B3BDA309D9F4}" type="pres">
      <dgm:prSet presAssocID="{B2C699CD-9FBD-4509-91A3-8B42F9260D1B}" presName="parTxOnly" presStyleLbl="node1" presStyleIdx="2" presStyleCnt="3">
        <dgm:presLayoutVars>
          <dgm:chMax val="0"/>
          <dgm:chPref val="0"/>
          <dgm:bulletEnabled val="1"/>
        </dgm:presLayoutVars>
      </dgm:prSet>
      <dgm:spPr/>
      <dgm:t>
        <a:bodyPr/>
        <a:lstStyle/>
        <a:p>
          <a:endParaRPr lang="en-US"/>
        </a:p>
      </dgm:t>
    </dgm:pt>
  </dgm:ptLst>
  <dgm:cxnLst>
    <dgm:cxn modelId="{32BD5D4F-8FAF-46CF-8267-0967D32EC818}" srcId="{E4E7285E-9791-49FB-A478-66C189F46B5E}" destId="{F5A1971F-C0FB-42BC-A82B-B9047D151722}" srcOrd="1" destOrd="0" parTransId="{935BDC42-CBC6-4F47-8687-8D20AD138E14}" sibTransId="{21D75E61-37CF-45C0-84EE-18AEB6315FC2}"/>
    <dgm:cxn modelId="{EA06B8F5-C549-4415-94AA-AC1B9722C244}" type="presOf" srcId="{B2C699CD-9FBD-4509-91A3-8B42F9260D1B}" destId="{FBA6C906-C245-4473-9EAB-B3BDA309D9F4}" srcOrd="0" destOrd="0" presId="urn:microsoft.com/office/officeart/2005/8/layout/chevron1"/>
    <dgm:cxn modelId="{6ED72398-D321-4589-9BCA-A660842B3535}" srcId="{E4E7285E-9791-49FB-A478-66C189F46B5E}" destId="{B2C699CD-9FBD-4509-91A3-8B42F9260D1B}" srcOrd="2" destOrd="0" parTransId="{3974F53A-5158-4807-A548-5DDA631CA578}" sibTransId="{0A3E98DE-0844-42B6-9902-67E6310B7D7B}"/>
    <dgm:cxn modelId="{EFA8E665-1394-44ED-8B5A-9203B032143A}" srcId="{E4E7285E-9791-49FB-A478-66C189F46B5E}" destId="{0570CEE5-8D23-43EB-91A6-732A74164E47}" srcOrd="0" destOrd="0" parTransId="{7916D68E-856A-450A-B315-15181A76110D}" sibTransId="{E4A09D1E-A804-4751-95B1-2EFB60C4298E}"/>
    <dgm:cxn modelId="{AD2FE14C-3D88-4490-87AB-0007517B113B}" type="presOf" srcId="{0570CEE5-8D23-43EB-91A6-732A74164E47}" destId="{B3D3F038-0951-497C-80DD-1A6C0B17212D}" srcOrd="0" destOrd="0" presId="urn:microsoft.com/office/officeart/2005/8/layout/chevron1"/>
    <dgm:cxn modelId="{1768B820-3689-4F89-8D2C-198BB946453D}" type="presOf" srcId="{E4E7285E-9791-49FB-A478-66C189F46B5E}" destId="{27A3253F-53D2-44D8-B711-08C21703F62A}" srcOrd="0" destOrd="0" presId="urn:microsoft.com/office/officeart/2005/8/layout/chevron1"/>
    <dgm:cxn modelId="{D6C2CFA8-9714-4816-AC70-16ECDDA7DE33}" type="presOf" srcId="{F5A1971F-C0FB-42BC-A82B-B9047D151722}" destId="{BEEDE518-2923-4D90-A410-140CADE17D20}" srcOrd="0" destOrd="0" presId="urn:microsoft.com/office/officeart/2005/8/layout/chevron1"/>
    <dgm:cxn modelId="{7585F457-A546-44D8-9A75-2CE446E474F3}" type="presParOf" srcId="{27A3253F-53D2-44D8-B711-08C21703F62A}" destId="{B3D3F038-0951-497C-80DD-1A6C0B17212D}" srcOrd="0" destOrd="0" presId="urn:microsoft.com/office/officeart/2005/8/layout/chevron1"/>
    <dgm:cxn modelId="{CAE4EFE2-437E-493A-919B-C90D47825EB9}" type="presParOf" srcId="{27A3253F-53D2-44D8-B711-08C21703F62A}" destId="{754135CF-08B0-4D96-9367-0583941DAB05}" srcOrd="1" destOrd="0" presId="urn:microsoft.com/office/officeart/2005/8/layout/chevron1"/>
    <dgm:cxn modelId="{1173771F-301C-4244-9DCC-256862212A34}" type="presParOf" srcId="{27A3253F-53D2-44D8-B711-08C21703F62A}" destId="{BEEDE518-2923-4D90-A410-140CADE17D20}" srcOrd="2" destOrd="0" presId="urn:microsoft.com/office/officeart/2005/8/layout/chevron1"/>
    <dgm:cxn modelId="{64C9067C-FEEE-486A-8124-72C457FA4DA3}" type="presParOf" srcId="{27A3253F-53D2-44D8-B711-08C21703F62A}" destId="{5EB57492-312C-445C-A5EA-F1CA0CC367ED}" srcOrd="3" destOrd="0" presId="urn:microsoft.com/office/officeart/2005/8/layout/chevron1"/>
    <dgm:cxn modelId="{7F446701-F4D3-437F-A96F-422444F5F51B}" type="presParOf" srcId="{27A3253F-53D2-44D8-B711-08C21703F62A}" destId="{FBA6C906-C245-4473-9EAB-B3BDA309D9F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E7285E-9791-49FB-A478-66C189F46B5E}" type="doc">
      <dgm:prSet loTypeId="urn:microsoft.com/office/officeart/2005/8/layout/chevron1" loCatId="process" qsTypeId="urn:microsoft.com/office/officeart/2005/8/quickstyle/simple1" qsCatId="simple" csTypeId="urn:microsoft.com/office/officeart/2005/8/colors/accent1_2" csCatId="accent1" phldr="1"/>
      <dgm:spPr/>
    </dgm:pt>
    <dgm:pt modelId="{0570CEE5-8D23-43EB-91A6-732A74164E47}">
      <dgm:prSet phldrT="[Text]" custT="1"/>
      <dgm:spPr/>
      <dgm:t>
        <a:bodyPr/>
        <a:lstStyle/>
        <a:p>
          <a:r>
            <a:rPr lang="en-US" sz="2200" b="0" i="0" dirty="0" smtClean="0">
              <a:solidFill>
                <a:schemeClr val="bg1"/>
              </a:solidFill>
            </a:rPr>
            <a:t>Past</a:t>
          </a:r>
          <a:endParaRPr lang="en-US" sz="2200" b="0" i="0" dirty="0">
            <a:solidFill>
              <a:schemeClr val="bg1"/>
            </a:solidFill>
          </a:endParaRPr>
        </a:p>
      </dgm:t>
    </dgm:pt>
    <dgm:pt modelId="{7916D68E-856A-450A-B315-15181A76110D}" type="parTrans" cxnId="{EFA8E665-1394-44ED-8B5A-9203B032143A}">
      <dgm:prSet/>
      <dgm:spPr/>
      <dgm:t>
        <a:bodyPr/>
        <a:lstStyle/>
        <a:p>
          <a:endParaRPr lang="en-US"/>
        </a:p>
      </dgm:t>
    </dgm:pt>
    <dgm:pt modelId="{E4A09D1E-A804-4751-95B1-2EFB60C4298E}" type="sibTrans" cxnId="{EFA8E665-1394-44ED-8B5A-9203B032143A}">
      <dgm:prSet/>
      <dgm:spPr/>
      <dgm:t>
        <a:bodyPr/>
        <a:lstStyle/>
        <a:p>
          <a:endParaRPr lang="en-US"/>
        </a:p>
      </dgm:t>
    </dgm:pt>
    <dgm:pt modelId="{F5A1971F-C0FB-42BC-A82B-B9047D151722}">
      <dgm:prSet phldrT="[Text]" custT="1"/>
      <dgm:spPr/>
      <dgm:t>
        <a:bodyPr/>
        <a:lstStyle/>
        <a:p>
          <a:r>
            <a:rPr lang="en-US" sz="2200" dirty="0" smtClean="0"/>
            <a:t>Present</a:t>
          </a:r>
          <a:endParaRPr lang="en-US" sz="2200" dirty="0"/>
        </a:p>
      </dgm:t>
    </dgm:pt>
    <dgm:pt modelId="{935BDC42-CBC6-4F47-8687-8D20AD138E14}" type="parTrans" cxnId="{32BD5D4F-8FAF-46CF-8267-0967D32EC818}">
      <dgm:prSet/>
      <dgm:spPr/>
      <dgm:t>
        <a:bodyPr/>
        <a:lstStyle/>
        <a:p>
          <a:endParaRPr lang="en-US"/>
        </a:p>
      </dgm:t>
    </dgm:pt>
    <dgm:pt modelId="{21D75E61-37CF-45C0-84EE-18AEB6315FC2}" type="sibTrans" cxnId="{32BD5D4F-8FAF-46CF-8267-0967D32EC818}">
      <dgm:prSet/>
      <dgm:spPr/>
      <dgm:t>
        <a:bodyPr/>
        <a:lstStyle/>
        <a:p>
          <a:endParaRPr lang="en-US"/>
        </a:p>
      </dgm:t>
    </dgm:pt>
    <dgm:pt modelId="{B2C699CD-9FBD-4509-91A3-8B42F9260D1B}">
      <dgm:prSet phldrT="[Text]" custT="1"/>
      <dgm:spPr/>
      <dgm:t>
        <a:bodyPr/>
        <a:lstStyle/>
        <a:p>
          <a:r>
            <a:rPr lang="en-US" sz="3600" b="1" i="1" dirty="0" smtClean="0">
              <a:solidFill>
                <a:schemeClr val="tx1">
                  <a:lumMod val="85000"/>
                  <a:lumOff val="15000"/>
                </a:schemeClr>
              </a:solidFill>
            </a:rPr>
            <a:t>Future</a:t>
          </a:r>
          <a:endParaRPr lang="en-US" sz="3600" b="1" i="1" dirty="0">
            <a:solidFill>
              <a:schemeClr val="tx1">
                <a:lumMod val="85000"/>
                <a:lumOff val="15000"/>
              </a:schemeClr>
            </a:solidFill>
          </a:endParaRPr>
        </a:p>
      </dgm:t>
    </dgm:pt>
    <dgm:pt modelId="{3974F53A-5158-4807-A548-5DDA631CA578}" type="parTrans" cxnId="{6ED72398-D321-4589-9BCA-A660842B3535}">
      <dgm:prSet/>
      <dgm:spPr/>
      <dgm:t>
        <a:bodyPr/>
        <a:lstStyle/>
        <a:p>
          <a:endParaRPr lang="en-US"/>
        </a:p>
      </dgm:t>
    </dgm:pt>
    <dgm:pt modelId="{0A3E98DE-0844-42B6-9902-67E6310B7D7B}" type="sibTrans" cxnId="{6ED72398-D321-4589-9BCA-A660842B3535}">
      <dgm:prSet/>
      <dgm:spPr/>
      <dgm:t>
        <a:bodyPr/>
        <a:lstStyle/>
        <a:p>
          <a:endParaRPr lang="en-US"/>
        </a:p>
      </dgm:t>
    </dgm:pt>
    <dgm:pt modelId="{27A3253F-53D2-44D8-B711-08C21703F62A}" type="pres">
      <dgm:prSet presAssocID="{E4E7285E-9791-49FB-A478-66C189F46B5E}" presName="Name0" presStyleCnt="0">
        <dgm:presLayoutVars>
          <dgm:dir/>
          <dgm:animLvl val="lvl"/>
          <dgm:resizeHandles val="exact"/>
        </dgm:presLayoutVars>
      </dgm:prSet>
      <dgm:spPr/>
    </dgm:pt>
    <dgm:pt modelId="{B3D3F038-0951-497C-80DD-1A6C0B17212D}" type="pres">
      <dgm:prSet presAssocID="{0570CEE5-8D23-43EB-91A6-732A74164E47}" presName="parTxOnly" presStyleLbl="node1" presStyleIdx="0" presStyleCnt="3">
        <dgm:presLayoutVars>
          <dgm:chMax val="0"/>
          <dgm:chPref val="0"/>
          <dgm:bulletEnabled val="1"/>
        </dgm:presLayoutVars>
      </dgm:prSet>
      <dgm:spPr/>
      <dgm:t>
        <a:bodyPr/>
        <a:lstStyle/>
        <a:p>
          <a:endParaRPr lang="en-US"/>
        </a:p>
      </dgm:t>
    </dgm:pt>
    <dgm:pt modelId="{754135CF-08B0-4D96-9367-0583941DAB05}" type="pres">
      <dgm:prSet presAssocID="{E4A09D1E-A804-4751-95B1-2EFB60C4298E}" presName="parTxOnlySpace" presStyleCnt="0"/>
      <dgm:spPr/>
    </dgm:pt>
    <dgm:pt modelId="{BEEDE518-2923-4D90-A410-140CADE17D20}" type="pres">
      <dgm:prSet presAssocID="{F5A1971F-C0FB-42BC-A82B-B9047D151722}" presName="parTxOnly" presStyleLbl="node1" presStyleIdx="1" presStyleCnt="3">
        <dgm:presLayoutVars>
          <dgm:chMax val="0"/>
          <dgm:chPref val="0"/>
          <dgm:bulletEnabled val="1"/>
        </dgm:presLayoutVars>
      </dgm:prSet>
      <dgm:spPr/>
      <dgm:t>
        <a:bodyPr/>
        <a:lstStyle/>
        <a:p>
          <a:endParaRPr lang="en-US"/>
        </a:p>
      </dgm:t>
    </dgm:pt>
    <dgm:pt modelId="{5EB57492-312C-445C-A5EA-F1CA0CC367ED}" type="pres">
      <dgm:prSet presAssocID="{21D75E61-37CF-45C0-84EE-18AEB6315FC2}" presName="parTxOnlySpace" presStyleCnt="0"/>
      <dgm:spPr/>
    </dgm:pt>
    <dgm:pt modelId="{FBA6C906-C245-4473-9EAB-B3BDA309D9F4}" type="pres">
      <dgm:prSet presAssocID="{B2C699CD-9FBD-4509-91A3-8B42F9260D1B}" presName="parTxOnly" presStyleLbl="node1" presStyleIdx="2" presStyleCnt="3" custScaleX="111544" custLinFactNeighborX="-67081" custLinFactNeighborY="-2025">
        <dgm:presLayoutVars>
          <dgm:chMax val="0"/>
          <dgm:chPref val="0"/>
          <dgm:bulletEnabled val="1"/>
        </dgm:presLayoutVars>
      </dgm:prSet>
      <dgm:spPr/>
      <dgm:t>
        <a:bodyPr/>
        <a:lstStyle/>
        <a:p>
          <a:endParaRPr lang="en-US"/>
        </a:p>
      </dgm:t>
    </dgm:pt>
  </dgm:ptLst>
  <dgm:cxnLst>
    <dgm:cxn modelId="{C35C18B9-2DB6-4AB9-9FED-D551C551BB72}" type="presOf" srcId="{B2C699CD-9FBD-4509-91A3-8B42F9260D1B}" destId="{FBA6C906-C245-4473-9EAB-B3BDA309D9F4}" srcOrd="0" destOrd="0" presId="urn:microsoft.com/office/officeart/2005/8/layout/chevron1"/>
    <dgm:cxn modelId="{32BD5D4F-8FAF-46CF-8267-0967D32EC818}" srcId="{E4E7285E-9791-49FB-A478-66C189F46B5E}" destId="{F5A1971F-C0FB-42BC-A82B-B9047D151722}" srcOrd="1" destOrd="0" parTransId="{935BDC42-CBC6-4F47-8687-8D20AD138E14}" sibTransId="{21D75E61-37CF-45C0-84EE-18AEB6315FC2}"/>
    <dgm:cxn modelId="{6ED72398-D321-4589-9BCA-A660842B3535}" srcId="{E4E7285E-9791-49FB-A478-66C189F46B5E}" destId="{B2C699CD-9FBD-4509-91A3-8B42F9260D1B}" srcOrd="2" destOrd="0" parTransId="{3974F53A-5158-4807-A548-5DDA631CA578}" sibTransId="{0A3E98DE-0844-42B6-9902-67E6310B7D7B}"/>
    <dgm:cxn modelId="{45236D48-306C-4A18-9F47-74BF2291C44F}" type="presOf" srcId="{F5A1971F-C0FB-42BC-A82B-B9047D151722}" destId="{BEEDE518-2923-4D90-A410-140CADE17D20}" srcOrd="0" destOrd="0" presId="urn:microsoft.com/office/officeart/2005/8/layout/chevron1"/>
    <dgm:cxn modelId="{EFA8E665-1394-44ED-8B5A-9203B032143A}" srcId="{E4E7285E-9791-49FB-A478-66C189F46B5E}" destId="{0570CEE5-8D23-43EB-91A6-732A74164E47}" srcOrd="0" destOrd="0" parTransId="{7916D68E-856A-450A-B315-15181A76110D}" sibTransId="{E4A09D1E-A804-4751-95B1-2EFB60C4298E}"/>
    <dgm:cxn modelId="{A66D3ABA-912A-4EB9-8270-14B71D587E2A}" type="presOf" srcId="{0570CEE5-8D23-43EB-91A6-732A74164E47}" destId="{B3D3F038-0951-497C-80DD-1A6C0B17212D}" srcOrd="0" destOrd="0" presId="urn:microsoft.com/office/officeart/2005/8/layout/chevron1"/>
    <dgm:cxn modelId="{5D89C701-258D-416D-BD01-E542FE4EAA8B}" type="presOf" srcId="{E4E7285E-9791-49FB-A478-66C189F46B5E}" destId="{27A3253F-53D2-44D8-B711-08C21703F62A}" srcOrd="0" destOrd="0" presId="urn:microsoft.com/office/officeart/2005/8/layout/chevron1"/>
    <dgm:cxn modelId="{1E9F8D13-A262-41D4-BC05-562DEF9F9432}" type="presParOf" srcId="{27A3253F-53D2-44D8-B711-08C21703F62A}" destId="{B3D3F038-0951-497C-80DD-1A6C0B17212D}" srcOrd="0" destOrd="0" presId="urn:microsoft.com/office/officeart/2005/8/layout/chevron1"/>
    <dgm:cxn modelId="{7E3C78B1-F407-4BF9-AC10-ECCE141BFAD8}" type="presParOf" srcId="{27A3253F-53D2-44D8-B711-08C21703F62A}" destId="{754135CF-08B0-4D96-9367-0583941DAB05}" srcOrd="1" destOrd="0" presId="urn:microsoft.com/office/officeart/2005/8/layout/chevron1"/>
    <dgm:cxn modelId="{7587964A-10E4-475A-8212-42298772CBE4}" type="presParOf" srcId="{27A3253F-53D2-44D8-B711-08C21703F62A}" destId="{BEEDE518-2923-4D90-A410-140CADE17D20}" srcOrd="2" destOrd="0" presId="urn:microsoft.com/office/officeart/2005/8/layout/chevron1"/>
    <dgm:cxn modelId="{B8297951-30EF-410D-9D6F-59150B083A2E}" type="presParOf" srcId="{27A3253F-53D2-44D8-B711-08C21703F62A}" destId="{5EB57492-312C-445C-A5EA-F1CA0CC367ED}" srcOrd="3" destOrd="0" presId="urn:microsoft.com/office/officeart/2005/8/layout/chevron1"/>
    <dgm:cxn modelId="{9783B8A2-B50E-4C23-8660-075176929F6E}" type="presParOf" srcId="{27A3253F-53D2-44D8-B711-08C21703F62A}" destId="{FBA6C906-C245-4473-9EAB-B3BDA309D9F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3F038-0951-497C-80DD-1A6C0B17212D}">
      <dsp:nvSpPr>
        <dsp:cNvPr id="0" name=""/>
        <dsp:cNvSpPr/>
      </dsp:nvSpPr>
      <dsp:spPr>
        <a:xfrm>
          <a:off x="2381" y="1451768"/>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i="1" kern="1200" dirty="0" smtClean="0">
              <a:solidFill>
                <a:schemeClr val="tx1">
                  <a:lumMod val="85000"/>
                  <a:lumOff val="15000"/>
                </a:schemeClr>
              </a:solidFill>
            </a:rPr>
            <a:t>Past</a:t>
          </a:r>
          <a:endParaRPr lang="en-US" sz="3600" b="1" i="1" kern="1200" dirty="0">
            <a:solidFill>
              <a:schemeClr val="tx1">
                <a:lumMod val="85000"/>
                <a:lumOff val="15000"/>
              </a:schemeClr>
            </a:solidFill>
          </a:endParaRPr>
        </a:p>
      </dsp:txBody>
      <dsp:txXfrm>
        <a:off x="582612" y="1451768"/>
        <a:ext cx="1740694" cy="1160462"/>
      </dsp:txXfrm>
    </dsp:sp>
    <dsp:sp modelId="{BEEDE518-2923-4D90-A410-140CADE17D20}">
      <dsp:nvSpPr>
        <dsp:cNvPr id="0" name=""/>
        <dsp:cNvSpPr/>
      </dsp:nvSpPr>
      <dsp:spPr>
        <a:xfrm>
          <a:off x="2613421" y="1451768"/>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Present</a:t>
          </a:r>
          <a:endParaRPr lang="en-US" sz="2400" kern="1200" dirty="0"/>
        </a:p>
      </dsp:txBody>
      <dsp:txXfrm>
        <a:off x="3193652" y="1451768"/>
        <a:ext cx="1740694" cy="1160462"/>
      </dsp:txXfrm>
    </dsp:sp>
    <dsp:sp modelId="{FBA6C906-C245-4473-9EAB-B3BDA309D9F4}">
      <dsp:nvSpPr>
        <dsp:cNvPr id="0" name=""/>
        <dsp:cNvSpPr/>
      </dsp:nvSpPr>
      <dsp:spPr>
        <a:xfrm>
          <a:off x="5224462" y="1451768"/>
          <a:ext cx="2901156" cy="11604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Future</a:t>
          </a:r>
          <a:endParaRPr lang="en-US" sz="2400" kern="1200" dirty="0"/>
        </a:p>
      </dsp:txBody>
      <dsp:txXfrm>
        <a:off x="5804693" y="1451768"/>
        <a:ext cx="1740694" cy="116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3F038-0951-497C-80DD-1A6C0B17212D}">
      <dsp:nvSpPr>
        <dsp:cNvPr id="0" name=""/>
        <dsp:cNvSpPr/>
      </dsp:nvSpPr>
      <dsp:spPr>
        <a:xfrm>
          <a:off x="3472" y="1468328"/>
          <a:ext cx="2818358" cy="11273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0" i="0" kern="1200" dirty="0" smtClean="0">
              <a:solidFill>
                <a:schemeClr val="bg1"/>
              </a:solidFill>
            </a:rPr>
            <a:t>Past</a:t>
          </a:r>
          <a:endParaRPr lang="en-US" sz="2400" b="0" i="0" kern="1200" dirty="0">
            <a:solidFill>
              <a:schemeClr val="bg1"/>
            </a:solidFill>
          </a:endParaRPr>
        </a:p>
      </dsp:txBody>
      <dsp:txXfrm>
        <a:off x="567144" y="1468328"/>
        <a:ext cx="1691015" cy="1127343"/>
      </dsp:txXfrm>
    </dsp:sp>
    <dsp:sp modelId="{BEEDE518-2923-4D90-A410-140CADE17D20}">
      <dsp:nvSpPr>
        <dsp:cNvPr id="0" name=""/>
        <dsp:cNvSpPr/>
      </dsp:nvSpPr>
      <dsp:spPr>
        <a:xfrm>
          <a:off x="2539994" y="1468328"/>
          <a:ext cx="3759210" cy="11273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i="1" kern="1200" dirty="0" smtClean="0">
              <a:solidFill>
                <a:schemeClr val="tx1">
                  <a:lumMod val="85000"/>
                  <a:lumOff val="15000"/>
                </a:schemeClr>
              </a:solidFill>
            </a:rPr>
            <a:t>Present</a:t>
          </a:r>
          <a:endParaRPr lang="en-US" sz="3600" b="1" i="1" kern="1200" dirty="0">
            <a:solidFill>
              <a:schemeClr val="tx1">
                <a:lumMod val="85000"/>
                <a:lumOff val="15000"/>
              </a:schemeClr>
            </a:solidFill>
          </a:endParaRPr>
        </a:p>
      </dsp:txBody>
      <dsp:txXfrm>
        <a:off x="3103666" y="1468328"/>
        <a:ext cx="2631867" cy="1127343"/>
      </dsp:txXfrm>
    </dsp:sp>
    <dsp:sp modelId="{FBA6C906-C245-4473-9EAB-B3BDA309D9F4}">
      <dsp:nvSpPr>
        <dsp:cNvPr id="0" name=""/>
        <dsp:cNvSpPr/>
      </dsp:nvSpPr>
      <dsp:spPr>
        <a:xfrm>
          <a:off x="6017369" y="1468328"/>
          <a:ext cx="2818358" cy="11273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Future</a:t>
          </a:r>
          <a:endParaRPr lang="en-US" sz="2400" kern="1200" dirty="0"/>
        </a:p>
      </dsp:txBody>
      <dsp:txXfrm>
        <a:off x="6581041" y="1468328"/>
        <a:ext cx="1691015" cy="1127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3F038-0951-497C-80DD-1A6C0B17212D}">
      <dsp:nvSpPr>
        <dsp:cNvPr id="0" name=""/>
        <dsp:cNvSpPr/>
      </dsp:nvSpPr>
      <dsp:spPr>
        <a:xfrm>
          <a:off x="2734" y="1467822"/>
          <a:ext cx="2820888" cy="112835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b="0" i="0" kern="1200" dirty="0" smtClean="0">
              <a:solidFill>
                <a:schemeClr val="bg1"/>
              </a:solidFill>
            </a:rPr>
            <a:t>Past</a:t>
          </a:r>
          <a:endParaRPr lang="en-US" sz="2200" b="0" i="0" kern="1200" dirty="0">
            <a:solidFill>
              <a:schemeClr val="bg1"/>
            </a:solidFill>
          </a:endParaRPr>
        </a:p>
      </dsp:txBody>
      <dsp:txXfrm>
        <a:off x="566912" y="1467822"/>
        <a:ext cx="1692533" cy="1128355"/>
      </dsp:txXfrm>
    </dsp:sp>
    <dsp:sp modelId="{BEEDE518-2923-4D90-A410-140CADE17D20}">
      <dsp:nvSpPr>
        <dsp:cNvPr id="0" name=""/>
        <dsp:cNvSpPr/>
      </dsp:nvSpPr>
      <dsp:spPr>
        <a:xfrm>
          <a:off x="2541534" y="1467822"/>
          <a:ext cx="2820888" cy="112835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Present</a:t>
          </a:r>
          <a:endParaRPr lang="en-US" sz="2200" kern="1200" dirty="0"/>
        </a:p>
      </dsp:txBody>
      <dsp:txXfrm>
        <a:off x="3105712" y="1467822"/>
        <a:ext cx="1692533" cy="1128355"/>
      </dsp:txXfrm>
    </dsp:sp>
    <dsp:sp modelId="{FBA6C906-C245-4473-9EAB-B3BDA309D9F4}">
      <dsp:nvSpPr>
        <dsp:cNvPr id="0" name=""/>
        <dsp:cNvSpPr/>
      </dsp:nvSpPr>
      <dsp:spPr>
        <a:xfrm>
          <a:off x="4891105" y="1444973"/>
          <a:ext cx="3146531" cy="112835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i="1" kern="1200" dirty="0" smtClean="0">
              <a:solidFill>
                <a:schemeClr val="tx1">
                  <a:lumMod val="85000"/>
                  <a:lumOff val="15000"/>
                </a:schemeClr>
              </a:solidFill>
            </a:rPr>
            <a:t>Future</a:t>
          </a:r>
          <a:endParaRPr lang="en-US" sz="3600" b="1" i="1" kern="1200" dirty="0">
            <a:solidFill>
              <a:schemeClr val="tx1">
                <a:lumMod val="85000"/>
                <a:lumOff val="15000"/>
              </a:schemeClr>
            </a:solidFill>
          </a:endParaRPr>
        </a:p>
      </dsp:txBody>
      <dsp:txXfrm>
        <a:off x="5455283" y="1444973"/>
        <a:ext cx="2018176" cy="11283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5A66F-6F29-4CFF-A0CB-CB39F9F3BC91}"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87431-C026-4D01-B60A-2244D1E56272}" type="slidenum">
              <a:rPr lang="en-US" smtClean="0"/>
              <a:t>‹#›</a:t>
            </a:fld>
            <a:endParaRPr lang="en-US"/>
          </a:p>
        </p:txBody>
      </p:sp>
    </p:spTree>
    <p:extLst>
      <p:ext uri="{BB962C8B-B14F-4D97-AF65-F5344CB8AC3E}">
        <p14:creationId xmlns:p14="http://schemas.microsoft.com/office/powerpoint/2010/main" val="220312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repository</a:t>
            </a:r>
            <a:r>
              <a:rPr lang="en-US" baseline="0" dirty="0" smtClean="0"/>
              <a:t> for ISETS Data</a:t>
            </a:r>
          </a:p>
          <a:p>
            <a:r>
              <a:rPr lang="en-US" baseline="0" dirty="0" smtClean="0"/>
              <a:t>Data extracted at the end of each week and at month end</a:t>
            </a:r>
          </a:p>
          <a:p>
            <a:r>
              <a:rPr lang="en-US" baseline="0" dirty="0" smtClean="0"/>
              <a:t>	-suggest working reports early in the week/month for most current data</a:t>
            </a:r>
          </a:p>
          <a:p>
            <a:r>
              <a:rPr lang="en-US" baseline="0" dirty="0" smtClean="0"/>
              <a:t>Management and Worker reports primarily geared to improve performance measures</a:t>
            </a:r>
          </a:p>
          <a:p>
            <a:r>
              <a:rPr lang="en-US" baseline="0" dirty="0" smtClean="0"/>
              <a:t>Benefits of DWH Reports </a:t>
            </a:r>
          </a:p>
          <a:p>
            <a:r>
              <a:rPr lang="en-US" baseline="0" dirty="0" smtClean="0"/>
              <a:t>	– reports for workers designed for workers and by workers</a:t>
            </a:r>
          </a:p>
          <a:p>
            <a:r>
              <a:rPr lang="en-US" baseline="0" dirty="0" smtClean="0"/>
              <a:t>	- Able to get reports easily when you want</a:t>
            </a:r>
          </a:p>
          <a:p>
            <a:r>
              <a:rPr lang="en-US" baseline="0" dirty="0" smtClean="0"/>
              <a:t>	- can download to excel to easily manipulate reports with sorts and filters</a:t>
            </a:r>
          </a:p>
          <a:p>
            <a:r>
              <a:rPr lang="en-US" baseline="0" dirty="0" smtClean="0"/>
              <a:t>Who has access? – anyone can get, contact the help desk</a:t>
            </a:r>
          </a:p>
          <a:p>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6</a:t>
            </a:fld>
            <a:endParaRPr lang="en-US" dirty="0"/>
          </a:p>
        </p:txBody>
      </p:sp>
    </p:spTree>
    <p:extLst>
      <p:ext uri="{BB962C8B-B14F-4D97-AF65-F5344CB8AC3E}">
        <p14:creationId xmlns:p14="http://schemas.microsoft.com/office/powerpoint/2010/main" val="239643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focus on the "RED" segments.  Users can find individual transactions comprising held dollar amounts.  This screen makes it easy for them to see where their money is held, which categories have the most UDC.</a:t>
            </a:r>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20</a:t>
            </a:fld>
            <a:endParaRPr lang="en-US" dirty="0"/>
          </a:p>
        </p:txBody>
      </p:sp>
    </p:spTree>
    <p:extLst>
      <p:ext uri="{BB962C8B-B14F-4D97-AF65-F5344CB8AC3E}">
        <p14:creationId xmlns:p14="http://schemas.microsoft.com/office/powerpoint/2010/main" val="51817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22</a:t>
            </a:fld>
            <a:endParaRPr lang="en-US" dirty="0"/>
          </a:p>
        </p:txBody>
      </p:sp>
    </p:spTree>
    <p:extLst>
      <p:ext uri="{BB962C8B-B14F-4D97-AF65-F5344CB8AC3E}">
        <p14:creationId xmlns:p14="http://schemas.microsoft.com/office/powerpoint/2010/main" val="116722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23</a:t>
            </a:fld>
            <a:endParaRPr lang="en-US" dirty="0"/>
          </a:p>
        </p:txBody>
      </p:sp>
    </p:spTree>
    <p:extLst>
      <p:ext uri="{BB962C8B-B14F-4D97-AF65-F5344CB8AC3E}">
        <p14:creationId xmlns:p14="http://schemas.microsoft.com/office/powerpoint/2010/main" val="375532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24</a:t>
            </a:fld>
            <a:endParaRPr lang="en-US" dirty="0"/>
          </a:p>
        </p:txBody>
      </p:sp>
    </p:spTree>
    <p:extLst>
      <p:ext uri="{BB962C8B-B14F-4D97-AF65-F5344CB8AC3E}">
        <p14:creationId xmlns:p14="http://schemas.microsoft.com/office/powerpoint/2010/main" val="1013505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25</a:t>
            </a:fld>
            <a:endParaRPr lang="en-US" dirty="0"/>
          </a:p>
        </p:txBody>
      </p:sp>
    </p:spTree>
    <p:extLst>
      <p:ext uri="{BB962C8B-B14F-4D97-AF65-F5344CB8AC3E}">
        <p14:creationId xmlns:p14="http://schemas.microsoft.com/office/powerpoint/2010/main" val="528804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26</a:t>
            </a:fld>
            <a:endParaRPr lang="en-US" dirty="0"/>
          </a:p>
        </p:txBody>
      </p:sp>
    </p:spTree>
    <p:extLst>
      <p:ext uri="{BB962C8B-B14F-4D97-AF65-F5344CB8AC3E}">
        <p14:creationId xmlns:p14="http://schemas.microsoft.com/office/powerpoint/2010/main" val="1644800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As</a:t>
            </a:r>
            <a:r>
              <a:rPr lang="en-US" altLang="en-US" baseline="0" dirty="0" smtClean="0"/>
              <a:t> many pieces of report data as you’d like to see.</a:t>
            </a:r>
          </a:p>
          <a:p>
            <a:pPr eaLnBrk="1" hangingPunct="1">
              <a:spcBef>
                <a:spcPct val="0"/>
              </a:spcBef>
            </a:pPr>
            <a:r>
              <a:rPr lang="en-US" altLang="en-US" baseline="0" dirty="0" smtClean="0"/>
              <a:t>Keep in mind the report will be difficult to print effectively if use too many selections</a:t>
            </a:r>
            <a:endParaRPr lang="en-US" altLang="en-US" dirty="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DC47AD-822D-45F3-8AAB-D6F869FF5669}" type="slidenum">
              <a:rPr lang="en-US" altLang="en-US" smtClean="0"/>
              <a:pPr/>
              <a:t>27</a:t>
            </a:fld>
            <a:endParaRPr lang="en-US" altLang="en-US" dirty="0"/>
          </a:p>
        </p:txBody>
      </p:sp>
    </p:spTree>
    <p:extLst>
      <p:ext uri="{BB962C8B-B14F-4D97-AF65-F5344CB8AC3E}">
        <p14:creationId xmlns:p14="http://schemas.microsoft.com/office/powerpoint/2010/main" val="3091808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10"/>
          </p:nvPr>
        </p:nvSpPr>
        <p:spPr/>
        <p:txBody>
          <a:bodyPr/>
          <a:lstStyle/>
          <a:p>
            <a:fld id="{EF7E51E0-12B3-9E42-897D-B4823B3A028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177843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29</a:t>
            </a:fld>
            <a:endParaRPr lang="en-US" dirty="0"/>
          </a:p>
        </p:txBody>
      </p:sp>
    </p:spTree>
    <p:extLst>
      <p:ext uri="{BB962C8B-B14F-4D97-AF65-F5344CB8AC3E}">
        <p14:creationId xmlns:p14="http://schemas.microsoft.com/office/powerpoint/2010/main" val="1877362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6CEC72-DAF3-4C89-9E0E-45E66DA24970}" type="slidenum">
              <a:rPr lang="en-US" smtClean="0"/>
              <a:t>30</a:t>
            </a:fld>
            <a:endParaRPr lang="en-US" dirty="0"/>
          </a:p>
        </p:txBody>
      </p:sp>
    </p:spTree>
    <p:extLst>
      <p:ext uri="{BB962C8B-B14F-4D97-AF65-F5344CB8AC3E}">
        <p14:creationId xmlns:p14="http://schemas.microsoft.com/office/powerpoint/2010/main" val="295569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7</a:t>
            </a:fld>
            <a:endParaRPr lang="en-US" dirty="0"/>
          </a:p>
        </p:txBody>
      </p:sp>
    </p:spTree>
    <p:extLst>
      <p:ext uri="{BB962C8B-B14F-4D97-AF65-F5344CB8AC3E}">
        <p14:creationId xmlns:p14="http://schemas.microsoft.com/office/powerpoint/2010/main" val="159648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31</a:t>
            </a:fld>
            <a:endParaRPr lang="en-US" dirty="0"/>
          </a:p>
        </p:txBody>
      </p:sp>
    </p:spTree>
    <p:extLst>
      <p:ext uri="{BB962C8B-B14F-4D97-AF65-F5344CB8AC3E}">
        <p14:creationId xmlns:p14="http://schemas.microsoft.com/office/powerpoint/2010/main" val="2528776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32</a:t>
            </a:fld>
            <a:endParaRPr lang="en-US" dirty="0"/>
          </a:p>
        </p:txBody>
      </p:sp>
    </p:spTree>
    <p:extLst>
      <p:ext uri="{BB962C8B-B14F-4D97-AF65-F5344CB8AC3E}">
        <p14:creationId xmlns:p14="http://schemas.microsoft.com/office/powerpoint/2010/main" val="237236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33</a:t>
            </a:fld>
            <a:endParaRPr lang="en-US" dirty="0"/>
          </a:p>
        </p:txBody>
      </p:sp>
    </p:spTree>
    <p:extLst>
      <p:ext uri="{BB962C8B-B14F-4D97-AF65-F5344CB8AC3E}">
        <p14:creationId xmlns:p14="http://schemas.microsoft.com/office/powerpoint/2010/main" val="896637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10"/>
          </p:nvPr>
        </p:nvSpPr>
        <p:spPr/>
        <p:txBody>
          <a:bodyPr/>
          <a:lstStyle/>
          <a:p>
            <a:fld id="{316CEC72-DAF3-4C89-9E0E-45E66DA24970}" type="slidenum">
              <a:rPr lang="en-US" smtClean="0"/>
              <a:t>34</a:t>
            </a:fld>
            <a:endParaRPr lang="en-US" dirty="0"/>
          </a:p>
        </p:txBody>
      </p:sp>
    </p:spTree>
    <p:extLst>
      <p:ext uri="{BB962C8B-B14F-4D97-AF65-F5344CB8AC3E}">
        <p14:creationId xmlns:p14="http://schemas.microsoft.com/office/powerpoint/2010/main" val="972190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6CEC72-DAF3-4C89-9E0E-45E66DA24970}" type="slidenum">
              <a:rPr lang="en-US" smtClean="0"/>
              <a:t>35</a:t>
            </a:fld>
            <a:endParaRPr lang="en-US" dirty="0"/>
          </a:p>
        </p:txBody>
      </p:sp>
    </p:spTree>
    <p:extLst>
      <p:ext uri="{BB962C8B-B14F-4D97-AF65-F5344CB8AC3E}">
        <p14:creationId xmlns:p14="http://schemas.microsoft.com/office/powerpoint/2010/main" val="398465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316CEC72-DAF3-4C89-9E0E-45E66DA24970}" type="slidenum">
              <a:rPr lang="en-US" smtClean="0"/>
              <a:t>36</a:t>
            </a:fld>
            <a:endParaRPr lang="en-US" dirty="0"/>
          </a:p>
        </p:txBody>
      </p:sp>
    </p:spTree>
    <p:extLst>
      <p:ext uri="{BB962C8B-B14F-4D97-AF65-F5344CB8AC3E}">
        <p14:creationId xmlns:p14="http://schemas.microsoft.com/office/powerpoint/2010/main" val="1588000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37</a:t>
            </a:fld>
            <a:endParaRPr lang="en-US" dirty="0"/>
          </a:p>
        </p:txBody>
      </p:sp>
    </p:spTree>
    <p:extLst>
      <p:ext uri="{BB962C8B-B14F-4D97-AF65-F5344CB8AC3E}">
        <p14:creationId xmlns:p14="http://schemas.microsoft.com/office/powerpoint/2010/main" val="3677812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38</a:t>
            </a:fld>
            <a:endParaRPr lang="en-US" dirty="0"/>
          </a:p>
        </p:txBody>
      </p:sp>
    </p:spTree>
    <p:extLst>
      <p:ext uri="{BB962C8B-B14F-4D97-AF65-F5344CB8AC3E}">
        <p14:creationId xmlns:p14="http://schemas.microsoft.com/office/powerpoint/2010/main" val="2391182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39</a:t>
            </a:fld>
            <a:endParaRPr lang="en-US" dirty="0"/>
          </a:p>
        </p:txBody>
      </p:sp>
    </p:spTree>
    <p:extLst>
      <p:ext uri="{BB962C8B-B14F-4D97-AF65-F5344CB8AC3E}">
        <p14:creationId xmlns:p14="http://schemas.microsoft.com/office/powerpoint/2010/main" val="910981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40</a:t>
            </a:fld>
            <a:endParaRPr lang="en-US" dirty="0"/>
          </a:p>
        </p:txBody>
      </p:sp>
    </p:spTree>
    <p:extLst>
      <p:ext uri="{BB962C8B-B14F-4D97-AF65-F5344CB8AC3E}">
        <p14:creationId xmlns:p14="http://schemas.microsoft.com/office/powerpoint/2010/main" val="286122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a:t>
            </a:r>
            <a:r>
              <a:rPr lang="en-US" baseline="0" dirty="0" smtClean="0"/>
              <a:t> representation of how we are doing in each of the four performance measures </a:t>
            </a:r>
            <a:br>
              <a:rPr lang="en-US" baseline="0" dirty="0" smtClean="0"/>
            </a:br>
            <a:r>
              <a:rPr lang="en-US" baseline="0" dirty="0" smtClean="0"/>
              <a:t>Drop box allowing you to select either paternity established, order establishment, current support percentage, or cases paying on arrears</a:t>
            </a:r>
          </a:p>
          <a:p>
            <a:r>
              <a:rPr lang="en-US" baseline="0" dirty="0" smtClean="0"/>
              <a:t>Will give you a red/yellow/green depiction (including percentages) of the state currently, allowing for easy comparison with other counties.</a:t>
            </a:r>
          </a:p>
          <a:p>
            <a:r>
              <a:rPr lang="en-US" baseline="0" dirty="0" smtClean="0"/>
              <a:t>If you click on any given county name, will take you to the associated shortcut report we discussed earlier for that county.</a:t>
            </a:r>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8</a:t>
            </a:fld>
            <a:endParaRPr lang="en-US" dirty="0"/>
          </a:p>
        </p:txBody>
      </p:sp>
    </p:spTree>
    <p:extLst>
      <p:ext uri="{BB962C8B-B14F-4D97-AF65-F5344CB8AC3E}">
        <p14:creationId xmlns:p14="http://schemas.microsoft.com/office/powerpoint/2010/main" val="3555971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6CEC72-DAF3-4C89-9E0E-45E66DA24970}" type="slidenum">
              <a:rPr lang="en-US" smtClean="0"/>
              <a:t>41</a:t>
            </a:fld>
            <a:endParaRPr lang="en-US" dirty="0"/>
          </a:p>
        </p:txBody>
      </p:sp>
    </p:spTree>
    <p:extLst>
      <p:ext uri="{BB962C8B-B14F-4D97-AF65-F5344CB8AC3E}">
        <p14:creationId xmlns:p14="http://schemas.microsoft.com/office/powerpoint/2010/main" val="3071280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6CEC72-DAF3-4C89-9E0E-45E66DA24970}" type="slidenum">
              <a:rPr lang="en-US" smtClean="0"/>
              <a:t>42</a:t>
            </a:fld>
            <a:endParaRPr lang="en-US" dirty="0"/>
          </a:p>
        </p:txBody>
      </p:sp>
    </p:spTree>
    <p:extLst>
      <p:ext uri="{BB962C8B-B14F-4D97-AF65-F5344CB8AC3E}">
        <p14:creationId xmlns:p14="http://schemas.microsoft.com/office/powerpoint/2010/main" val="3920413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43</a:t>
            </a:fld>
            <a:endParaRPr lang="en-US" dirty="0"/>
          </a:p>
        </p:txBody>
      </p:sp>
    </p:spTree>
    <p:extLst>
      <p:ext uri="{BB962C8B-B14F-4D97-AF65-F5344CB8AC3E}">
        <p14:creationId xmlns:p14="http://schemas.microsoft.com/office/powerpoint/2010/main" val="2644485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44</a:t>
            </a:fld>
            <a:endParaRPr lang="en-US" dirty="0"/>
          </a:p>
        </p:txBody>
      </p:sp>
    </p:spTree>
    <p:extLst>
      <p:ext uri="{BB962C8B-B14F-4D97-AF65-F5344CB8AC3E}">
        <p14:creationId xmlns:p14="http://schemas.microsoft.com/office/powerpoint/2010/main" val="2158028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16CEC72-DAF3-4C89-9E0E-45E66DA24970}" type="slidenum">
              <a:rPr lang="en-US" smtClean="0"/>
              <a:t>45</a:t>
            </a:fld>
            <a:endParaRPr lang="en-US" dirty="0"/>
          </a:p>
        </p:txBody>
      </p:sp>
    </p:spTree>
    <p:extLst>
      <p:ext uri="{BB962C8B-B14F-4D97-AF65-F5344CB8AC3E}">
        <p14:creationId xmlns:p14="http://schemas.microsoft.com/office/powerpoint/2010/main" val="583304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16CEC72-DAF3-4C89-9E0E-45E66DA24970}" type="slidenum">
              <a:rPr lang="en-US" smtClean="0"/>
              <a:t>46</a:t>
            </a:fld>
            <a:endParaRPr lang="en-US" dirty="0"/>
          </a:p>
        </p:txBody>
      </p:sp>
    </p:spTree>
    <p:extLst>
      <p:ext uri="{BB962C8B-B14F-4D97-AF65-F5344CB8AC3E}">
        <p14:creationId xmlns:p14="http://schemas.microsoft.com/office/powerpoint/2010/main" val="3692187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smtClean="0"/>
          </a:p>
          <a:p>
            <a:pPr marL="168244" indent="-168244">
              <a:buFont typeface="Arial" panose="020B0604020202020204" pitchFamily="34" charset="0"/>
              <a:buChar char="•"/>
            </a:pPr>
            <a:endParaRPr lang="en-US" baseline="0" dirty="0" smtClean="0"/>
          </a:p>
          <a:p>
            <a:pPr marL="168244" indent="-168244">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47</a:t>
            </a:fld>
            <a:endParaRPr lang="en-US" dirty="0"/>
          </a:p>
        </p:txBody>
      </p:sp>
    </p:spTree>
    <p:extLst>
      <p:ext uri="{BB962C8B-B14F-4D97-AF65-F5344CB8AC3E}">
        <p14:creationId xmlns:p14="http://schemas.microsoft.com/office/powerpoint/2010/main" val="3753277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48</a:t>
            </a:fld>
            <a:endParaRPr lang="en-US" dirty="0"/>
          </a:p>
        </p:txBody>
      </p:sp>
    </p:spTree>
    <p:extLst>
      <p:ext uri="{BB962C8B-B14F-4D97-AF65-F5344CB8AC3E}">
        <p14:creationId xmlns:p14="http://schemas.microsoft.com/office/powerpoint/2010/main" val="2990329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49</a:t>
            </a:fld>
            <a:endParaRPr lang="en-US" dirty="0"/>
          </a:p>
        </p:txBody>
      </p:sp>
    </p:spTree>
    <p:extLst>
      <p:ext uri="{BB962C8B-B14F-4D97-AF65-F5344CB8AC3E}">
        <p14:creationId xmlns:p14="http://schemas.microsoft.com/office/powerpoint/2010/main" val="3020085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CEC72-DAF3-4C89-9E0E-45E66DA24970}" type="slidenum">
              <a:rPr lang="en-US" smtClean="0"/>
              <a:t>50</a:t>
            </a:fld>
            <a:endParaRPr lang="en-US" dirty="0"/>
          </a:p>
        </p:txBody>
      </p:sp>
    </p:spTree>
    <p:extLst>
      <p:ext uri="{BB962C8B-B14F-4D97-AF65-F5344CB8AC3E}">
        <p14:creationId xmlns:p14="http://schemas.microsoft.com/office/powerpoint/2010/main" val="119549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100AD6-96FF-447D-8952-500CCDE51A3E}" type="slidenum">
              <a:rPr lang="en-US" altLang="en-US" smtClean="0"/>
              <a:pPr/>
              <a:t>9</a:t>
            </a:fld>
            <a:endParaRPr lang="en-US" altLang="en-US" dirty="0"/>
          </a:p>
        </p:txBody>
      </p:sp>
    </p:spTree>
    <p:extLst>
      <p:ext uri="{BB962C8B-B14F-4D97-AF65-F5344CB8AC3E}">
        <p14:creationId xmlns:p14="http://schemas.microsoft.com/office/powerpoint/2010/main" val="217866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As</a:t>
            </a:r>
            <a:r>
              <a:rPr lang="en-US" altLang="en-US" baseline="0" dirty="0" smtClean="0"/>
              <a:t> many pieces of report data as you’d like to see.</a:t>
            </a:r>
          </a:p>
          <a:p>
            <a:pPr eaLnBrk="1" hangingPunct="1">
              <a:spcBef>
                <a:spcPct val="0"/>
              </a:spcBef>
            </a:pPr>
            <a:r>
              <a:rPr lang="en-US" altLang="en-US" baseline="0" dirty="0" smtClean="0"/>
              <a:t>Keep in mind the report will be difficult to print effectively if use too many selections</a:t>
            </a:r>
            <a:endParaRPr lang="en-US" altLang="en-US" dirty="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DC47AD-822D-45F3-8AAB-D6F869FF5669}" type="slidenum">
              <a:rPr lang="en-US" altLang="en-US" smtClean="0"/>
              <a:pPr/>
              <a:t>11</a:t>
            </a:fld>
            <a:endParaRPr lang="en-US" altLang="en-US" dirty="0"/>
          </a:p>
        </p:txBody>
      </p:sp>
    </p:spTree>
    <p:extLst>
      <p:ext uri="{BB962C8B-B14F-4D97-AF65-F5344CB8AC3E}">
        <p14:creationId xmlns:p14="http://schemas.microsoft.com/office/powerpoint/2010/main" val="32791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As</a:t>
            </a:r>
            <a:r>
              <a:rPr lang="en-US" altLang="en-US" baseline="0" dirty="0" smtClean="0"/>
              <a:t> many pieces of report data as you’d like to see.</a:t>
            </a:r>
          </a:p>
          <a:p>
            <a:pPr eaLnBrk="1" hangingPunct="1">
              <a:spcBef>
                <a:spcPct val="0"/>
              </a:spcBef>
            </a:pPr>
            <a:r>
              <a:rPr lang="en-US" altLang="en-US" baseline="0" dirty="0" smtClean="0"/>
              <a:t>Keep in mind the report will be difficult to print effectively if use too many selections</a:t>
            </a:r>
            <a:endParaRPr lang="en-US" altLang="en-US" dirty="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DC47AD-822D-45F3-8AAB-D6F869FF5669}" type="slidenum">
              <a:rPr lang="en-US" altLang="en-US" smtClean="0"/>
              <a:pPr/>
              <a:t>12</a:t>
            </a:fld>
            <a:endParaRPr lang="en-US" altLang="en-US" dirty="0"/>
          </a:p>
        </p:txBody>
      </p:sp>
    </p:spTree>
    <p:extLst>
      <p:ext uri="{BB962C8B-B14F-4D97-AF65-F5344CB8AC3E}">
        <p14:creationId xmlns:p14="http://schemas.microsoft.com/office/powerpoint/2010/main" val="153611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specific work reports</a:t>
            </a:r>
            <a:r>
              <a:rPr lang="en-US" baseline="0" dirty="0" smtClean="0"/>
              <a:t> (1-4) and one report that traces back to the UDC as identified by the OCSE-34 Report (#5)</a:t>
            </a:r>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17</a:t>
            </a:fld>
            <a:endParaRPr lang="en-US" dirty="0"/>
          </a:p>
        </p:txBody>
      </p:sp>
    </p:spTree>
    <p:extLst>
      <p:ext uri="{BB962C8B-B14F-4D97-AF65-F5344CB8AC3E}">
        <p14:creationId xmlns:p14="http://schemas.microsoft.com/office/powerpoint/2010/main" val="6264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half of this page is UDC that will typically resolve itself.  We generally refer to this as "good" UDC and it is displayed in the color blue on the two subsequent graphics  The bottom portion is "BAD" UDC.  This is RED in the subsequent two graphics, and it is this that we focus our attention.</a:t>
            </a:r>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18</a:t>
            </a:fld>
            <a:endParaRPr lang="en-US" dirty="0"/>
          </a:p>
        </p:txBody>
      </p:sp>
    </p:spTree>
    <p:extLst>
      <p:ext uri="{BB962C8B-B14F-4D97-AF65-F5344CB8AC3E}">
        <p14:creationId xmlns:p14="http://schemas.microsoft.com/office/powerpoint/2010/main" val="384067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to work reports on top of screen.  pie graphs display "good" vs. "bad" UDC and category breakout of "bad" (RED) specifically</a:t>
            </a:r>
            <a:endParaRPr lang="en-US" dirty="0"/>
          </a:p>
        </p:txBody>
      </p:sp>
      <p:sp>
        <p:nvSpPr>
          <p:cNvPr id="4" name="Slide Number Placeholder 3"/>
          <p:cNvSpPr>
            <a:spLocks noGrp="1"/>
          </p:cNvSpPr>
          <p:nvPr>
            <p:ph type="sldNum" sz="quarter" idx="10"/>
          </p:nvPr>
        </p:nvSpPr>
        <p:spPr/>
        <p:txBody>
          <a:bodyPr/>
          <a:lstStyle/>
          <a:p>
            <a:pPr>
              <a:defRPr/>
            </a:pPr>
            <a:fld id="{40888861-EA68-4D79-96BC-52C27C7C725E}" type="slidenum">
              <a:rPr lang="en-US" smtClean="0"/>
              <a:pPr>
                <a:defRPr/>
              </a:pPr>
              <a:t>19</a:t>
            </a:fld>
            <a:endParaRPr lang="en-US" dirty="0"/>
          </a:p>
        </p:txBody>
      </p:sp>
    </p:spTree>
    <p:extLst>
      <p:ext uri="{BB962C8B-B14F-4D97-AF65-F5344CB8AC3E}">
        <p14:creationId xmlns:p14="http://schemas.microsoft.com/office/powerpoint/2010/main" val="1456852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outdoor, sky, water, boat&#10;&#10;Description automatically generated">
            <a:extLst>
              <a:ext uri="{FF2B5EF4-FFF2-40B4-BE49-F238E27FC236}">
                <a16:creationId xmlns="" xmlns:a16="http://schemas.microsoft.com/office/drawing/2014/main" id="{8B7AE5C5-546E-4541-A559-E3393D7BD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37" y="-1270827"/>
            <a:ext cx="12191999" cy="8128827"/>
          </a:xfrm>
          <a:prstGeom prst="rect">
            <a:avLst/>
          </a:prstGeom>
        </p:spPr>
      </p:pic>
      <p:sp>
        <p:nvSpPr>
          <p:cNvPr id="9" name="Rectangle 8">
            <a:extLst>
              <a:ext uri="{FF2B5EF4-FFF2-40B4-BE49-F238E27FC236}">
                <a16:creationId xmlns="" xmlns:a16="http://schemas.microsoft.com/office/drawing/2014/main" id="{DCADF1DE-E7A2-4D4F-B84A-760A05F3C514}"/>
              </a:ext>
            </a:extLst>
          </p:cNvPr>
          <p:cNvSpPr/>
          <p:nvPr userDrawn="1"/>
        </p:nvSpPr>
        <p:spPr>
          <a:xfrm>
            <a:off x="-1" y="4785794"/>
            <a:ext cx="12192000" cy="1828800"/>
          </a:xfrm>
          <a:prstGeom prst="rect">
            <a:avLst/>
          </a:prstGeom>
          <a:solidFill>
            <a:srgbClr val="926198">
              <a:alpha val="8470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788A7FC-AF9A-4219-B782-BFF3689F1C0B}"/>
              </a:ext>
            </a:extLst>
          </p:cNvPr>
          <p:cNvSpPr>
            <a:spLocks noGrp="1"/>
          </p:cNvSpPr>
          <p:nvPr>
            <p:ph type="ctrTitle" hasCustomPrompt="1"/>
          </p:nvPr>
        </p:nvSpPr>
        <p:spPr>
          <a:xfrm>
            <a:off x="4205136" y="4098961"/>
            <a:ext cx="6448425" cy="2374690"/>
          </a:xfrm>
          <a:prstGeom prst="rect">
            <a:avLst/>
          </a:prstGeom>
        </p:spPr>
        <p:txBody>
          <a:bodyPr anchor="b">
            <a:normAutofit/>
          </a:bodyPr>
          <a:lstStyle>
            <a:lvl1pPr algn="l">
              <a:lnSpc>
                <a:spcPct val="80000"/>
              </a:lnSpc>
              <a:defRPr sz="3600" b="1" spc="0" baseline="0">
                <a:solidFill>
                  <a:schemeClr val="bg1"/>
                </a:solidFill>
                <a:latin typeface="+mj-lt"/>
              </a:defRPr>
            </a:lvl1pPr>
          </a:lstStyle>
          <a:p>
            <a:r>
              <a:rPr lang="en-US" dirty="0"/>
              <a:t> National Council of </a:t>
            </a:r>
            <a:br>
              <a:rPr lang="en-US" dirty="0"/>
            </a:br>
            <a:r>
              <a:rPr lang="en-US" dirty="0"/>
              <a:t> Child Support Directors</a:t>
            </a:r>
          </a:p>
        </p:txBody>
      </p:sp>
      <p:sp>
        <p:nvSpPr>
          <p:cNvPr id="18" name="TextBox 17">
            <a:extLst>
              <a:ext uri="{FF2B5EF4-FFF2-40B4-BE49-F238E27FC236}">
                <a16:creationId xmlns="" xmlns:a16="http://schemas.microsoft.com/office/drawing/2014/main" id="{A65CC013-17EA-4637-A8AC-ADFD308B8372}"/>
              </a:ext>
            </a:extLst>
          </p:cNvPr>
          <p:cNvSpPr txBox="1"/>
          <p:nvPr userDrawn="1"/>
        </p:nvSpPr>
        <p:spPr>
          <a:xfrm>
            <a:off x="9327775" y="5785386"/>
            <a:ext cx="2933699" cy="646331"/>
          </a:xfrm>
          <a:prstGeom prst="rect">
            <a:avLst/>
          </a:prstGeom>
          <a:noFill/>
        </p:spPr>
        <p:txBody>
          <a:bodyPr wrap="square" rtlCol="0">
            <a:spAutoFit/>
          </a:bodyPr>
          <a:lstStyle/>
          <a:p>
            <a:r>
              <a:rPr lang="en-US" sz="1800" dirty="0">
                <a:solidFill>
                  <a:schemeClr val="bg1"/>
                </a:solidFill>
              </a:rPr>
              <a:t>September 8 -11, 2019</a:t>
            </a:r>
          </a:p>
          <a:p>
            <a:r>
              <a:rPr lang="en-US" sz="1800" dirty="0">
                <a:solidFill>
                  <a:schemeClr val="bg1"/>
                </a:solidFill>
              </a:rPr>
              <a:t>Mackinac Island, Michigan</a:t>
            </a:r>
          </a:p>
        </p:txBody>
      </p:sp>
      <p:pic>
        <p:nvPicPr>
          <p:cNvPr id="22" name="Picture 21" descr="A close up of a logo&#10;&#10;Description automatically generated">
            <a:extLst>
              <a:ext uri="{FF2B5EF4-FFF2-40B4-BE49-F238E27FC236}">
                <a16:creationId xmlns="" xmlns:a16="http://schemas.microsoft.com/office/drawing/2014/main" id="{841134AD-BAF9-4352-A2EE-8B2505D965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521" y="5084994"/>
            <a:ext cx="3155189" cy="1230401"/>
          </a:xfrm>
          <a:prstGeom prst="rect">
            <a:avLst/>
          </a:prstGeom>
        </p:spPr>
      </p:pic>
      <p:pic>
        <p:nvPicPr>
          <p:cNvPr id="10" name="Picture 9">
            <a:extLst>
              <a:ext uri="{FF2B5EF4-FFF2-40B4-BE49-F238E27FC236}">
                <a16:creationId xmlns="" xmlns:a16="http://schemas.microsoft.com/office/drawing/2014/main" id="{DF427A0B-9CD1-462A-991F-ED67D67798B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4177" y="4115774"/>
            <a:ext cx="3970541" cy="1251607"/>
          </a:xfrm>
          <a:prstGeom prst="rect">
            <a:avLst/>
          </a:prstGeom>
        </p:spPr>
      </p:pic>
    </p:spTree>
    <p:extLst>
      <p:ext uri="{BB962C8B-B14F-4D97-AF65-F5344CB8AC3E}">
        <p14:creationId xmlns:p14="http://schemas.microsoft.com/office/powerpoint/2010/main" val="209205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421B28-1237-4D31-A57B-E88D913085B4}" type="datetime1">
              <a:rPr lang="en-US" smtClean="0">
                <a:solidFill>
                  <a:prstClr val="black">
                    <a:tint val="75000"/>
                  </a:prstClr>
                </a:solidFill>
              </a:rPr>
              <a:pPr/>
              <a:t>12/5/2019</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89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133D7A5-CDD5-4AB7-9350-C437B49E549A}"/>
              </a:ext>
            </a:extLst>
          </p:cNvPr>
          <p:cNvSpPr>
            <a:spLocks noGrp="1"/>
          </p:cNvSpPr>
          <p:nvPr>
            <p:ph idx="1"/>
          </p:nvPr>
        </p:nvSpPr>
        <p:spPr>
          <a:xfrm>
            <a:off x="838200" y="1825625"/>
            <a:ext cx="10515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FBFF38DF-2E43-4045-81FF-5F8571A1560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A060FBE6-11A6-45E5-908D-723FCD5E3950}" type="slidenum">
              <a:rPr lang="en-US" smtClean="0"/>
              <a:pPr/>
              <a:t>‹#›</a:t>
            </a:fld>
            <a:endParaRPr lang="en-US" dirty="0"/>
          </a:p>
        </p:txBody>
      </p:sp>
      <p:sp>
        <p:nvSpPr>
          <p:cNvPr id="11" name="Oval 10">
            <a:extLst>
              <a:ext uri="{FF2B5EF4-FFF2-40B4-BE49-F238E27FC236}">
                <a16:creationId xmlns="" xmlns:a16="http://schemas.microsoft.com/office/drawing/2014/main" id="{E32086EB-E949-483A-B2D2-6DE4D1736959}"/>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 xmlns:a16="http://schemas.microsoft.com/office/drawing/2014/main" id="{58E72320-581D-4B08-AD50-03806A563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
        <p:nvSpPr>
          <p:cNvPr id="15" name="Rectangle 14">
            <a:extLst>
              <a:ext uri="{FF2B5EF4-FFF2-40B4-BE49-F238E27FC236}">
                <a16:creationId xmlns="" xmlns:a16="http://schemas.microsoft.com/office/drawing/2014/main" id="{BED0CE44-1F66-4DAB-94D2-ADF52436E834}"/>
              </a:ext>
            </a:extLst>
          </p:cNvPr>
          <p:cNvSpPr/>
          <p:nvPr userDrawn="1"/>
        </p:nvSpPr>
        <p:spPr>
          <a:xfrm>
            <a:off x="0" y="-16277"/>
            <a:ext cx="12192000" cy="139740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A61FB8D-F446-498F-9C32-1C8918604CD2}"/>
              </a:ext>
            </a:extLst>
          </p:cNvPr>
          <p:cNvSpPr>
            <a:spLocks noGrp="1"/>
          </p:cNvSpPr>
          <p:nvPr>
            <p:ph type="title"/>
          </p:nvPr>
        </p:nvSpPr>
        <p:spPr>
          <a:xfrm>
            <a:off x="838200" y="365125"/>
            <a:ext cx="10515600" cy="1325563"/>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8037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CCC02F8-6E2B-4F98-B06D-11656243150C}"/>
              </a:ext>
            </a:extLst>
          </p:cNvPr>
          <p:cNvSpPr>
            <a:spLocks noGrp="1"/>
          </p:cNvSpPr>
          <p:nvPr>
            <p:ph sz="half" idx="1"/>
          </p:nvPr>
        </p:nvSpPr>
        <p:spPr>
          <a:xfrm>
            <a:off x="838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03AD5598-68F0-4F40-977E-9F0BBAA04A4A}"/>
              </a:ext>
            </a:extLst>
          </p:cNvPr>
          <p:cNvSpPr>
            <a:spLocks noGrp="1"/>
          </p:cNvSpPr>
          <p:nvPr>
            <p:ph sz="half" idx="2"/>
          </p:nvPr>
        </p:nvSpPr>
        <p:spPr>
          <a:xfrm>
            <a:off x="6172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 xmlns:a16="http://schemas.microsoft.com/office/drawing/2014/main" id="{BF6D7F13-12C3-4CF3-BB26-1B5D91F2C2E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FC33268C-CA53-440C-B611-B0DD9A984AB9}" type="slidenum">
              <a:rPr lang="en-US" smtClean="0"/>
              <a:pPr/>
              <a:t>‹#›</a:t>
            </a:fld>
            <a:endParaRPr lang="en-US" dirty="0"/>
          </a:p>
        </p:txBody>
      </p:sp>
    </p:spTree>
    <p:extLst>
      <p:ext uri="{BB962C8B-B14F-4D97-AF65-F5344CB8AC3E}">
        <p14:creationId xmlns:p14="http://schemas.microsoft.com/office/powerpoint/2010/main" val="292023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7146678-D338-4567-9948-EB70D01149BD}"/>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DEF1BC30-D89A-4E54-B675-52F3502569E3}"/>
              </a:ext>
            </a:extLst>
          </p:cNvPr>
          <p:cNvSpPr>
            <a:spLocks noGrp="1"/>
          </p:cNvSpPr>
          <p:nvPr>
            <p:ph sz="half" idx="2"/>
          </p:nvPr>
        </p:nvSpPr>
        <p:spPr>
          <a:xfrm>
            <a:off x="839788" y="2505075"/>
            <a:ext cx="5157787"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0E1692F5-4E0B-4A0C-B224-0B9AC4CE53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B60FB2C1-08CD-4926-8248-E205BEEEDD0C}"/>
              </a:ext>
            </a:extLst>
          </p:cNvPr>
          <p:cNvSpPr>
            <a:spLocks noGrp="1"/>
          </p:cNvSpPr>
          <p:nvPr>
            <p:ph sz="quarter" idx="4"/>
          </p:nvPr>
        </p:nvSpPr>
        <p:spPr>
          <a:xfrm>
            <a:off x="6172200" y="2505075"/>
            <a:ext cx="5183188"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 xmlns:a16="http://schemas.microsoft.com/office/drawing/2014/main" id="{0B220E01-6D1A-4D35-B202-D3C7677EF57D}"/>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939CB8FF-210C-474E-B207-E381545DA898}" type="slidenum">
              <a:rPr lang="en-US" smtClean="0"/>
              <a:pPr/>
              <a:t>‹#›</a:t>
            </a:fld>
            <a:endParaRPr lang="en-US" dirty="0"/>
          </a:p>
        </p:txBody>
      </p:sp>
    </p:spTree>
    <p:extLst>
      <p:ext uri="{BB962C8B-B14F-4D97-AF65-F5344CB8AC3E}">
        <p14:creationId xmlns:p14="http://schemas.microsoft.com/office/powerpoint/2010/main" val="41934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A93418DC-46BF-4A4C-89AB-77C88D3133EB}"/>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5284C136-E21E-4EB8-9207-ED6B0B459FDB}" type="slidenum">
              <a:rPr lang="en-US" smtClean="0"/>
              <a:pPr/>
              <a:t>‹#›</a:t>
            </a:fld>
            <a:endParaRPr lang="en-US" dirty="0"/>
          </a:p>
        </p:txBody>
      </p:sp>
    </p:spTree>
    <p:extLst>
      <p:ext uri="{BB962C8B-B14F-4D97-AF65-F5344CB8AC3E}">
        <p14:creationId xmlns:p14="http://schemas.microsoft.com/office/powerpoint/2010/main" val="171964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sp>
        <p:nvSpPr>
          <p:cNvPr id="3" name="Rectangle 2"/>
          <p:cNvSpPr/>
          <p:nvPr userDrawn="1"/>
        </p:nvSpPr>
        <p:spPr>
          <a:xfrm>
            <a:off x="1100667" y="5105400"/>
            <a:ext cx="10227733" cy="1295400"/>
          </a:xfrm>
          <a:prstGeom prst="rect">
            <a:avLst/>
          </a:prstGeom>
          <a:solidFill>
            <a:srgbClr val="FFF5E1"/>
          </a:solidFill>
          <a:ln>
            <a:solidFill>
              <a:srgbClr val="1469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Rectangle 3"/>
          <p:cNvSpPr/>
          <p:nvPr userDrawn="1"/>
        </p:nvSpPr>
        <p:spPr>
          <a:xfrm>
            <a:off x="598906" y="435400"/>
            <a:ext cx="10967452" cy="5965400"/>
          </a:xfrm>
          <a:prstGeom prst="rect">
            <a:avLst/>
          </a:prstGeom>
          <a:solidFill>
            <a:srgbClr val="FFF5E1"/>
          </a:solidFill>
          <a:ln>
            <a:solidFill>
              <a:srgbClr val="1469A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dirty="0"/>
          </a:p>
        </p:txBody>
      </p:sp>
      <p:sp>
        <p:nvSpPr>
          <p:cNvPr id="16" name="Text Placeholder 15"/>
          <p:cNvSpPr>
            <a:spLocks noGrp="1"/>
          </p:cNvSpPr>
          <p:nvPr>
            <p:ph type="body" sz="quarter" idx="10" hasCustomPrompt="1"/>
          </p:nvPr>
        </p:nvSpPr>
        <p:spPr>
          <a:xfrm>
            <a:off x="598903" y="2224726"/>
            <a:ext cx="10967455" cy="791524"/>
          </a:xfrm>
          <a:prstGeom prst="rect">
            <a:avLst/>
          </a:prstGeom>
        </p:spPr>
        <p:txBody>
          <a:bodyPr/>
          <a:lstStyle>
            <a:lvl1pPr marL="0" indent="0" algn="ctr" rtl="0" fontAlgn="base">
              <a:spcBef>
                <a:spcPct val="0"/>
              </a:spcBef>
              <a:spcAft>
                <a:spcPct val="0"/>
              </a:spcAft>
              <a:buNone/>
              <a:defRPr lang="en-US" sz="4600" kern="1200" dirty="0">
                <a:solidFill>
                  <a:srgbClr val="1469A0"/>
                </a:solidFill>
                <a:latin typeface="Garamond" panose="02020404030301010803" pitchFamily="18" charset="0"/>
                <a:ea typeface="+mn-ea"/>
                <a:cs typeface="Arial" charset="0"/>
              </a:defRPr>
            </a:lvl1pPr>
          </a:lstStyle>
          <a:p>
            <a:pPr lvl="0"/>
            <a:r>
              <a:rPr lang="en-US" dirty="0" smtClean="0"/>
              <a:t>Title of Presentation</a:t>
            </a:r>
            <a:endParaRPr lang="en-US" dirty="0"/>
          </a:p>
        </p:txBody>
      </p:sp>
      <p:sp>
        <p:nvSpPr>
          <p:cNvPr id="17" name="Text Placeholder 15"/>
          <p:cNvSpPr>
            <a:spLocks noGrp="1"/>
          </p:cNvSpPr>
          <p:nvPr>
            <p:ph type="body" sz="quarter" idx="11" hasCustomPrompt="1"/>
          </p:nvPr>
        </p:nvSpPr>
        <p:spPr>
          <a:xfrm>
            <a:off x="598903" y="3016251"/>
            <a:ext cx="10967455" cy="1473361"/>
          </a:xfrm>
          <a:prstGeom prst="rect">
            <a:avLst/>
          </a:prstGeom>
        </p:spPr>
        <p:txBody>
          <a:bodyPr/>
          <a:lstStyle>
            <a:lvl1pPr marL="0" indent="0" algn="ctr" rtl="0" fontAlgn="base">
              <a:spcBef>
                <a:spcPct val="0"/>
              </a:spcBef>
              <a:spcAft>
                <a:spcPct val="0"/>
              </a:spcAft>
              <a:buNone/>
              <a:defRPr lang="en-US" sz="2800" kern="1200" dirty="0">
                <a:solidFill>
                  <a:srgbClr val="1469A0"/>
                </a:solidFill>
                <a:latin typeface="Garamond" panose="02020404030301010803" pitchFamily="18" charset="0"/>
                <a:ea typeface="+mn-ea"/>
                <a:cs typeface="Arial" charset="0"/>
              </a:defRPr>
            </a:lvl1pPr>
          </a:lstStyle>
          <a:p>
            <a:pPr lvl="0"/>
            <a:r>
              <a:rPr lang="en-US" dirty="0" smtClean="0"/>
              <a:t>Presented by: Jane Doe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5230" y="4216353"/>
            <a:ext cx="4114800" cy="1778094"/>
          </a:xfrm>
          <a:prstGeom prst="rect">
            <a:avLst/>
          </a:prstGeom>
        </p:spPr>
      </p:pic>
    </p:spTree>
    <p:extLst>
      <p:ext uri="{BB962C8B-B14F-4D97-AF65-F5344CB8AC3E}">
        <p14:creationId xmlns:p14="http://schemas.microsoft.com/office/powerpoint/2010/main" val="1299762906"/>
      </p:ext>
    </p:extLst>
  </p:cSld>
  <p:clrMapOvr>
    <a:masterClrMapping/>
  </p:clrMapOvr>
  <p:transition spd="slow">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FA3C18-CE11-48BC-A0F2-C075C312064D}" type="datetimeFigureOut">
              <a:rPr lang="en-US" smtClean="0"/>
              <a:t>12/5/2019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7795B96-F777-42B4-B997-5DAD9F7B2157}" type="slidenum">
              <a:rPr lang="en-US" smtClean="0"/>
              <a:t>‹#›</a:t>
            </a:fld>
            <a:endParaRPr lang="en-US"/>
          </a:p>
        </p:txBody>
      </p:sp>
    </p:spTree>
    <p:extLst>
      <p:ext uri="{BB962C8B-B14F-4D97-AF65-F5344CB8AC3E}">
        <p14:creationId xmlns:p14="http://schemas.microsoft.com/office/powerpoint/2010/main" val="374706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5FA3C18-CE11-48BC-A0F2-C075C312064D}" type="datetimeFigureOut">
              <a:rPr lang="en-US" smtClean="0"/>
              <a:t>12/5/2019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7795B96-F777-42B4-B997-5DAD9F7B2157}" type="slidenum">
              <a:rPr lang="en-US" smtClean="0"/>
              <a:t>‹#›</a:t>
            </a:fld>
            <a:endParaRPr lang="en-US"/>
          </a:p>
        </p:txBody>
      </p:sp>
    </p:spTree>
    <p:extLst>
      <p:ext uri="{BB962C8B-B14F-4D97-AF65-F5344CB8AC3E}">
        <p14:creationId xmlns:p14="http://schemas.microsoft.com/office/powerpoint/2010/main" val="84851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5FA3C18-CE11-48BC-A0F2-C075C312064D}" type="datetimeFigureOut">
              <a:rPr lang="en-US" smtClean="0"/>
              <a:t>12/5/2019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7795B96-F777-42B4-B997-5DAD9F7B2157}" type="slidenum">
              <a:rPr lang="en-US" smtClean="0"/>
              <a:t>‹#›</a:t>
            </a:fld>
            <a:endParaRPr lang="en-US"/>
          </a:p>
        </p:txBody>
      </p:sp>
    </p:spTree>
    <p:extLst>
      <p:ext uri="{BB962C8B-B14F-4D97-AF65-F5344CB8AC3E}">
        <p14:creationId xmlns:p14="http://schemas.microsoft.com/office/powerpoint/2010/main" val="410634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0DA49CB-15C8-4EC4-ADBF-8596C6AB7131}"/>
              </a:ext>
            </a:extLst>
          </p:cNvPr>
          <p:cNvSpPr/>
          <p:nvPr userDrawn="1"/>
        </p:nvSpPr>
        <p:spPr>
          <a:xfrm>
            <a:off x="0" y="-16277"/>
            <a:ext cx="12192000" cy="139740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a:extLst>
              <a:ext uri="{FF2B5EF4-FFF2-40B4-BE49-F238E27FC236}">
                <a16:creationId xmlns="" xmlns:a16="http://schemas.microsoft.com/office/drawing/2014/main" id="{F9BC1CFF-1484-46CD-B222-11E7D96466E7}"/>
              </a:ext>
            </a:extLst>
          </p:cNvPr>
          <p:cNvSpPr txBox="1">
            <a:spLocks/>
          </p:cNvSpPr>
          <p:nvPr userDrawn="1"/>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a:t>Click to edit Master title style</a:t>
            </a:r>
            <a:endParaRPr lang="en-US" dirty="0"/>
          </a:p>
        </p:txBody>
      </p:sp>
      <p:sp>
        <p:nvSpPr>
          <p:cNvPr id="10" name="Slide Number Placeholder 5">
            <a:extLst>
              <a:ext uri="{FF2B5EF4-FFF2-40B4-BE49-F238E27FC236}">
                <a16:creationId xmlns="" xmlns:a16="http://schemas.microsoft.com/office/drawing/2014/main" id="{3C738841-6A88-4CF6-96C1-B11F3CD0A67E}"/>
              </a:ext>
            </a:extLst>
          </p:cNvPr>
          <p:cNvSpPr>
            <a:spLocks noGrp="1"/>
          </p:cNvSpPr>
          <p:nvPr>
            <p:ph type="sldNum" sz="quarter" idx="4"/>
          </p:nvPr>
        </p:nvSpPr>
        <p:spPr>
          <a:xfrm>
            <a:off x="838200" y="6311899"/>
            <a:ext cx="2743200" cy="365125"/>
          </a:xfrm>
          <a:prstGeom prst="rect">
            <a:avLst/>
          </a:prstGeom>
        </p:spPr>
        <p:txBody>
          <a:bodyPr/>
          <a:lstStyle>
            <a:lvl1pPr algn="l">
              <a:defRPr sz="1100" b="1">
                <a:solidFill>
                  <a:schemeClr val="accent2"/>
                </a:solidFill>
              </a:defRPr>
            </a:lvl1pPr>
          </a:lstStyle>
          <a:p>
            <a:fld id="{A634C9BC-09ED-4EFC-89AE-70E2E1B11DDD}" type="slidenum">
              <a:rPr lang="en-US" smtClean="0"/>
              <a:pPr/>
              <a:t>‹#›</a:t>
            </a:fld>
            <a:endParaRPr lang="en-US" dirty="0"/>
          </a:p>
        </p:txBody>
      </p:sp>
      <p:sp>
        <p:nvSpPr>
          <p:cNvPr id="11" name="Oval 10">
            <a:extLst>
              <a:ext uri="{FF2B5EF4-FFF2-40B4-BE49-F238E27FC236}">
                <a16:creationId xmlns="" xmlns:a16="http://schemas.microsoft.com/office/drawing/2014/main" id="{7E7AB633-AECF-40E6-9EDE-40787593E1E2}"/>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 xmlns:a16="http://schemas.microsoft.com/office/drawing/2014/main" id="{D96F7E70-DBAF-49A3-B0B4-725DC361B39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Tree>
    <p:extLst>
      <p:ext uri="{BB962C8B-B14F-4D97-AF65-F5344CB8AC3E}">
        <p14:creationId xmlns:p14="http://schemas.microsoft.com/office/powerpoint/2010/main" val="320320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omments" Target="../comments/commen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comments" Target="../comments/commen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dcs.esa.dshs.wa.lcl/offices/hq/communications/Photos/ThinkstockPhotos-dv1453015.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26.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491DE5-B8A6-45F5-AF03-64991B4E8859}"/>
              </a:ext>
            </a:extLst>
          </p:cNvPr>
          <p:cNvSpPr>
            <a:spLocks noGrp="1"/>
          </p:cNvSpPr>
          <p:nvPr>
            <p:ph type="ctrTitle"/>
          </p:nvPr>
        </p:nvSpPr>
        <p:spPr>
          <a:xfrm>
            <a:off x="4298623" y="4098961"/>
            <a:ext cx="6354938" cy="2374690"/>
          </a:xfrm>
        </p:spPr>
        <p:txBody>
          <a:bodyPr/>
          <a:lstStyle/>
          <a:p>
            <a:r>
              <a:rPr lang="en-US" dirty="0"/>
              <a:t>National Council of</a:t>
            </a:r>
            <a:br>
              <a:rPr lang="en-US" dirty="0"/>
            </a:br>
            <a:r>
              <a:rPr lang="en-US" dirty="0"/>
              <a:t>Child Support Directors Conference</a:t>
            </a:r>
          </a:p>
        </p:txBody>
      </p:sp>
    </p:spTree>
    <p:extLst>
      <p:ext uri="{BB962C8B-B14F-4D97-AF65-F5344CB8AC3E}">
        <p14:creationId xmlns:p14="http://schemas.microsoft.com/office/powerpoint/2010/main" val="4189997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314700"/>
            <a:ext cx="10515600" cy="1247775"/>
          </a:xfrm>
          <a:solidFill>
            <a:srgbClr val="E5E9F4"/>
          </a:solidFill>
          <a:scene3d>
            <a:camera prst="orthographicFront"/>
            <a:lightRig rig="threePt" dir="t"/>
          </a:scene3d>
          <a:sp3d>
            <a:bevelT/>
          </a:sp3d>
        </p:spPr>
        <p:txBody>
          <a:bodyPr>
            <a:normAutofit/>
          </a:bodyPr>
          <a:lstStyle/>
          <a:p>
            <a:r>
              <a:rPr lang="en-US" dirty="0" smtClean="0">
                <a:solidFill>
                  <a:srgbClr val="1469A0"/>
                </a:solidFill>
              </a:rPr>
              <a:t>County Key Metrics</a:t>
            </a:r>
            <a:endParaRPr lang="en-US" dirty="0">
              <a:solidFill>
                <a:srgbClr val="1469A0"/>
              </a:solidFill>
            </a:endParaRPr>
          </a:p>
        </p:txBody>
      </p:sp>
      <p:sp>
        <p:nvSpPr>
          <p:cNvPr id="3" name="Text Placeholder 2"/>
          <p:cNvSpPr>
            <a:spLocks noGrp="1"/>
          </p:cNvSpPr>
          <p:nvPr>
            <p:ph type="body" idx="1"/>
          </p:nvPr>
        </p:nvSpPr>
        <p:spPr/>
        <p:txBody>
          <a:bodyPr/>
          <a:lstStyle/>
          <a:p>
            <a:r>
              <a:rPr lang="en-US" dirty="0" smtClean="0"/>
              <a:t>Using Data to Drive Performance</a:t>
            </a:r>
            <a:endParaRPr lang="en-US" dirty="0"/>
          </a:p>
        </p:txBody>
      </p:sp>
      <p:sp>
        <p:nvSpPr>
          <p:cNvPr id="4" name="Rectangle 3"/>
          <p:cNvSpPr/>
          <p:nvPr/>
        </p:nvSpPr>
        <p:spPr>
          <a:xfrm>
            <a:off x="631371" y="228600"/>
            <a:ext cx="10853058"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80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p:cNvSpPr>
          <p:nvPr/>
        </p:nvSpPr>
        <p:spPr bwMode="auto">
          <a:xfrm>
            <a:off x="831273" y="320633"/>
            <a:ext cx="10513972" cy="997527"/>
          </a:xfrm>
          <a:prstGeom prst="rect">
            <a:avLst/>
          </a:prstGeom>
          <a:noFill/>
          <a:ln w="9525">
            <a:noFill/>
            <a:miter lim="800000"/>
            <a:headEnd/>
            <a:tailEnd/>
          </a:ln>
        </p:spPr>
        <p:txBody>
          <a:bodyPr anchor="ctr" anchorCtr="0"/>
          <a:lstStyle/>
          <a:p>
            <a:pPr algn="ctr"/>
            <a:r>
              <a:rPr lang="en-US" altLang="en-US" sz="4000" dirty="0" smtClean="0">
                <a:solidFill>
                  <a:srgbClr val="1469A0"/>
                </a:solidFill>
                <a:latin typeface="+mj-lt"/>
              </a:rPr>
              <a:t>County Key Metrics</a:t>
            </a:r>
            <a:endParaRPr lang="en-US" altLang="en-US" sz="4000" dirty="0">
              <a:solidFill>
                <a:srgbClr val="1469A0"/>
              </a:solidFill>
              <a:latin typeface="+mj-lt"/>
            </a:endParaRPr>
          </a:p>
        </p:txBody>
      </p:sp>
      <p:sp>
        <p:nvSpPr>
          <p:cNvPr id="7" name="Rectangle 6"/>
          <p:cNvSpPr/>
          <p:nvPr/>
        </p:nvSpPr>
        <p:spPr>
          <a:xfrm>
            <a:off x="9989820" y="5589270"/>
            <a:ext cx="2091690" cy="112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73459" y="1335578"/>
            <a:ext cx="8229600" cy="5196939"/>
            <a:chOff x="1516259" y="1318161"/>
            <a:chExt cx="8229600" cy="5196939"/>
          </a:xfrm>
          <a:effectLst>
            <a:outerShdw blurRad="50800" dist="38100" dir="2700000" algn="tl" rotWithShape="0">
              <a:prstClr val="black">
                <a:alpha val="40000"/>
              </a:prstClr>
            </a:outerShdw>
          </a:effectLst>
        </p:grpSpPr>
        <p:pic>
          <p:nvPicPr>
            <p:cNvPr id="2" name="Picture 1"/>
            <p:cNvPicPr>
              <a:picLocks noChangeAspect="1"/>
            </p:cNvPicPr>
            <p:nvPr/>
          </p:nvPicPr>
          <p:blipFill rotWithShape="1">
            <a:blip r:embed="rId3"/>
            <a:srcRect l="8438" t="4723" r="8781" b="23412"/>
            <a:stretch/>
          </p:blipFill>
          <p:spPr>
            <a:xfrm>
              <a:off x="1516259" y="1318161"/>
              <a:ext cx="8229600" cy="3905350"/>
            </a:xfrm>
            <a:prstGeom prst="rect">
              <a:avLst/>
            </a:prstGeom>
          </p:spPr>
        </p:pic>
        <p:pic>
          <p:nvPicPr>
            <p:cNvPr id="4" name="Picture 3"/>
            <p:cNvPicPr>
              <a:picLocks noChangeAspect="1"/>
            </p:cNvPicPr>
            <p:nvPr/>
          </p:nvPicPr>
          <p:blipFill rotWithShape="1">
            <a:blip r:embed="rId4"/>
            <a:srcRect l="6844" t="44238" r="8687" b="17223"/>
            <a:stretch/>
          </p:blipFill>
          <p:spPr>
            <a:xfrm>
              <a:off x="1516259" y="4857750"/>
              <a:ext cx="8229600" cy="1657350"/>
            </a:xfrm>
            <a:prstGeom prst="flowChartDocument">
              <a:avLst/>
            </a:prstGeom>
          </p:spPr>
        </p:pic>
      </p:grpSp>
    </p:spTree>
    <p:extLst>
      <p:ext uri="{BB962C8B-B14F-4D97-AF65-F5344CB8AC3E}">
        <p14:creationId xmlns:p14="http://schemas.microsoft.com/office/powerpoint/2010/main" val="404695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p:cNvSpPr>
          <p:nvPr/>
        </p:nvSpPr>
        <p:spPr bwMode="auto">
          <a:xfrm>
            <a:off x="831273" y="320633"/>
            <a:ext cx="10513972" cy="997527"/>
          </a:xfrm>
          <a:prstGeom prst="rect">
            <a:avLst/>
          </a:prstGeom>
          <a:noFill/>
          <a:ln w="9525">
            <a:noFill/>
            <a:miter lim="800000"/>
            <a:headEnd/>
            <a:tailEnd/>
          </a:ln>
        </p:spPr>
        <p:txBody>
          <a:bodyPr anchor="ctr" anchorCtr="0"/>
          <a:lstStyle/>
          <a:p>
            <a:pPr algn="ctr"/>
            <a:r>
              <a:rPr lang="en-US" altLang="en-US" sz="4000" dirty="0" smtClean="0">
                <a:solidFill>
                  <a:srgbClr val="1469A0"/>
                </a:solidFill>
                <a:latin typeface="+mj-lt"/>
              </a:rPr>
              <a:t>County Key Metrics</a:t>
            </a:r>
            <a:endParaRPr lang="en-US" altLang="en-US" sz="4000" dirty="0">
              <a:solidFill>
                <a:srgbClr val="1469A0"/>
              </a:solidFill>
              <a:latin typeface="+mj-lt"/>
            </a:endParaRPr>
          </a:p>
        </p:txBody>
      </p:sp>
      <p:sp>
        <p:nvSpPr>
          <p:cNvPr id="7" name="Rectangle 6"/>
          <p:cNvSpPr/>
          <p:nvPr/>
        </p:nvSpPr>
        <p:spPr>
          <a:xfrm>
            <a:off x="9989820" y="5589270"/>
            <a:ext cx="2091690" cy="112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459" y="2107451"/>
            <a:ext cx="8229600" cy="2700433"/>
          </a:xfrm>
          <a:prstGeom prst="rect">
            <a:avLst/>
          </a:prstGeom>
          <a:effectLst>
            <a:outerShdw blurRad="50800" dist="38100" dir="2700000" algn="tl" rotWithShape="0">
              <a:prstClr val="black">
                <a:alpha val="40000"/>
              </a:prstClr>
            </a:outerShdw>
          </a:effectLst>
        </p:spPr>
      </p:pic>
      <p:sp>
        <p:nvSpPr>
          <p:cNvPr id="9" name="Flowchart: Document 8"/>
          <p:cNvSpPr/>
          <p:nvPr/>
        </p:nvSpPr>
        <p:spPr>
          <a:xfrm>
            <a:off x="1944884" y="1346735"/>
            <a:ext cx="8322522" cy="1320695"/>
          </a:xfrm>
          <a:prstGeom prst="flowChartDocumen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4"/>
          <a:srcRect l="8438" t="4723" r="8781" b="85178"/>
          <a:stretch/>
        </p:blipFill>
        <p:spPr>
          <a:xfrm>
            <a:off x="1973459" y="1337210"/>
            <a:ext cx="8229600" cy="548834"/>
          </a:xfrm>
          <a:prstGeom prst="rect">
            <a:avLst/>
          </a:prstGeom>
        </p:spPr>
      </p:pic>
    </p:spTree>
    <p:extLst>
      <p:ext uri="{BB962C8B-B14F-4D97-AF65-F5344CB8AC3E}">
        <p14:creationId xmlns:p14="http://schemas.microsoft.com/office/powerpoint/2010/main" val="3070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314700"/>
            <a:ext cx="10515600" cy="1247775"/>
          </a:xfrm>
          <a:solidFill>
            <a:srgbClr val="E5E9F4"/>
          </a:solidFill>
          <a:scene3d>
            <a:camera prst="orthographicFront"/>
            <a:lightRig rig="threePt" dir="t"/>
          </a:scene3d>
          <a:sp3d>
            <a:bevelT/>
          </a:sp3d>
        </p:spPr>
        <p:txBody>
          <a:bodyPr>
            <a:normAutofit/>
          </a:bodyPr>
          <a:lstStyle/>
          <a:p>
            <a:r>
              <a:rPr lang="en-US" dirty="0" smtClean="0">
                <a:solidFill>
                  <a:srgbClr val="1469A0"/>
                </a:solidFill>
              </a:rPr>
              <a:t>IWO</a:t>
            </a:r>
            <a:endParaRPr lang="en-US" dirty="0">
              <a:solidFill>
                <a:srgbClr val="1469A0"/>
              </a:solidFill>
            </a:endParaRPr>
          </a:p>
        </p:txBody>
      </p:sp>
      <p:sp>
        <p:nvSpPr>
          <p:cNvPr id="3" name="Text Placeholder 2"/>
          <p:cNvSpPr>
            <a:spLocks noGrp="1"/>
          </p:cNvSpPr>
          <p:nvPr>
            <p:ph type="body" idx="1"/>
          </p:nvPr>
        </p:nvSpPr>
        <p:spPr/>
        <p:txBody>
          <a:bodyPr/>
          <a:lstStyle/>
          <a:p>
            <a:r>
              <a:rPr lang="en-US" dirty="0" smtClean="0"/>
              <a:t>Using Data to Drive Performance</a:t>
            </a:r>
            <a:endParaRPr lang="en-US" dirty="0"/>
          </a:p>
        </p:txBody>
      </p:sp>
      <p:sp>
        <p:nvSpPr>
          <p:cNvPr id="4" name="Rectangle 3"/>
          <p:cNvSpPr/>
          <p:nvPr/>
        </p:nvSpPr>
        <p:spPr>
          <a:xfrm>
            <a:off x="631371" y="228600"/>
            <a:ext cx="10853058"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42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228" t="-574" r="39482" b="96692"/>
          <a:stretch/>
        </p:blipFill>
        <p:spPr>
          <a:xfrm>
            <a:off x="2732563" y="6343986"/>
            <a:ext cx="4023360" cy="152507"/>
          </a:xfrm>
          <a:prstGeom prst="rect">
            <a:avLst/>
          </a:prstGeom>
          <a:effectLst/>
        </p:spPr>
      </p:pic>
      <p:sp>
        <p:nvSpPr>
          <p:cNvPr id="2" name="Title 1"/>
          <p:cNvSpPr>
            <a:spLocks noGrp="1"/>
          </p:cNvSpPr>
          <p:nvPr>
            <p:ph type="title"/>
          </p:nvPr>
        </p:nvSpPr>
        <p:spPr>
          <a:xfrm>
            <a:off x="838200" y="368134"/>
            <a:ext cx="10515600" cy="914401"/>
          </a:xfrm>
        </p:spPr>
        <p:txBody>
          <a:bodyPr/>
          <a:lstStyle/>
          <a:p>
            <a:pPr algn="ctr"/>
            <a:r>
              <a:rPr lang="en-US" dirty="0" smtClean="0">
                <a:solidFill>
                  <a:srgbClr val="1469A0"/>
                </a:solidFill>
              </a:rPr>
              <a:t>IV-D Income Withholding Collections</a:t>
            </a:r>
            <a:endParaRPr lang="en-US" dirty="0">
              <a:solidFill>
                <a:srgbClr val="1469A0"/>
              </a:solidFill>
            </a:endParaRPr>
          </a:p>
        </p:txBody>
      </p:sp>
      <p:pic>
        <p:nvPicPr>
          <p:cNvPr id="5" name="Picture 4"/>
          <p:cNvPicPr>
            <a:picLocks noChangeAspect="1"/>
          </p:cNvPicPr>
          <p:nvPr/>
        </p:nvPicPr>
        <p:blipFill rotWithShape="1">
          <a:blip r:embed="rId3"/>
          <a:srcRect l="5986" t="3951" r="5063" b="1766"/>
          <a:stretch/>
        </p:blipFill>
        <p:spPr>
          <a:xfrm>
            <a:off x="2732567" y="1360967"/>
            <a:ext cx="6730410" cy="4974424"/>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95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8134"/>
            <a:ext cx="10515600" cy="914401"/>
          </a:xfrm>
        </p:spPr>
        <p:txBody>
          <a:bodyPr/>
          <a:lstStyle/>
          <a:p>
            <a:pPr algn="ctr"/>
            <a:r>
              <a:rPr lang="en-US" dirty="0" smtClean="0">
                <a:solidFill>
                  <a:srgbClr val="1469A0"/>
                </a:solidFill>
              </a:rPr>
              <a:t>IV-D Income Withholding Collections</a:t>
            </a:r>
            <a:endParaRPr lang="en-US" dirty="0">
              <a:solidFill>
                <a:srgbClr val="1469A0"/>
              </a:solidFill>
            </a:endParaRPr>
          </a:p>
        </p:txBody>
      </p:sp>
      <p:pic>
        <p:nvPicPr>
          <p:cNvPr id="6" name="Picture 5"/>
          <p:cNvPicPr>
            <a:picLocks noChangeAspect="1"/>
          </p:cNvPicPr>
          <p:nvPr/>
        </p:nvPicPr>
        <p:blipFill rotWithShape="1">
          <a:blip r:embed="rId2"/>
          <a:srcRect l="6026" t="9330" r="4545" b="10194"/>
          <a:stretch/>
        </p:blipFill>
        <p:spPr>
          <a:xfrm>
            <a:off x="2667000" y="1925522"/>
            <a:ext cx="6858000" cy="33925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271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314700"/>
            <a:ext cx="10515600" cy="1247775"/>
          </a:xfrm>
          <a:solidFill>
            <a:srgbClr val="E5E9F4"/>
          </a:solidFill>
          <a:scene3d>
            <a:camera prst="orthographicFront"/>
            <a:lightRig rig="threePt" dir="t"/>
          </a:scene3d>
          <a:sp3d>
            <a:bevelT/>
          </a:sp3d>
        </p:spPr>
        <p:txBody>
          <a:bodyPr>
            <a:normAutofit/>
          </a:bodyPr>
          <a:lstStyle/>
          <a:p>
            <a:r>
              <a:rPr lang="en-US" dirty="0" smtClean="0">
                <a:solidFill>
                  <a:srgbClr val="1469A0"/>
                </a:solidFill>
              </a:rPr>
              <a:t>Undistributed Collections</a:t>
            </a:r>
            <a:endParaRPr lang="en-US" dirty="0">
              <a:solidFill>
                <a:srgbClr val="1469A0"/>
              </a:solidFill>
            </a:endParaRPr>
          </a:p>
        </p:txBody>
      </p:sp>
      <p:sp>
        <p:nvSpPr>
          <p:cNvPr id="3" name="Text Placeholder 2"/>
          <p:cNvSpPr>
            <a:spLocks noGrp="1"/>
          </p:cNvSpPr>
          <p:nvPr>
            <p:ph type="body" idx="1"/>
          </p:nvPr>
        </p:nvSpPr>
        <p:spPr/>
        <p:txBody>
          <a:bodyPr/>
          <a:lstStyle/>
          <a:p>
            <a:r>
              <a:rPr lang="en-US" dirty="0" smtClean="0"/>
              <a:t>Using Data to Drive Performance</a:t>
            </a:r>
            <a:endParaRPr lang="en-US" dirty="0"/>
          </a:p>
        </p:txBody>
      </p:sp>
      <p:sp>
        <p:nvSpPr>
          <p:cNvPr id="4" name="Rectangle 3"/>
          <p:cNvSpPr/>
          <p:nvPr/>
        </p:nvSpPr>
        <p:spPr>
          <a:xfrm>
            <a:off x="631371" y="228600"/>
            <a:ext cx="10853058"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85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0612931B-EAC8-4BE0-B9CE-B1D5FD6A8888}" type="slidenum">
              <a:rPr lang="en-US" smtClean="0"/>
              <a:pPr>
                <a:defRPr/>
              </a:pPr>
              <a:t>17</a:t>
            </a:fld>
            <a:endParaRPr lang="en-US" dirty="0"/>
          </a:p>
        </p:txBody>
      </p:sp>
      <p:sp>
        <p:nvSpPr>
          <p:cNvPr id="2050" name="Title 2"/>
          <p:cNvSpPr>
            <a:spLocks noGrp="1"/>
          </p:cNvSpPr>
          <p:nvPr>
            <p:ph type="title" idx="4294967295"/>
          </p:nvPr>
        </p:nvSpPr>
        <p:spPr>
          <a:xfrm>
            <a:off x="843148" y="356260"/>
            <a:ext cx="10510652" cy="964361"/>
          </a:xfrm>
          <a:prstGeom prst="rect">
            <a:avLst/>
          </a:prstGeom>
        </p:spPr>
        <p:txBody>
          <a:bodyPr>
            <a:normAutofit/>
          </a:bodyPr>
          <a:lstStyle/>
          <a:p>
            <a:pPr algn="ctr"/>
            <a:r>
              <a:rPr lang="en-US" altLang="en-US" dirty="0" smtClean="0">
                <a:solidFill>
                  <a:srgbClr val="1469A0"/>
                </a:solidFill>
              </a:rPr>
              <a:t>Undistributed Collections Reports</a:t>
            </a:r>
            <a:endParaRPr lang="en-US" altLang="en-US" sz="2700" dirty="0">
              <a:solidFill>
                <a:srgbClr val="1469A0"/>
              </a:solidFill>
            </a:endParaRPr>
          </a:p>
        </p:txBody>
      </p:sp>
      <p:sp>
        <p:nvSpPr>
          <p:cNvPr id="2051" name="Content Placeholder 3"/>
          <p:cNvSpPr>
            <a:spLocks noGrp="1"/>
          </p:cNvSpPr>
          <p:nvPr>
            <p:ph idx="4294967295"/>
          </p:nvPr>
        </p:nvSpPr>
        <p:spPr>
          <a:xfrm>
            <a:off x="658368" y="1337487"/>
            <a:ext cx="9637776" cy="4783256"/>
          </a:xfrm>
          <a:prstGeom prst="rect">
            <a:avLst/>
          </a:prstGeom>
        </p:spPr>
        <p:txBody>
          <a:bodyPr>
            <a:normAutofit/>
          </a:bodyPr>
          <a:lstStyle/>
          <a:p>
            <a:pPr marL="0" indent="0" algn="ctr">
              <a:buNone/>
            </a:pPr>
            <a:r>
              <a:rPr lang="en-US" sz="2600" dirty="0" smtClean="0"/>
              <a:t>Work Reports</a:t>
            </a:r>
            <a:endParaRPr lang="en-US" sz="2600" dirty="0"/>
          </a:p>
          <a:p>
            <a:r>
              <a:rPr lang="en-US" sz="2400" dirty="0"/>
              <a:t>#1 </a:t>
            </a:r>
            <a:r>
              <a:rPr lang="en-US" sz="2400" i="1" dirty="0"/>
              <a:t>Transactions Undistributed Due to Case Being Closed</a:t>
            </a:r>
            <a:r>
              <a:rPr lang="en-US" sz="2400" dirty="0"/>
              <a:t> - cases are closed</a:t>
            </a:r>
          </a:p>
          <a:p>
            <a:r>
              <a:rPr lang="en-US" sz="2400" dirty="0"/>
              <a:t>#2 </a:t>
            </a:r>
            <a:r>
              <a:rPr lang="en-US" sz="2400" i="1" dirty="0"/>
              <a:t>Transactions Undistributed Due to Incorrect Balances </a:t>
            </a:r>
            <a:r>
              <a:rPr lang="en-US" sz="2400" dirty="0"/>
              <a:t>- No current balances to apply money to.  </a:t>
            </a:r>
            <a:endParaRPr lang="en-US" sz="2400" dirty="0" smtClean="0"/>
          </a:p>
          <a:p>
            <a:r>
              <a:rPr lang="en-US" sz="2400" dirty="0"/>
              <a:t>#3 </a:t>
            </a:r>
            <a:r>
              <a:rPr lang="en-US" sz="2400" i="1" dirty="0"/>
              <a:t>Transactions Undistributed Due to Manual Holds </a:t>
            </a:r>
            <a:r>
              <a:rPr lang="en-US" sz="2400" dirty="0"/>
              <a:t>- Holds at either participant or case level.</a:t>
            </a:r>
          </a:p>
          <a:p>
            <a:r>
              <a:rPr lang="en-US" sz="2400" dirty="0"/>
              <a:t>#4 </a:t>
            </a:r>
            <a:r>
              <a:rPr lang="en-US" sz="2400" i="1" dirty="0"/>
              <a:t>Transactions Undistributed Due to No Subaccount or End-dated Subaccount</a:t>
            </a:r>
            <a:r>
              <a:rPr lang="en-US" sz="2400" dirty="0"/>
              <a:t> - Typically no subaccounts have been added to the case yet.  </a:t>
            </a:r>
          </a:p>
          <a:p>
            <a:r>
              <a:rPr lang="en-US" sz="2400" dirty="0"/>
              <a:t>#5 </a:t>
            </a:r>
            <a:r>
              <a:rPr lang="en-US" sz="2400" i="1" dirty="0"/>
              <a:t>Transactions Undistributed by Category</a:t>
            </a:r>
            <a:r>
              <a:rPr lang="en-US" sz="2400" dirty="0"/>
              <a:t> – OCSE-34 Report driven</a:t>
            </a:r>
            <a:r>
              <a:rPr lang="en-US" sz="2400" dirty="0" smtClean="0"/>
              <a:t>.  </a:t>
            </a:r>
            <a:endParaRPr lang="en-US" sz="2200" dirty="0"/>
          </a:p>
          <a:p>
            <a:pPr lvl="1">
              <a:buFont typeface="Courier New" panose="02070309020205020404" pitchFamily="49" charset="0"/>
              <a:buChar char="o"/>
            </a:pPr>
            <a:r>
              <a:rPr lang="en-US" sz="2000" dirty="0" smtClean="0"/>
              <a:t>Focus primarily on “Unresolved” portion, or the bottom half of the OCSE-34 Report UDC page.  </a:t>
            </a:r>
            <a:endParaRPr lang="en-US" sz="2000" dirty="0"/>
          </a:p>
          <a:p>
            <a:endParaRPr lang="en-US" sz="2200" dirty="0"/>
          </a:p>
        </p:txBody>
      </p:sp>
      <p:sp>
        <p:nvSpPr>
          <p:cNvPr id="5" name="Title 2"/>
          <p:cNvSpPr txBox="1">
            <a:spLocks/>
          </p:cNvSpPr>
          <p:nvPr/>
        </p:nvSpPr>
        <p:spPr>
          <a:xfrm>
            <a:off x="831273" y="1337487"/>
            <a:ext cx="10510652" cy="41761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en-US" sz="2700" dirty="0">
              <a:solidFill>
                <a:srgbClr val="1469A0"/>
              </a:solidFill>
            </a:endParaRPr>
          </a:p>
        </p:txBody>
      </p:sp>
    </p:spTree>
    <p:extLst>
      <p:ext uri="{BB962C8B-B14F-4D97-AF65-F5344CB8AC3E}">
        <p14:creationId xmlns:p14="http://schemas.microsoft.com/office/powerpoint/2010/main" val="23688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0612931B-EAC8-4BE0-B9CE-B1D5FD6A8888}" type="slidenum">
              <a:rPr lang="en-US" smtClean="0"/>
              <a:pPr>
                <a:defRPr/>
              </a:pPr>
              <a:t>18</a:t>
            </a:fld>
            <a:endParaRPr lang="en-US" dirty="0"/>
          </a:p>
        </p:txBody>
      </p:sp>
      <p:sp>
        <p:nvSpPr>
          <p:cNvPr id="5" name="Title 2"/>
          <p:cNvSpPr txBox="1">
            <a:spLocks/>
          </p:cNvSpPr>
          <p:nvPr/>
        </p:nvSpPr>
        <p:spPr>
          <a:xfrm>
            <a:off x="843148" y="356260"/>
            <a:ext cx="10510652" cy="964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mtClean="0">
                <a:solidFill>
                  <a:srgbClr val="1469A0"/>
                </a:solidFill>
              </a:rPr>
              <a:t>Undistributed Collections Reports</a:t>
            </a:r>
            <a:endParaRPr lang="en-US" altLang="en-US" sz="2700" dirty="0">
              <a:solidFill>
                <a:srgbClr val="1469A0"/>
              </a:solidFill>
            </a:endParaRPr>
          </a:p>
        </p:txBody>
      </p:sp>
      <p:sp>
        <p:nvSpPr>
          <p:cNvPr id="6" name="Title 2"/>
          <p:cNvSpPr txBox="1">
            <a:spLocks/>
          </p:cNvSpPr>
          <p:nvPr/>
        </p:nvSpPr>
        <p:spPr>
          <a:xfrm>
            <a:off x="831273" y="1337487"/>
            <a:ext cx="10510652" cy="41761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700" dirty="0" smtClean="0">
                <a:solidFill>
                  <a:srgbClr val="1469A0"/>
                </a:solidFill>
              </a:rPr>
              <a:t>OCSE-34 Report UDC Page</a:t>
            </a:r>
            <a:endParaRPr lang="en-US" altLang="en-US" sz="2700" dirty="0">
              <a:solidFill>
                <a:srgbClr val="1469A0"/>
              </a:solidFill>
            </a:endParaRPr>
          </a:p>
        </p:txBody>
      </p:sp>
      <p:sp>
        <p:nvSpPr>
          <p:cNvPr id="7" name="Rectangle 6"/>
          <p:cNvSpPr/>
          <p:nvPr/>
        </p:nvSpPr>
        <p:spPr>
          <a:xfrm>
            <a:off x="9989820" y="5589270"/>
            <a:ext cx="2091690" cy="112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p:cNvPicPr>
            <a:picLocks noGrp="1" noChangeAspect="1"/>
          </p:cNvPicPr>
          <p:nvPr>
            <p:ph idx="4294967295"/>
          </p:nvPr>
        </p:nvPicPr>
        <p:blipFill>
          <a:blip r:embed="rId3"/>
          <a:stretch>
            <a:fillRect/>
          </a:stretch>
        </p:blipFill>
        <p:spPr>
          <a:xfrm>
            <a:off x="1983674" y="1849186"/>
            <a:ext cx="8229600" cy="4507164"/>
          </a:xfrm>
          <a:prstGeom prst="rect">
            <a:avLst/>
          </a:prstGeom>
        </p:spPr>
      </p:pic>
    </p:spTree>
    <p:extLst>
      <p:ext uri="{BB962C8B-B14F-4D97-AF65-F5344CB8AC3E}">
        <p14:creationId xmlns:p14="http://schemas.microsoft.com/office/powerpoint/2010/main" val="290153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0612931B-EAC8-4BE0-B9CE-B1D5FD6A8888}" type="slidenum">
              <a:rPr lang="en-US" smtClean="0"/>
              <a:pPr>
                <a:defRPr/>
              </a:pPr>
              <a:t>19</a:t>
            </a:fld>
            <a:endParaRPr lang="en-US" dirty="0"/>
          </a:p>
        </p:txBody>
      </p:sp>
      <p:sp>
        <p:nvSpPr>
          <p:cNvPr id="5" name="Title 2"/>
          <p:cNvSpPr txBox="1">
            <a:spLocks/>
          </p:cNvSpPr>
          <p:nvPr/>
        </p:nvSpPr>
        <p:spPr>
          <a:xfrm>
            <a:off x="843148" y="356260"/>
            <a:ext cx="10510652" cy="964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mtClean="0">
                <a:solidFill>
                  <a:srgbClr val="1469A0"/>
                </a:solidFill>
              </a:rPr>
              <a:t>Undistributed Collections Reports</a:t>
            </a:r>
            <a:endParaRPr lang="en-US" altLang="en-US" sz="2700" dirty="0">
              <a:solidFill>
                <a:srgbClr val="1469A0"/>
              </a:solidFill>
            </a:endParaRPr>
          </a:p>
        </p:txBody>
      </p:sp>
      <p:sp>
        <p:nvSpPr>
          <p:cNvPr id="6" name="Title 2"/>
          <p:cNvSpPr txBox="1">
            <a:spLocks/>
          </p:cNvSpPr>
          <p:nvPr/>
        </p:nvSpPr>
        <p:spPr>
          <a:xfrm>
            <a:off x="831273" y="1337487"/>
            <a:ext cx="10510652" cy="41761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700" dirty="0" smtClean="0">
                <a:solidFill>
                  <a:srgbClr val="1469A0"/>
                </a:solidFill>
              </a:rPr>
              <a:t>Data Warehouse UDC Dashboard </a:t>
            </a:r>
            <a:endParaRPr lang="en-US" altLang="en-US" sz="2700" dirty="0">
              <a:solidFill>
                <a:srgbClr val="1469A0"/>
              </a:solidFill>
            </a:endParaRPr>
          </a:p>
        </p:txBody>
      </p:sp>
      <p:pic>
        <p:nvPicPr>
          <p:cNvPr id="3" name="Picture 2"/>
          <p:cNvPicPr>
            <a:picLocks noChangeAspect="1"/>
          </p:cNvPicPr>
          <p:nvPr/>
        </p:nvPicPr>
        <p:blipFill>
          <a:blip r:embed="rId3"/>
          <a:stretch>
            <a:fillRect/>
          </a:stretch>
        </p:blipFill>
        <p:spPr>
          <a:xfrm>
            <a:off x="2216257" y="1708072"/>
            <a:ext cx="6641025" cy="4648278"/>
          </a:xfrm>
          <a:prstGeom prst="rect">
            <a:avLst/>
          </a:prstGeom>
        </p:spPr>
      </p:pic>
    </p:spTree>
    <p:extLst>
      <p:ext uri="{BB962C8B-B14F-4D97-AF65-F5344CB8AC3E}">
        <p14:creationId xmlns:p14="http://schemas.microsoft.com/office/powerpoint/2010/main" val="344193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9256365-8C30-40D9-A396-8AD7D538FDF5}"/>
              </a:ext>
            </a:extLst>
          </p:cNvPr>
          <p:cNvSpPr>
            <a:spLocks noGrp="1"/>
          </p:cNvSpPr>
          <p:nvPr>
            <p:ph idx="1"/>
          </p:nvPr>
        </p:nvSpPr>
        <p:spPr/>
        <p:txBody>
          <a:bodyPr/>
          <a:lstStyle/>
          <a:p>
            <a:pPr marL="0" indent="0" algn="ctr">
              <a:buNone/>
            </a:pPr>
            <a:r>
              <a:rPr lang="en-US" sz="3200" b="1" dirty="0" smtClean="0"/>
              <a:t>Performance Measures, Self-Assessment and More</a:t>
            </a:r>
          </a:p>
          <a:p>
            <a:pPr marL="0" indent="0" algn="ctr">
              <a:buNone/>
            </a:pPr>
            <a:endParaRPr lang="en-US" sz="3200" b="1" dirty="0"/>
          </a:p>
          <a:p>
            <a:pPr marL="0" indent="0" algn="ctr">
              <a:buNone/>
            </a:pPr>
            <a:r>
              <a:rPr lang="en-US" sz="3200" b="1" dirty="0"/>
              <a:t>David Kilgore, CA IV-D Director</a:t>
            </a:r>
          </a:p>
          <a:p>
            <a:pPr marL="0" indent="0" algn="ctr">
              <a:buNone/>
            </a:pPr>
            <a:r>
              <a:rPr lang="en-US" sz="3200" b="1" dirty="0" smtClean="0"/>
              <a:t>Adam Norman, IN IV-D Director</a:t>
            </a:r>
          </a:p>
          <a:p>
            <a:pPr marL="0" indent="0" algn="ctr">
              <a:buNone/>
            </a:pPr>
            <a:r>
              <a:rPr lang="en-US" sz="3200" b="1" dirty="0" smtClean="0"/>
              <a:t>Sharon Redmond, WA IV-D Director</a:t>
            </a:r>
          </a:p>
          <a:p>
            <a:pPr marL="0" indent="0" algn="ctr">
              <a:buNone/>
            </a:pPr>
            <a:endParaRPr lang="en-US" sz="3200" b="1" dirty="0"/>
          </a:p>
        </p:txBody>
      </p:sp>
      <p:sp>
        <p:nvSpPr>
          <p:cNvPr id="3" name="Title 2">
            <a:extLst>
              <a:ext uri="{FF2B5EF4-FFF2-40B4-BE49-F238E27FC236}">
                <a16:creationId xmlns="" xmlns:a16="http://schemas.microsoft.com/office/drawing/2014/main" id="{68FA2454-2E3D-4E68-9E4E-7157F71B458E}"/>
              </a:ext>
            </a:extLst>
          </p:cNvPr>
          <p:cNvSpPr>
            <a:spLocks noGrp="1"/>
          </p:cNvSpPr>
          <p:nvPr>
            <p:ph type="title"/>
          </p:nvPr>
        </p:nvSpPr>
        <p:spPr/>
        <p:txBody>
          <a:bodyPr/>
          <a:lstStyle/>
          <a:p>
            <a:r>
              <a:rPr lang="en-US" dirty="0" smtClean="0"/>
              <a:t>Using Data to Drive Performance</a:t>
            </a:r>
            <a:endParaRPr lang="en-US" dirty="0"/>
          </a:p>
        </p:txBody>
      </p:sp>
    </p:spTree>
    <p:extLst>
      <p:ext uri="{BB962C8B-B14F-4D97-AF65-F5344CB8AC3E}">
        <p14:creationId xmlns:p14="http://schemas.microsoft.com/office/powerpoint/2010/main" val="27165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0612931B-EAC8-4BE0-B9CE-B1D5FD6A8888}" type="slidenum">
              <a:rPr lang="en-US" smtClean="0"/>
              <a:pPr>
                <a:defRPr/>
              </a:pPr>
              <a:t>20</a:t>
            </a:fld>
            <a:endParaRPr lang="en-US" dirty="0"/>
          </a:p>
        </p:txBody>
      </p:sp>
      <p:sp>
        <p:nvSpPr>
          <p:cNvPr id="6" name="Title 2"/>
          <p:cNvSpPr txBox="1">
            <a:spLocks/>
          </p:cNvSpPr>
          <p:nvPr/>
        </p:nvSpPr>
        <p:spPr>
          <a:xfrm>
            <a:off x="843148" y="356260"/>
            <a:ext cx="10510652" cy="964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mtClean="0">
                <a:solidFill>
                  <a:srgbClr val="1469A0"/>
                </a:solidFill>
              </a:rPr>
              <a:t>Undistributed Collections Reports</a:t>
            </a:r>
            <a:endParaRPr lang="en-US" altLang="en-US" sz="2700" dirty="0">
              <a:solidFill>
                <a:srgbClr val="1469A0"/>
              </a:solidFill>
            </a:endParaRPr>
          </a:p>
        </p:txBody>
      </p:sp>
      <p:sp>
        <p:nvSpPr>
          <p:cNvPr id="7" name="Title 2"/>
          <p:cNvSpPr txBox="1">
            <a:spLocks/>
          </p:cNvSpPr>
          <p:nvPr/>
        </p:nvSpPr>
        <p:spPr>
          <a:xfrm>
            <a:off x="831273" y="1337487"/>
            <a:ext cx="10510652" cy="41761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700" dirty="0">
                <a:solidFill>
                  <a:srgbClr val="1469A0"/>
                </a:solidFill>
              </a:rPr>
              <a:t>Data Warehouse UDC Dashboard </a:t>
            </a:r>
            <a:r>
              <a:rPr lang="en-US" altLang="en-US" sz="2700" dirty="0" smtClean="0">
                <a:solidFill>
                  <a:srgbClr val="1469A0"/>
                </a:solidFill>
              </a:rPr>
              <a:t>Category Breakout</a:t>
            </a:r>
            <a:endParaRPr lang="en-US" altLang="en-US" sz="2700" dirty="0">
              <a:solidFill>
                <a:srgbClr val="1469A0"/>
              </a:solidFill>
            </a:endParaRPr>
          </a:p>
        </p:txBody>
      </p:sp>
      <p:pic>
        <p:nvPicPr>
          <p:cNvPr id="4" name="Picture 3"/>
          <p:cNvPicPr>
            <a:picLocks noChangeAspect="1"/>
          </p:cNvPicPr>
          <p:nvPr/>
        </p:nvPicPr>
        <p:blipFill>
          <a:blip r:embed="rId3"/>
          <a:stretch>
            <a:fillRect/>
          </a:stretch>
        </p:blipFill>
        <p:spPr>
          <a:xfrm>
            <a:off x="1208868" y="1706239"/>
            <a:ext cx="9523708" cy="3830011"/>
          </a:xfrm>
          <a:prstGeom prst="rect">
            <a:avLst/>
          </a:prstGeom>
        </p:spPr>
      </p:pic>
    </p:spTree>
    <p:extLst>
      <p:ext uri="{BB962C8B-B14F-4D97-AF65-F5344CB8AC3E}">
        <p14:creationId xmlns:p14="http://schemas.microsoft.com/office/powerpoint/2010/main" val="328870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314700"/>
            <a:ext cx="10515600" cy="1247775"/>
          </a:xfrm>
          <a:solidFill>
            <a:srgbClr val="E5E9F4"/>
          </a:solidFill>
          <a:scene3d>
            <a:camera prst="orthographicFront"/>
            <a:lightRig rig="threePt" dir="t"/>
          </a:scene3d>
          <a:sp3d>
            <a:bevelT/>
          </a:sp3d>
        </p:spPr>
        <p:txBody>
          <a:bodyPr>
            <a:normAutofit/>
          </a:bodyPr>
          <a:lstStyle/>
          <a:p>
            <a:r>
              <a:rPr lang="en-US" dirty="0" smtClean="0">
                <a:solidFill>
                  <a:srgbClr val="1469A0"/>
                </a:solidFill>
              </a:rPr>
              <a:t>Stats at a Glance</a:t>
            </a:r>
            <a:endParaRPr lang="en-US" dirty="0">
              <a:solidFill>
                <a:srgbClr val="1469A0"/>
              </a:solidFill>
            </a:endParaRPr>
          </a:p>
        </p:txBody>
      </p:sp>
      <p:sp>
        <p:nvSpPr>
          <p:cNvPr id="3" name="Text Placeholder 2"/>
          <p:cNvSpPr>
            <a:spLocks noGrp="1"/>
          </p:cNvSpPr>
          <p:nvPr>
            <p:ph type="body" idx="1"/>
          </p:nvPr>
        </p:nvSpPr>
        <p:spPr/>
        <p:txBody>
          <a:bodyPr/>
          <a:lstStyle/>
          <a:p>
            <a:r>
              <a:rPr lang="en-US" dirty="0" smtClean="0"/>
              <a:t>Using Data to Drive Performance</a:t>
            </a:r>
            <a:endParaRPr lang="en-US" dirty="0"/>
          </a:p>
        </p:txBody>
      </p:sp>
      <p:sp>
        <p:nvSpPr>
          <p:cNvPr id="4" name="Rectangle 3"/>
          <p:cNvSpPr/>
          <p:nvPr/>
        </p:nvSpPr>
        <p:spPr>
          <a:xfrm>
            <a:off x="631371" y="228600"/>
            <a:ext cx="10853058"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21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0612931B-EAC8-4BE0-B9CE-B1D5FD6A8888}" type="slidenum">
              <a:rPr lang="en-US" smtClean="0"/>
              <a:pPr>
                <a:defRPr/>
              </a:pPr>
              <a:t>22</a:t>
            </a:fld>
            <a:endParaRPr lang="en-US" dirty="0"/>
          </a:p>
        </p:txBody>
      </p:sp>
      <p:sp>
        <p:nvSpPr>
          <p:cNvPr id="5" name="Title 2"/>
          <p:cNvSpPr txBox="1">
            <a:spLocks/>
          </p:cNvSpPr>
          <p:nvPr/>
        </p:nvSpPr>
        <p:spPr>
          <a:xfrm>
            <a:off x="843148" y="356260"/>
            <a:ext cx="10510652" cy="964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smtClean="0">
                <a:solidFill>
                  <a:srgbClr val="1469A0"/>
                </a:solidFill>
              </a:rPr>
              <a:t>July 2019 Statistics at a Glance</a:t>
            </a:r>
            <a:endParaRPr lang="en-US" altLang="en-US" sz="2700" dirty="0">
              <a:solidFill>
                <a:srgbClr val="1469A0"/>
              </a:solidFill>
            </a:endParaRPr>
          </a:p>
        </p:txBody>
      </p:sp>
      <p:sp>
        <p:nvSpPr>
          <p:cNvPr id="9" name="Rectangle 8"/>
          <p:cNvSpPr/>
          <p:nvPr/>
        </p:nvSpPr>
        <p:spPr>
          <a:xfrm>
            <a:off x="9913620" y="5601335"/>
            <a:ext cx="2091690" cy="112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3"/>
          <a:stretch/>
        </p:blipFill>
        <p:spPr>
          <a:xfrm>
            <a:off x="1682496" y="1384629"/>
            <a:ext cx="8850818" cy="5074099"/>
          </a:xfrm>
          <a:prstGeom prst="rect">
            <a:avLst/>
          </a:prstGeom>
        </p:spPr>
      </p:pic>
    </p:spTree>
    <p:extLst>
      <p:ext uri="{BB962C8B-B14F-4D97-AF65-F5344CB8AC3E}">
        <p14:creationId xmlns:p14="http://schemas.microsoft.com/office/powerpoint/2010/main" val="57458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0612931B-EAC8-4BE0-B9CE-B1D5FD6A8888}" type="slidenum">
              <a:rPr lang="en-US" smtClean="0"/>
              <a:pPr>
                <a:defRPr/>
              </a:pPr>
              <a:t>23</a:t>
            </a:fld>
            <a:endParaRPr lang="en-US" dirty="0"/>
          </a:p>
        </p:txBody>
      </p:sp>
      <p:sp>
        <p:nvSpPr>
          <p:cNvPr id="5" name="Title 2"/>
          <p:cNvSpPr txBox="1">
            <a:spLocks/>
          </p:cNvSpPr>
          <p:nvPr/>
        </p:nvSpPr>
        <p:spPr>
          <a:xfrm>
            <a:off x="843148" y="356260"/>
            <a:ext cx="10510652" cy="964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smtClean="0">
                <a:solidFill>
                  <a:srgbClr val="1469A0"/>
                </a:solidFill>
              </a:rPr>
              <a:t>July 2019 Undistributed Collections</a:t>
            </a:r>
            <a:endParaRPr lang="en-US" altLang="en-US" sz="2700" dirty="0">
              <a:solidFill>
                <a:srgbClr val="1469A0"/>
              </a:solidFill>
            </a:endParaRPr>
          </a:p>
        </p:txBody>
      </p:sp>
      <p:pic>
        <p:nvPicPr>
          <p:cNvPr id="4" name="Picture 3"/>
          <p:cNvPicPr>
            <a:picLocks noChangeAspect="1"/>
          </p:cNvPicPr>
          <p:nvPr/>
        </p:nvPicPr>
        <p:blipFill rotWithShape="1">
          <a:blip r:embed="rId3"/>
          <a:srcRect l="6064" t="7069" r="4911" b="28412"/>
          <a:stretch/>
        </p:blipFill>
        <p:spPr>
          <a:xfrm>
            <a:off x="1983674" y="1767060"/>
            <a:ext cx="8229600" cy="37504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409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0612931B-EAC8-4BE0-B9CE-B1D5FD6A8888}" type="slidenum">
              <a:rPr lang="en-US" smtClean="0"/>
              <a:pPr>
                <a:defRPr/>
              </a:pPr>
              <a:t>24</a:t>
            </a:fld>
            <a:endParaRPr lang="en-US" dirty="0"/>
          </a:p>
        </p:txBody>
      </p:sp>
      <p:sp>
        <p:nvSpPr>
          <p:cNvPr id="5" name="Title 2"/>
          <p:cNvSpPr txBox="1">
            <a:spLocks/>
          </p:cNvSpPr>
          <p:nvPr/>
        </p:nvSpPr>
        <p:spPr>
          <a:xfrm>
            <a:off x="843148" y="356260"/>
            <a:ext cx="10510652" cy="964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smtClean="0">
                <a:solidFill>
                  <a:srgbClr val="1469A0"/>
                </a:solidFill>
              </a:rPr>
              <a:t>July 2019 Undistributed Collections</a:t>
            </a:r>
            <a:endParaRPr lang="en-US" altLang="en-US" sz="2700" dirty="0">
              <a:solidFill>
                <a:srgbClr val="1469A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6917"/>
          <a:stretch/>
        </p:blipFill>
        <p:spPr>
          <a:xfrm>
            <a:off x="1746217" y="1330601"/>
            <a:ext cx="8778240" cy="4293795"/>
          </a:xfrm>
          <a:prstGeom prst="rect">
            <a:avLst/>
          </a:prstGeom>
          <a:effectLst>
            <a:innerShdw blurRad="114300">
              <a:prstClr val="black"/>
            </a:innerShdw>
          </a:effectLst>
        </p:spPr>
      </p:pic>
      <p:sp>
        <p:nvSpPr>
          <p:cNvPr id="10" name="Flowchart: Document 9"/>
          <p:cNvSpPr/>
          <p:nvPr/>
        </p:nvSpPr>
        <p:spPr>
          <a:xfrm rot="10800000">
            <a:off x="1727642" y="4954118"/>
            <a:ext cx="8851966" cy="694944"/>
          </a:xfrm>
          <a:prstGeom prst="flowChartDocumen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57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0612931B-EAC8-4BE0-B9CE-B1D5FD6A8888}" type="slidenum">
              <a:rPr lang="en-US" smtClean="0"/>
              <a:pPr>
                <a:defRPr/>
              </a:pPr>
              <a:t>25</a:t>
            </a:fld>
            <a:endParaRPr lang="en-US" dirty="0"/>
          </a:p>
        </p:txBody>
      </p:sp>
      <p:sp>
        <p:nvSpPr>
          <p:cNvPr id="5" name="Title 2"/>
          <p:cNvSpPr txBox="1">
            <a:spLocks/>
          </p:cNvSpPr>
          <p:nvPr/>
        </p:nvSpPr>
        <p:spPr>
          <a:xfrm>
            <a:off x="843148" y="356260"/>
            <a:ext cx="10510652" cy="964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smtClean="0">
                <a:solidFill>
                  <a:srgbClr val="1469A0"/>
                </a:solidFill>
              </a:rPr>
              <a:t>July 2019 Undistributed Collections</a:t>
            </a:r>
            <a:endParaRPr lang="en-US" altLang="en-US" sz="2700" dirty="0">
              <a:solidFill>
                <a:srgbClr val="1469A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231" y="1362856"/>
            <a:ext cx="5410485" cy="51206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78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0612931B-EAC8-4BE0-B9CE-B1D5FD6A8888}" type="slidenum">
              <a:rPr lang="en-US" smtClean="0"/>
              <a:pPr>
                <a:defRPr/>
              </a:pPr>
              <a:t>26</a:t>
            </a:fld>
            <a:endParaRPr lang="en-US" dirty="0"/>
          </a:p>
        </p:txBody>
      </p:sp>
      <p:sp>
        <p:nvSpPr>
          <p:cNvPr id="5" name="Title 2"/>
          <p:cNvSpPr txBox="1">
            <a:spLocks/>
          </p:cNvSpPr>
          <p:nvPr/>
        </p:nvSpPr>
        <p:spPr>
          <a:xfrm>
            <a:off x="843148" y="356260"/>
            <a:ext cx="10510652" cy="9643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smtClean="0">
                <a:solidFill>
                  <a:srgbClr val="1469A0"/>
                </a:solidFill>
              </a:rPr>
              <a:t>July 2019 Undistributed Collections</a:t>
            </a:r>
            <a:endParaRPr lang="en-US" altLang="en-US" sz="2700" dirty="0">
              <a:solidFill>
                <a:srgbClr val="1469A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554" y="1381845"/>
            <a:ext cx="7863840" cy="50790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176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p:cNvSpPr>
          <p:nvPr/>
        </p:nvSpPr>
        <p:spPr bwMode="auto">
          <a:xfrm>
            <a:off x="831273" y="320633"/>
            <a:ext cx="10513972" cy="997527"/>
          </a:xfrm>
          <a:prstGeom prst="rect">
            <a:avLst/>
          </a:prstGeom>
          <a:noFill/>
          <a:ln w="9525">
            <a:noFill/>
            <a:miter lim="800000"/>
            <a:headEnd/>
            <a:tailEnd/>
          </a:ln>
        </p:spPr>
        <p:txBody>
          <a:bodyPr anchor="ctr" anchorCtr="0"/>
          <a:lstStyle/>
          <a:p>
            <a:pPr algn="ctr"/>
            <a:r>
              <a:rPr lang="en-US" altLang="en-US" sz="4000" dirty="0">
                <a:solidFill>
                  <a:srgbClr val="1469A0"/>
                </a:solidFill>
                <a:latin typeface="+mj-lt"/>
              </a:rPr>
              <a:t>Report Data Elements</a:t>
            </a:r>
          </a:p>
        </p:txBody>
      </p:sp>
      <p:sp>
        <p:nvSpPr>
          <p:cNvPr id="4" name="Title 3"/>
          <p:cNvSpPr txBox="1">
            <a:spLocks/>
          </p:cNvSpPr>
          <p:nvPr/>
        </p:nvSpPr>
        <p:spPr bwMode="auto">
          <a:xfrm>
            <a:off x="937260" y="5365073"/>
            <a:ext cx="11186160" cy="997527"/>
          </a:xfrm>
          <a:prstGeom prst="rect">
            <a:avLst/>
          </a:prstGeom>
          <a:noFill/>
          <a:ln w="9525">
            <a:noFill/>
            <a:miter lim="800000"/>
            <a:headEnd/>
            <a:tailEnd/>
          </a:ln>
        </p:spPr>
        <p:txBody>
          <a:bodyPr anchor="ctr" anchorCtr="0"/>
          <a:lstStyle/>
          <a:p>
            <a:pPr algn="ctr"/>
            <a:r>
              <a:rPr lang="en-US" altLang="en-US" sz="4000" dirty="0" smtClean="0">
                <a:solidFill>
                  <a:srgbClr val="1469A0"/>
                </a:solidFill>
                <a:latin typeface="+mj-lt"/>
              </a:rPr>
              <a:t>Adam.Norman@dcs.IN.gov	</a:t>
            </a:r>
          </a:p>
          <a:p>
            <a:pPr algn="ctr"/>
            <a:endParaRPr lang="en-US" altLang="en-US" sz="4000" dirty="0">
              <a:solidFill>
                <a:srgbClr val="1469A0"/>
              </a:solidFill>
              <a:latin typeface="+mj-lt"/>
            </a:endParaRPr>
          </a:p>
        </p:txBody>
      </p:sp>
      <p:sp>
        <p:nvSpPr>
          <p:cNvPr id="2" name="Rectangle 1"/>
          <p:cNvSpPr/>
          <p:nvPr/>
        </p:nvSpPr>
        <p:spPr>
          <a:xfrm>
            <a:off x="537210" y="182880"/>
            <a:ext cx="11155680" cy="1405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clrChange>
              <a:clrFrom>
                <a:srgbClr val="FCFCFC"/>
              </a:clrFrom>
              <a:clrTo>
                <a:srgbClr val="FCFCFC">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847979" y="545323"/>
            <a:ext cx="4480560" cy="4480560"/>
          </a:xfrm>
          <a:prstGeom prst="rect">
            <a:avLst/>
          </a:prstGeom>
        </p:spPr>
      </p:pic>
    </p:spTree>
    <p:extLst>
      <p:ext uri="{BB962C8B-B14F-4D97-AF65-F5344CB8AC3E}">
        <p14:creationId xmlns:p14="http://schemas.microsoft.com/office/powerpoint/2010/main" val="9241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1752601"/>
            <a:ext cx="8534400" cy="2431435"/>
          </a:xfrm>
          <a:prstGeom prst="rect">
            <a:avLst/>
          </a:prstGeom>
          <a:noFill/>
        </p:spPr>
        <p:txBody>
          <a:bodyPr wrap="square" rtlCol="0">
            <a:spAutoFit/>
          </a:bodyPr>
          <a:lstStyle/>
          <a:p>
            <a:pPr algn="ctr"/>
            <a:r>
              <a:rPr lang="en-US" sz="4400" dirty="0" smtClean="0">
                <a:solidFill>
                  <a:schemeClr val="tx2">
                    <a:lumMod val="75000"/>
                  </a:schemeClr>
                </a:solidFill>
              </a:rPr>
              <a:t>Washington</a:t>
            </a:r>
          </a:p>
          <a:p>
            <a:pPr algn="ctr"/>
            <a:r>
              <a:rPr lang="en-US" sz="4400" dirty="0" smtClean="0">
                <a:solidFill>
                  <a:schemeClr val="tx2"/>
                </a:solidFill>
              </a:rPr>
              <a:t>Division of Child Support</a:t>
            </a:r>
          </a:p>
          <a:p>
            <a:pPr algn="ctr"/>
            <a:endParaRPr lang="en-US" sz="3200" dirty="0" smtClean="0">
              <a:solidFill>
                <a:schemeClr val="tx2"/>
              </a:solidFill>
            </a:endParaRPr>
          </a:p>
          <a:p>
            <a:pPr algn="ctr"/>
            <a:r>
              <a:rPr lang="en-US" sz="3200" dirty="0" smtClean="0">
                <a:solidFill>
                  <a:srgbClr val="0070C0"/>
                </a:solidFill>
              </a:rPr>
              <a:t>Using Data to Drive Performance</a:t>
            </a:r>
            <a:endParaRPr lang="en-US" sz="3200" dirty="0">
              <a:solidFill>
                <a:srgbClr val="0070C0"/>
              </a:solidFill>
            </a:endParaRPr>
          </a:p>
        </p:txBody>
      </p:sp>
      <p:sp>
        <p:nvSpPr>
          <p:cNvPr id="3" name="TextBox 2"/>
          <p:cNvSpPr txBox="1"/>
          <p:nvPr/>
        </p:nvSpPr>
        <p:spPr>
          <a:xfrm>
            <a:off x="3149600" y="4495800"/>
            <a:ext cx="5080000" cy="1231106"/>
          </a:xfrm>
          <a:prstGeom prst="rect">
            <a:avLst/>
          </a:prstGeom>
          <a:noFill/>
        </p:spPr>
        <p:txBody>
          <a:bodyPr wrap="square" rtlCol="0">
            <a:spAutoFit/>
          </a:bodyPr>
          <a:lstStyle/>
          <a:p>
            <a:pPr algn="ctr"/>
            <a:r>
              <a:rPr lang="en-US" dirty="0" smtClean="0">
                <a:latin typeface="+mj-lt"/>
              </a:rPr>
              <a:t>Presented by</a:t>
            </a:r>
          </a:p>
          <a:p>
            <a:pPr algn="ctr"/>
            <a:r>
              <a:rPr lang="en-US" sz="3200" dirty="0" smtClean="0">
                <a:solidFill>
                  <a:schemeClr val="tx2"/>
                </a:solidFill>
                <a:latin typeface="+mj-lt"/>
              </a:rPr>
              <a:t>Sharon Redmond</a:t>
            </a:r>
          </a:p>
          <a:p>
            <a:pPr algn="ctr"/>
            <a:r>
              <a:rPr lang="en-US" sz="2400" dirty="0" smtClean="0">
                <a:latin typeface="+mj-lt"/>
              </a:rPr>
              <a:t>Director</a:t>
            </a:r>
            <a:endParaRPr lang="en-US" sz="2400" dirty="0">
              <a:latin typeface="+mj-lt"/>
            </a:endParaRPr>
          </a:p>
        </p:txBody>
      </p:sp>
    </p:spTree>
    <p:extLst>
      <p:ext uri="{BB962C8B-B14F-4D97-AF65-F5344CB8AC3E}">
        <p14:creationId xmlns:p14="http://schemas.microsoft.com/office/powerpoint/2010/main" val="1296868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61" y="457200"/>
            <a:ext cx="10972800" cy="1143000"/>
          </a:xfrm>
        </p:spPr>
        <p:txBody>
          <a:bodyPr>
            <a:normAutofit/>
          </a:bodyPr>
          <a:lstStyle/>
          <a:p>
            <a:pPr algn="l"/>
            <a:r>
              <a:rPr lang="en-US" sz="3200" dirty="0" smtClean="0"/>
              <a:t>Washington State</a:t>
            </a:r>
            <a:endParaRPr lang="en-US" sz="3200" dirty="0"/>
          </a:p>
        </p:txBody>
      </p:sp>
      <p:sp>
        <p:nvSpPr>
          <p:cNvPr id="3" name="Slide Number Placeholder 2"/>
          <p:cNvSpPr>
            <a:spLocks noGrp="1"/>
          </p:cNvSpPr>
          <p:nvPr>
            <p:ph type="sldNum" sz="quarter" idx="12"/>
          </p:nvPr>
        </p:nvSpPr>
        <p:spPr/>
        <p:txBody>
          <a:bodyPr/>
          <a:lstStyle/>
          <a:p>
            <a:fld id="{0C183989-D380-BB4B-8033-B2C050FE378C}" type="slidenum">
              <a:rPr lang="en-US" smtClean="0">
                <a:solidFill>
                  <a:prstClr val="black">
                    <a:tint val="75000"/>
                  </a:prstClr>
                </a:solidFill>
              </a:rPr>
              <a:pPr/>
              <a:t>29</a:t>
            </a:fld>
            <a:endParaRPr lang="en-US" dirty="0">
              <a:solidFill>
                <a:prstClr val="black">
                  <a:tint val="75000"/>
                </a:prst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61" y="1600200"/>
            <a:ext cx="1074973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737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7220" y="1898905"/>
            <a:ext cx="10938510" cy="791524"/>
          </a:xfrm>
        </p:spPr>
        <p:txBody>
          <a:bodyPr>
            <a:normAutofit/>
          </a:bodyPr>
          <a:lstStyle/>
          <a:p>
            <a:r>
              <a:rPr lang="en-US" sz="4800" dirty="0" smtClean="0"/>
              <a:t>Using Data to Drive Performance</a:t>
            </a:r>
            <a:endParaRPr lang="en-US" sz="4800" dirty="0"/>
          </a:p>
        </p:txBody>
      </p:sp>
      <p:sp>
        <p:nvSpPr>
          <p:cNvPr id="3" name="Text Placeholder 2"/>
          <p:cNvSpPr>
            <a:spLocks noGrp="1"/>
          </p:cNvSpPr>
          <p:nvPr>
            <p:ph type="body" sz="quarter" idx="11"/>
          </p:nvPr>
        </p:nvSpPr>
        <p:spPr>
          <a:xfrm>
            <a:off x="617220" y="2622902"/>
            <a:ext cx="10938510" cy="1503328"/>
          </a:xfrm>
        </p:spPr>
        <p:txBody>
          <a:bodyPr>
            <a:normAutofit/>
          </a:bodyPr>
          <a:lstStyle/>
          <a:p>
            <a:pPr>
              <a:lnSpc>
                <a:spcPct val="150000"/>
              </a:lnSpc>
            </a:pPr>
            <a:r>
              <a:rPr lang="en-US" sz="3600" dirty="0" smtClean="0"/>
              <a:t>Adam Norman, IV-Director</a:t>
            </a:r>
          </a:p>
          <a:p>
            <a:pPr>
              <a:lnSpc>
                <a:spcPct val="150000"/>
              </a:lnSpc>
            </a:pPr>
            <a:r>
              <a:rPr lang="en-US" sz="2400" dirty="0" smtClean="0"/>
              <a:t>INDIANA</a:t>
            </a:r>
          </a:p>
          <a:p>
            <a:endParaRPr lang="en-US" dirty="0"/>
          </a:p>
        </p:txBody>
      </p:sp>
    </p:spTree>
    <p:extLst>
      <p:ext uri="{BB962C8B-B14F-4D97-AF65-F5344CB8AC3E}">
        <p14:creationId xmlns:p14="http://schemas.microsoft.com/office/powerpoint/2010/main" val="391582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183989-D380-BB4B-8033-B2C050FE378C}" type="slidenum">
              <a:rPr lang="en-US" smtClean="0">
                <a:solidFill>
                  <a:prstClr val="black">
                    <a:tint val="75000"/>
                  </a:prstClr>
                </a:solidFill>
              </a:rPr>
              <a:pPr/>
              <a:t>30</a:t>
            </a:fld>
            <a:endParaRPr lang="en-US" dirty="0">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870282568"/>
              </p:ext>
            </p:extLst>
          </p:nvPr>
        </p:nvGraphicFramePr>
        <p:xfrm>
          <a:off x="2032000" y="1397000"/>
          <a:ext cx="812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292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0"/>
            <a:ext cx="10972800" cy="884238"/>
          </a:xfrm>
        </p:spPr>
        <p:txBody>
          <a:bodyPr>
            <a:normAutofit fontScale="90000"/>
          </a:bodyPr>
          <a:lstStyle/>
          <a:p>
            <a:pPr algn="l"/>
            <a:r>
              <a:rPr lang="en-US" sz="3600" dirty="0" smtClean="0"/>
              <a:t/>
            </a:r>
            <a:br>
              <a:rPr lang="en-US" sz="3600" dirty="0" smtClean="0"/>
            </a:br>
            <a:r>
              <a:rPr lang="en-US" sz="3600" dirty="0"/>
              <a:t>	</a:t>
            </a:r>
            <a:r>
              <a:rPr lang="en-US" sz="3600" dirty="0" smtClean="0"/>
              <a:t>WA Performance History</a:t>
            </a:r>
            <a:endParaRPr lang="en-US" sz="3600" dirty="0"/>
          </a:p>
        </p:txBody>
      </p:sp>
      <p:sp>
        <p:nvSpPr>
          <p:cNvPr id="3" name="Content Placeholder 2"/>
          <p:cNvSpPr>
            <a:spLocks noGrp="1"/>
          </p:cNvSpPr>
          <p:nvPr>
            <p:ph idx="1"/>
          </p:nvPr>
        </p:nvSpPr>
        <p:spPr>
          <a:xfrm>
            <a:off x="609600" y="2057401"/>
            <a:ext cx="10972800" cy="4068763"/>
          </a:xfrm>
        </p:spPr>
        <p:txBody>
          <a:bodyPr/>
          <a:lstStyle/>
          <a:p>
            <a:pPr marL="0" indent="0" algn="ctr">
              <a:buNone/>
            </a:pPr>
            <a:r>
              <a:rPr lang="en-US" sz="4000" dirty="0" smtClean="0">
                <a:solidFill>
                  <a:schemeClr val="tx2"/>
                </a:solidFill>
              </a:rPr>
              <a:t>Field Office </a:t>
            </a:r>
          </a:p>
          <a:p>
            <a:pPr marL="0" indent="0" algn="ctr">
              <a:buNone/>
            </a:pPr>
            <a:r>
              <a:rPr lang="en-US" sz="4000" dirty="0" smtClean="0">
                <a:solidFill>
                  <a:schemeClr val="tx2"/>
                </a:solidFill>
              </a:rPr>
              <a:t>Performance Analysts</a:t>
            </a:r>
          </a:p>
          <a:p>
            <a:pPr marL="0" indent="0" algn="ctr">
              <a:buNone/>
            </a:pPr>
            <a:endParaRPr lang="en-US" sz="1050" dirty="0"/>
          </a:p>
          <a:p>
            <a:pPr marL="0" indent="0" algn="ctr">
              <a:buNone/>
            </a:pPr>
            <a:r>
              <a:rPr lang="en-US" dirty="0" smtClean="0">
                <a:solidFill>
                  <a:srgbClr val="0070C0"/>
                </a:solidFill>
              </a:rPr>
              <a:t>..an approach to Performance Improvement</a:t>
            </a:r>
          </a:p>
          <a:p>
            <a:pPr marL="0" indent="0">
              <a:buNone/>
            </a:pPr>
            <a:endParaRPr lang="en-US" dirty="0"/>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31</a:t>
            </a:fld>
            <a:endParaRPr lang="en-US" dirty="0">
              <a:solidFill>
                <a:prstClr val="black">
                  <a:tint val="75000"/>
                </a:prstClr>
              </a:solidFill>
            </a:endParaRPr>
          </a:p>
        </p:txBody>
      </p:sp>
      <p:pic>
        <p:nvPicPr>
          <p:cNvPr id="3076" name="Picture 4" descr="C:\Users\hazleti\AppData\Local\Microsoft\Windows\Temporary Internet Files\Content.IE5\XE2GSU1B\cogs-and-gea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4572000"/>
            <a:ext cx="5080000" cy="208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05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600" y="762000"/>
            <a:ext cx="10972800" cy="914400"/>
          </a:xfrm>
        </p:spPr>
        <p:txBody>
          <a:bodyPr>
            <a:normAutofit/>
          </a:bodyPr>
          <a:lstStyle/>
          <a:p>
            <a:pPr algn="l"/>
            <a:r>
              <a:rPr lang="en-US" sz="3200" dirty="0" smtClean="0"/>
              <a:t>Performance Analyst Group</a:t>
            </a:r>
            <a:endParaRPr lang="en-US" sz="3200" dirty="0"/>
          </a:p>
        </p:txBody>
      </p:sp>
      <p:sp>
        <p:nvSpPr>
          <p:cNvPr id="3" name="Content Placeholder 2"/>
          <p:cNvSpPr>
            <a:spLocks noGrp="1"/>
          </p:cNvSpPr>
          <p:nvPr>
            <p:ph idx="1"/>
          </p:nvPr>
        </p:nvSpPr>
        <p:spPr>
          <a:xfrm>
            <a:off x="609600" y="1828801"/>
            <a:ext cx="10972800" cy="4525963"/>
          </a:xfrm>
        </p:spPr>
        <p:txBody>
          <a:bodyPr>
            <a:normAutofit/>
          </a:bodyPr>
          <a:lstStyle/>
          <a:p>
            <a:pPr marL="0" indent="0" algn="ctr">
              <a:buNone/>
            </a:pPr>
            <a:r>
              <a:rPr lang="en-US" dirty="0" smtClean="0">
                <a:solidFill>
                  <a:schemeClr val="tx2"/>
                </a:solidFill>
              </a:rPr>
              <a:t>~ </a:t>
            </a:r>
            <a:r>
              <a:rPr lang="en-US" dirty="0">
                <a:solidFill>
                  <a:schemeClr val="tx2"/>
                </a:solidFill>
              </a:rPr>
              <a:t>Mission ~</a:t>
            </a:r>
          </a:p>
          <a:p>
            <a:pPr marL="0" indent="0" algn="ctr">
              <a:buNone/>
            </a:pPr>
            <a:r>
              <a:rPr lang="en-US" sz="2800" dirty="0">
                <a:solidFill>
                  <a:srgbClr val="0070C0"/>
                </a:solidFill>
              </a:rPr>
              <a:t>To assist in providing continuity in managing and deploying resources that improves performance</a:t>
            </a:r>
          </a:p>
          <a:p>
            <a:pPr marL="0" indent="0" algn="ctr">
              <a:buNone/>
            </a:pPr>
            <a:endParaRPr lang="en-US" dirty="0" smtClean="0"/>
          </a:p>
          <a:p>
            <a:pPr marL="0" indent="0" algn="ctr">
              <a:buNone/>
            </a:pPr>
            <a:r>
              <a:rPr lang="en-US" dirty="0" smtClean="0">
                <a:solidFill>
                  <a:schemeClr val="tx2"/>
                </a:solidFill>
              </a:rPr>
              <a:t>~ Vision ~</a:t>
            </a:r>
          </a:p>
          <a:p>
            <a:pPr marL="0" indent="0" algn="ctr">
              <a:buNone/>
            </a:pPr>
            <a:r>
              <a:rPr lang="en-US" sz="2800" dirty="0" smtClean="0">
                <a:solidFill>
                  <a:srgbClr val="0070C0"/>
                </a:solidFill>
              </a:rPr>
              <a:t>To create a healthy, vibrant child support program through continuous learning </a:t>
            </a:r>
          </a:p>
          <a:p>
            <a:pPr marL="0" indent="0" algn="ctr">
              <a:buNone/>
            </a:pPr>
            <a:endParaRPr lang="en-US" dirty="0" smtClean="0"/>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2401454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33</a:t>
            </a:fld>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762000"/>
            <a:ext cx="10871200" cy="561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300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93" y="1371600"/>
            <a:ext cx="10972800" cy="1143000"/>
          </a:xfrm>
        </p:spPr>
        <p:txBody>
          <a:bodyPr>
            <a:normAutofit fontScale="90000"/>
          </a:bodyPr>
          <a:lstStyle/>
          <a:p>
            <a:r>
              <a:rPr lang="en-US" sz="3600" dirty="0" smtClean="0"/>
              <a:t>We put our plan into </a:t>
            </a:r>
            <a:r>
              <a:rPr lang="en-US" sz="3600" dirty="0"/>
              <a:t>action  </a:t>
            </a:r>
            <a:br>
              <a:rPr lang="en-US" sz="3600" dirty="0"/>
            </a:br>
            <a:r>
              <a:rPr lang="en-US" sz="3600" dirty="0"/>
              <a:t>…and determined we had missed the mark</a:t>
            </a:r>
            <a:br>
              <a:rPr lang="en-US" sz="3600" dirty="0"/>
            </a:b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34</a:t>
            </a:fld>
            <a:endParaRPr lang="en-US" dirty="0">
              <a:solidFill>
                <a:prstClr val="black">
                  <a:tint val="75000"/>
                </a:prstClr>
              </a:solidFill>
            </a:endParaRPr>
          </a:p>
        </p:txBody>
      </p:sp>
      <p:pic>
        <p:nvPicPr>
          <p:cNvPr id="2052" name="Picture 4" descr="Pictu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01" y="2729946"/>
            <a:ext cx="54864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12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183989-D380-BB4B-8033-B2C050FE378C}" type="slidenum">
              <a:rPr lang="en-US" smtClean="0">
                <a:solidFill>
                  <a:prstClr val="black">
                    <a:tint val="75000"/>
                  </a:prstClr>
                </a:solidFill>
              </a:rPr>
              <a:pPr/>
              <a:t>35</a:t>
            </a:fld>
            <a:endParaRPr lang="en-US" dirty="0">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val="3166078038"/>
              </p:ext>
            </p:extLst>
          </p:nvPr>
        </p:nvGraphicFramePr>
        <p:xfrm>
          <a:off x="1320800" y="1447800"/>
          <a:ext cx="8839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780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1600" y="1295401"/>
            <a:ext cx="10363200" cy="1470025"/>
          </a:xfrm>
        </p:spPr>
        <p:txBody>
          <a:bodyPr>
            <a:normAutofit/>
          </a:bodyPr>
          <a:lstStyle/>
          <a:p>
            <a:r>
              <a:rPr lang="en-US" sz="4000" dirty="0" smtClean="0">
                <a:solidFill>
                  <a:schemeClr val="tx2"/>
                </a:solidFill>
              </a:rPr>
              <a:t>Performance Collaborative</a:t>
            </a:r>
            <a:endParaRPr lang="en-US" sz="4000" dirty="0">
              <a:solidFill>
                <a:schemeClr val="tx2"/>
              </a:solidFill>
            </a:endParaRPr>
          </a:p>
        </p:txBody>
      </p:sp>
      <p:sp>
        <p:nvSpPr>
          <p:cNvPr id="6" name="Subtitle 5"/>
          <p:cNvSpPr>
            <a:spLocks noGrp="1"/>
          </p:cNvSpPr>
          <p:nvPr>
            <p:ph type="subTitle" idx="1"/>
          </p:nvPr>
        </p:nvSpPr>
        <p:spPr>
          <a:xfrm>
            <a:off x="914400" y="2667000"/>
            <a:ext cx="8534400" cy="1752600"/>
          </a:xfrm>
        </p:spPr>
        <p:txBody>
          <a:bodyPr>
            <a:normAutofit/>
          </a:bodyPr>
          <a:lstStyle/>
          <a:p>
            <a:r>
              <a:rPr lang="en-US" sz="2800" dirty="0">
                <a:solidFill>
                  <a:srgbClr val="0070C0"/>
                </a:solidFill>
              </a:rPr>
              <a:t>a group of representatives from each program area in HQ plus the field who brainstorm process improvement projects</a:t>
            </a:r>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36</a:t>
            </a:fld>
            <a:endParaRPr lang="en-US" dirty="0">
              <a:solidFill>
                <a:prstClr val="black">
                  <a:tint val="75000"/>
                </a:prstClr>
              </a:solidFill>
            </a:endParaRPr>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42" b="89474" l="1278" r="97444"/>
                    </a14:imgEffect>
                  </a14:imgLayer>
                </a14:imgProps>
              </a:ext>
              <a:ext uri="{28A0092B-C50C-407E-A947-70E740481C1C}">
                <a14:useLocalDpi xmlns:a14="http://schemas.microsoft.com/office/drawing/2010/main" val="0"/>
              </a:ext>
            </a:extLst>
          </a:blip>
          <a:srcRect/>
          <a:stretch>
            <a:fillRect/>
          </a:stretch>
        </p:blipFill>
        <p:spPr bwMode="auto">
          <a:xfrm>
            <a:off x="8331200" y="4038600"/>
            <a:ext cx="3149600"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4072807"/>
            <a:ext cx="3348567"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297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0" y="274638"/>
            <a:ext cx="914400" cy="182562"/>
          </a:xfrm>
        </p:spPr>
        <p:txBody>
          <a:bodyPr>
            <a:noAutofit/>
          </a:bodyPr>
          <a:lstStyle/>
          <a:p>
            <a:pPr algn="l"/>
            <a:endParaRPr lang="en-US" sz="800" dirty="0"/>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37</a:t>
            </a:fld>
            <a:endParaRPr lang="en-US" dirty="0">
              <a:solidFill>
                <a:prstClr val="black">
                  <a:tint val="75000"/>
                </a:prst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8000" y="1600200"/>
            <a:ext cx="8940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985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09600"/>
            <a:ext cx="10972800" cy="1143000"/>
          </a:xfrm>
        </p:spPr>
        <p:txBody>
          <a:bodyPr>
            <a:normAutofit/>
          </a:bodyPr>
          <a:lstStyle/>
          <a:p>
            <a:pPr algn="l"/>
            <a:r>
              <a:rPr lang="en-US" sz="3200" dirty="0" smtClean="0"/>
              <a:t>Performance Collaborative </a:t>
            </a:r>
            <a:endParaRPr lang="en-US" sz="3200" dirty="0"/>
          </a:p>
        </p:txBody>
      </p:sp>
      <p:sp>
        <p:nvSpPr>
          <p:cNvPr id="3" name="Content Placeholder 2"/>
          <p:cNvSpPr>
            <a:spLocks noGrp="1"/>
          </p:cNvSpPr>
          <p:nvPr>
            <p:ph idx="1"/>
          </p:nvPr>
        </p:nvSpPr>
        <p:spPr/>
        <p:txBody>
          <a:bodyPr>
            <a:normAutofit/>
          </a:bodyPr>
          <a:lstStyle/>
          <a:p>
            <a:pPr marL="0" indent="0" algn="ctr">
              <a:buNone/>
            </a:pPr>
            <a:r>
              <a:rPr lang="en-US" b="1" dirty="0">
                <a:solidFill>
                  <a:schemeClr val="tx2"/>
                </a:solidFill>
              </a:rPr>
              <a:t>~ Mission ~</a:t>
            </a:r>
          </a:p>
          <a:p>
            <a:pPr marL="0" indent="0" algn="ctr">
              <a:buNone/>
            </a:pPr>
            <a:r>
              <a:rPr lang="en-US" b="1" dirty="0">
                <a:solidFill>
                  <a:schemeClr val="tx2"/>
                </a:solidFill>
              </a:rPr>
              <a:t> </a:t>
            </a:r>
            <a:r>
              <a:rPr lang="en-US" sz="2800" dirty="0">
                <a:solidFill>
                  <a:srgbClr val="0070C0"/>
                </a:solidFill>
              </a:rPr>
              <a:t>To design and continuously improve DCS processes to maximize performance to better the lives of children.</a:t>
            </a:r>
          </a:p>
          <a:p>
            <a:pPr marL="0" indent="0">
              <a:buNone/>
            </a:pPr>
            <a:endParaRPr lang="en-US" sz="1400" dirty="0" smtClean="0"/>
          </a:p>
          <a:p>
            <a:pPr marL="0" indent="0" algn="ctr">
              <a:buNone/>
            </a:pPr>
            <a:r>
              <a:rPr lang="en-US" b="1" dirty="0" smtClean="0">
                <a:solidFill>
                  <a:schemeClr val="tx2"/>
                </a:solidFill>
              </a:rPr>
              <a:t>~ Vision ~</a:t>
            </a:r>
          </a:p>
          <a:p>
            <a:pPr marL="0" indent="0" algn="ctr">
              <a:buNone/>
            </a:pPr>
            <a:r>
              <a:rPr lang="en-US" sz="2800" dirty="0" smtClean="0">
                <a:solidFill>
                  <a:srgbClr val="0070C0"/>
                </a:solidFill>
              </a:rPr>
              <a:t>Individuals, families and communities have the resources they need to live better lives.</a:t>
            </a:r>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3377161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10972800" cy="731838"/>
          </a:xfrm>
        </p:spPr>
        <p:txBody>
          <a:bodyPr>
            <a:normAutofit fontScale="90000"/>
          </a:bodyPr>
          <a:lstStyle/>
          <a:p>
            <a:pPr algn="l"/>
            <a:r>
              <a:rPr lang="en-US" sz="4000" dirty="0" smtClean="0"/>
              <a:t>Renegotiation Project</a:t>
            </a:r>
            <a:r>
              <a:rPr lang="en-US" dirty="0" smtClean="0">
                <a:solidFill>
                  <a:schemeClr val="tx2"/>
                </a:solidFill>
              </a:rPr>
              <a:t/>
            </a:r>
            <a:br>
              <a:rPr lang="en-US" dirty="0" smtClean="0">
                <a:solidFill>
                  <a:schemeClr val="tx2"/>
                </a:solidFill>
              </a:rPr>
            </a:br>
            <a:endParaRPr lang="en-US" dirty="0">
              <a:solidFill>
                <a:schemeClr val="tx2"/>
              </a:solidFill>
            </a:endParaRPr>
          </a:p>
        </p:txBody>
      </p:sp>
      <p:sp>
        <p:nvSpPr>
          <p:cNvPr id="3" name="Content Placeholder 2"/>
          <p:cNvSpPr>
            <a:spLocks noGrp="1"/>
          </p:cNvSpPr>
          <p:nvPr>
            <p:ph idx="1"/>
          </p:nvPr>
        </p:nvSpPr>
        <p:spPr>
          <a:xfrm>
            <a:off x="609600" y="1600201"/>
            <a:ext cx="11176000" cy="4525963"/>
          </a:xfrm>
        </p:spPr>
        <p:txBody>
          <a:bodyPr>
            <a:normAutofit/>
          </a:bodyPr>
          <a:lstStyle/>
          <a:p>
            <a:pPr marL="0" indent="0">
              <a:buNone/>
            </a:pPr>
            <a:endParaRPr lang="en-US" sz="1800" b="1" dirty="0" smtClean="0">
              <a:solidFill>
                <a:schemeClr val="tx2"/>
              </a:solidFill>
            </a:endParaRPr>
          </a:p>
          <a:p>
            <a:pPr marL="0" indent="0">
              <a:buNone/>
            </a:pPr>
            <a:r>
              <a:rPr lang="en-US" sz="2800" b="1" dirty="0" smtClean="0">
                <a:solidFill>
                  <a:schemeClr val="tx2"/>
                </a:solidFill>
              </a:rPr>
              <a:t>During a Thrift Savings Plan (TSP) review we found a lack of consistent practices among offices when renegotiating  repayment agreements</a:t>
            </a:r>
          </a:p>
          <a:p>
            <a:pPr marL="0" indent="0">
              <a:buNone/>
            </a:pPr>
            <a:endParaRPr lang="en-US" sz="1200" b="1" dirty="0" smtClean="0">
              <a:solidFill>
                <a:schemeClr val="tx2"/>
              </a:solidFill>
            </a:endParaRPr>
          </a:p>
          <a:p>
            <a:r>
              <a:rPr lang="en-US" sz="2800" dirty="0" smtClean="0">
                <a:solidFill>
                  <a:srgbClr val="0070C0"/>
                </a:solidFill>
              </a:rPr>
              <a:t>Low repayment agreements with an increased ability to pay</a:t>
            </a:r>
          </a:p>
          <a:p>
            <a:r>
              <a:rPr lang="en-US" sz="2800" dirty="0" smtClean="0">
                <a:solidFill>
                  <a:srgbClr val="0070C0"/>
                </a:solidFill>
              </a:rPr>
              <a:t>Family centered approach </a:t>
            </a:r>
          </a:p>
          <a:p>
            <a:r>
              <a:rPr lang="en-US" sz="2800" dirty="0">
                <a:solidFill>
                  <a:srgbClr val="0070C0"/>
                </a:solidFill>
              </a:rPr>
              <a:t>Automated </a:t>
            </a:r>
            <a:r>
              <a:rPr lang="en-US" sz="2800" dirty="0" smtClean="0">
                <a:solidFill>
                  <a:srgbClr val="0070C0"/>
                </a:solidFill>
              </a:rPr>
              <a:t>Improvement efforts</a:t>
            </a:r>
            <a:endParaRPr lang="en-US" sz="2800" dirty="0">
              <a:solidFill>
                <a:srgbClr val="0070C0"/>
              </a:solidFill>
            </a:endParaRP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1769222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314700"/>
            <a:ext cx="10515600" cy="1247775"/>
          </a:xfrm>
          <a:solidFill>
            <a:srgbClr val="E5E9F4"/>
          </a:solidFill>
          <a:scene3d>
            <a:camera prst="orthographicFront"/>
            <a:lightRig rig="threePt" dir="t"/>
          </a:scene3d>
          <a:sp3d>
            <a:bevelT/>
          </a:sp3d>
        </p:spPr>
        <p:txBody>
          <a:bodyPr>
            <a:normAutofit/>
          </a:bodyPr>
          <a:lstStyle/>
          <a:p>
            <a:r>
              <a:rPr lang="en-US" dirty="0" smtClean="0">
                <a:solidFill>
                  <a:srgbClr val="1469A0"/>
                </a:solidFill>
              </a:rPr>
              <a:t>Data Warehouse</a:t>
            </a:r>
            <a:endParaRPr lang="en-US" dirty="0">
              <a:solidFill>
                <a:srgbClr val="1469A0"/>
              </a:solidFill>
            </a:endParaRPr>
          </a:p>
        </p:txBody>
      </p:sp>
      <p:sp>
        <p:nvSpPr>
          <p:cNvPr id="3" name="Text Placeholder 2"/>
          <p:cNvSpPr>
            <a:spLocks noGrp="1"/>
          </p:cNvSpPr>
          <p:nvPr>
            <p:ph type="body" idx="1"/>
          </p:nvPr>
        </p:nvSpPr>
        <p:spPr/>
        <p:txBody>
          <a:bodyPr/>
          <a:lstStyle/>
          <a:p>
            <a:r>
              <a:rPr lang="en-US" dirty="0" smtClean="0"/>
              <a:t>Using Data to Drive Performance</a:t>
            </a:r>
            <a:endParaRPr lang="en-US" dirty="0"/>
          </a:p>
        </p:txBody>
      </p:sp>
      <p:sp>
        <p:nvSpPr>
          <p:cNvPr id="4" name="Rectangle 3"/>
          <p:cNvSpPr/>
          <p:nvPr/>
        </p:nvSpPr>
        <p:spPr>
          <a:xfrm>
            <a:off x="631371" y="228600"/>
            <a:ext cx="10853058" cy="128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34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10972800" cy="1143000"/>
          </a:xfrm>
        </p:spPr>
        <p:txBody>
          <a:bodyPr>
            <a:normAutofit/>
          </a:bodyPr>
          <a:lstStyle/>
          <a:p>
            <a:pPr algn="l"/>
            <a:r>
              <a:rPr lang="en-US" sz="3200" dirty="0" smtClean="0"/>
              <a:t>No SSN or Date of Birth Project</a:t>
            </a:r>
            <a:endParaRPr lang="en-US" sz="3200" dirty="0"/>
          </a:p>
        </p:txBody>
      </p:sp>
      <p:sp>
        <p:nvSpPr>
          <p:cNvPr id="3" name="Content Placeholder 2"/>
          <p:cNvSpPr>
            <a:spLocks noGrp="1"/>
          </p:cNvSpPr>
          <p:nvPr>
            <p:ph idx="1"/>
          </p:nvPr>
        </p:nvSpPr>
        <p:spPr>
          <a:xfrm>
            <a:off x="914400" y="1600201"/>
            <a:ext cx="10972800" cy="4525963"/>
          </a:xfrm>
        </p:spPr>
        <p:txBody>
          <a:bodyPr/>
          <a:lstStyle/>
          <a:p>
            <a:pPr marL="0" indent="0">
              <a:buNone/>
            </a:pPr>
            <a:endParaRPr lang="en-US" sz="2800" b="1" dirty="0" smtClean="0">
              <a:solidFill>
                <a:schemeClr val="tx2"/>
              </a:solidFill>
            </a:endParaRPr>
          </a:p>
          <a:p>
            <a:pPr marL="0" indent="0">
              <a:buNone/>
            </a:pPr>
            <a:r>
              <a:rPr lang="en-US" sz="2800" b="1" dirty="0" smtClean="0">
                <a:solidFill>
                  <a:schemeClr val="tx2"/>
                </a:solidFill>
              </a:rPr>
              <a:t>WA twice </a:t>
            </a:r>
            <a:r>
              <a:rPr lang="en-US" sz="2800" b="1" dirty="0">
                <a:solidFill>
                  <a:schemeClr val="tx2"/>
                </a:solidFill>
              </a:rPr>
              <a:t>the national </a:t>
            </a:r>
            <a:r>
              <a:rPr lang="en-US" sz="2800" b="1" dirty="0" smtClean="0">
                <a:solidFill>
                  <a:schemeClr val="tx2"/>
                </a:solidFill>
              </a:rPr>
              <a:t>average in the number </a:t>
            </a:r>
            <a:r>
              <a:rPr lang="en-US" sz="2800" b="1" dirty="0">
                <a:solidFill>
                  <a:schemeClr val="tx2"/>
                </a:solidFill>
              </a:rPr>
              <a:t>of NCPs without a </a:t>
            </a:r>
            <a:r>
              <a:rPr lang="en-US" sz="2800" b="1" dirty="0" smtClean="0">
                <a:solidFill>
                  <a:schemeClr val="tx2"/>
                </a:solidFill>
              </a:rPr>
              <a:t>SSN identified</a:t>
            </a:r>
          </a:p>
          <a:p>
            <a:pPr marL="0" indent="0">
              <a:buNone/>
            </a:pPr>
            <a:endParaRPr lang="en-US" sz="2800" b="1" dirty="0" smtClean="0">
              <a:solidFill>
                <a:schemeClr val="tx2"/>
              </a:solidFill>
            </a:endParaRPr>
          </a:p>
          <a:p>
            <a:pPr lvl="1">
              <a:buFont typeface="Arial" panose="020B0604020202020204" pitchFamily="34" charset="0"/>
              <a:buChar char="•"/>
            </a:pPr>
            <a:r>
              <a:rPr lang="en-US" dirty="0" smtClean="0">
                <a:solidFill>
                  <a:srgbClr val="0070C0"/>
                </a:solidFill>
              </a:rPr>
              <a:t>Reviewed list of 1,387 cases statewide</a:t>
            </a:r>
          </a:p>
          <a:p>
            <a:pPr lvl="1">
              <a:buFont typeface="Arial" panose="020B0604020202020204" pitchFamily="34" charset="0"/>
              <a:buChar char="•"/>
            </a:pPr>
            <a:r>
              <a:rPr lang="en-US" dirty="0" smtClean="0">
                <a:solidFill>
                  <a:srgbClr val="0070C0"/>
                </a:solidFill>
              </a:rPr>
              <a:t>Used an investigative database </a:t>
            </a:r>
          </a:p>
          <a:p>
            <a:pPr lvl="1">
              <a:buFont typeface="Arial" panose="020B0604020202020204" pitchFamily="34" charset="0"/>
              <a:buChar char="•"/>
            </a:pPr>
            <a:r>
              <a:rPr lang="en-US" dirty="0" smtClean="0">
                <a:solidFill>
                  <a:srgbClr val="0070C0"/>
                </a:solidFill>
              </a:rPr>
              <a:t>Able </a:t>
            </a:r>
            <a:r>
              <a:rPr lang="en-US" dirty="0">
                <a:solidFill>
                  <a:srgbClr val="0070C0"/>
                </a:solidFill>
              </a:rPr>
              <a:t>to identify a </a:t>
            </a:r>
            <a:r>
              <a:rPr lang="en-US" dirty="0" smtClean="0">
                <a:solidFill>
                  <a:srgbClr val="0070C0"/>
                </a:solidFill>
              </a:rPr>
              <a:t>SSN and DOB </a:t>
            </a:r>
            <a:r>
              <a:rPr lang="en-US" dirty="0">
                <a:solidFill>
                  <a:srgbClr val="0070C0"/>
                </a:solidFill>
              </a:rPr>
              <a:t>on </a:t>
            </a:r>
            <a:r>
              <a:rPr lang="en-US" dirty="0" smtClean="0">
                <a:solidFill>
                  <a:srgbClr val="0070C0"/>
                </a:solidFill>
              </a:rPr>
              <a:t>417 cases, or 29% of the cases reviewed</a:t>
            </a:r>
            <a:endParaRPr lang="en-US" dirty="0">
              <a:solidFill>
                <a:srgbClr val="0070C0"/>
              </a:solidFill>
            </a:endParaRPr>
          </a:p>
          <a:p>
            <a:endParaRPr lang="en-US" dirty="0"/>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926794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1"/>
            <a:ext cx="10363200" cy="1362075"/>
          </a:xfrm>
        </p:spPr>
        <p:txBody>
          <a:bodyPr>
            <a:normAutofit fontScale="90000"/>
          </a:bodyPr>
          <a:lstStyle/>
          <a:p>
            <a:pPr algn="ctr"/>
            <a:r>
              <a:rPr lang="en-US" dirty="0" smtClean="0">
                <a:solidFill>
                  <a:schemeClr val="tx2"/>
                </a:solidFill>
              </a:rPr>
              <a:t>Communicating </a:t>
            </a:r>
            <a:br>
              <a:rPr lang="en-US" dirty="0" smtClean="0">
                <a:solidFill>
                  <a:schemeClr val="tx2"/>
                </a:solidFill>
              </a:rPr>
            </a:br>
            <a:r>
              <a:rPr lang="en-US" dirty="0" smtClean="0">
                <a:solidFill>
                  <a:schemeClr val="tx2"/>
                </a:solidFill>
              </a:rPr>
              <a:t>with Numbers          </a:t>
            </a:r>
            <a:br>
              <a:rPr lang="en-US" dirty="0" smtClean="0">
                <a:solidFill>
                  <a:schemeClr val="tx2"/>
                </a:solidFill>
              </a:rPr>
            </a:br>
            <a:r>
              <a:rPr lang="en-US" dirty="0">
                <a:solidFill>
                  <a:schemeClr val="tx2"/>
                </a:solidFill>
              </a:rPr>
              <a:t>	</a:t>
            </a:r>
            <a:r>
              <a:rPr lang="en-US" dirty="0" smtClean="0">
                <a:solidFill>
                  <a:schemeClr val="tx2"/>
                </a:solidFill>
              </a:rPr>
              <a:t>&amp; Tips</a:t>
            </a:r>
            <a:endParaRPr lang="en-US" dirty="0">
              <a:solidFill>
                <a:schemeClr val="tx2"/>
              </a:solidFill>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523129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183989-D380-BB4B-8033-B2C050FE378C}" type="slidenum">
              <a:rPr lang="en-US" smtClean="0">
                <a:solidFill>
                  <a:prstClr val="black">
                    <a:tint val="75000"/>
                  </a:prstClr>
                </a:solidFill>
              </a:rPr>
              <a:pPr/>
              <a:t>42</a:t>
            </a:fld>
            <a:endParaRPr lang="en-US" dirty="0">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0"/>
            <a:ext cx="121919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506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183989-D380-BB4B-8033-B2C050FE378C}" type="slidenum">
              <a:rPr lang="en-US" smtClean="0">
                <a:solidFill>
                  <a:prstClr val="black">
                    <a:tint val="75000"/>
                  </a:prstClr>
                </a:solidFill>
              </a:rPr>
              <a:pPr/>
              <a:t>43</a:t>
            </a:fld>
            <a:endParaRPr lang="en-US" dirty="0">
              <a:solidFill>
                <a:prstClr val="black">
                  <a:tint val="75000"/>
                </a:prst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362201"/>
            <a:ext cx="116840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8000" y="1066800"/>
            <a:ext cx="3656514" cy="707886"/>
          </a:xfrm>
          <a:prstGeom prst="rect">
            <a:avLst/>
          </a:prstGeom>
          <a:noFill/>
        </p:spPr>
        <p:txBody>
          <a:bodyPr wrap="none" rtlCol="0">
            <a:spAutoFit/>
          </a:bodyPr>
          <a:lstStyle/>
          <a:p>
            <a:r>
              <a:rPr lang="en-US" sz="4000" dirty="0" smtClean="0">
                <a:solidFill>
                  <a:schemeClr val="tx2"/>
                </a:solidFill>
              </a:rPr>
              <a:t>The Bottom Line</a:t>
            </a:r>
            <a:endParaRPr lang="en-US" sz="4000" dirty="0">
              <a:solidFill>
                <a:schemeClr val="tx2"/>
              </a:solidFill>
            </a:endParaRPr>
          </a:p>
        </p:txBody>
      </p:sp>
    </p:spTree>
    <p:extLst>
      <p:ext uri="{BB962C8B-B14F-4D97-AF65-F5344CB8AC3E}">
        <p14:creationId xmlns:p14="http://schemas.microsoft.com/office/powerpoint/2010/main" val="58688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685800"/>
            <a:ext cx="10972800" cy="1143000"/>
          </a:xfrm>
        </p:spPr>
        <p:txBody>
          <a:bodyPr>
            <a:normAutofit/>
          </a:bodyPr>
          <a:lstStyle/>
          <a:p>
            <a:pPr algn="l"/>
            <a:r>
              <a:rPr lang="en-US" sz="4000" dirty="0" smtClean="0">
                <a:solidFill>
                  <a:schemeClr val="tx2"/>
                </a:solidFill>
              </a:rPr>
              <a:t>Staff Tips</a:t>
            </a:r>
            <a:endParaRPr lang="en-US" sz="4000" dirty="0">
              <a:solidFill>
                <a:schemeClr val="tx2"/>
              </a:solidFill>
            </a:endParaRPr>
          </a:p>
        </p:txBody>
      </p:sp>
      <p:sp>
        <p:nvSpPr>
          <p:cNvPr id="3" name="Slide Number Placeholder 2"/>
          <p:cNvSpPr>
            <a:spLocks noGrp="1"/>
          </p:cNvSpPr>
          <p:nvPr>
            <p:ph type="sldNum" sz="quarter" idx="12"/>
          </p:nvPr>
        </p:nvSpPr>
        <p:spPr/>
        <p:txBody>
          <a:bodyPr/>
          <a:lstStyle/>
          <a:p>
            <a:fld id="{0C183989-D380-BB4B-8033-B2C050FE378C}" type="slidenum">
              <a:rPr lang="en-US" smtClean="0">
                <a:solidFill>
                  <a:prstClr val="black">
                    <a:tint val="75000"/>
                  </a:prstClr>
                </a:solidFill>
              </a:rPr>
              <a:pPr/>
              <a:t>44</a:t>
            </a:fld>
            <a:endParaRPr lang="en-US" dirty="0">
              <a:solidFill>
                <a:prstClr val="black">
                  <a:tint val="75000"/>
                </a:prstClr>
              </a:solidFill>
            </a:endParaRPr>
          </a:p>
        </p:txBody>
      </p:sp>
      <p:sp>
        <p:nvSpPr>
          <p:cNvPr id="4" name="Rectangle 3"/>
          <p:cNvSpPr/>
          <p:nvPr/>
        </p:nvSpPr>
        <p:spPr>
          <a:xfrm>
            <a:off x="508000" y="2134753"/>
            <a:ext cx="3334374" cy="461665"/>
          </a:xfrm>
          <a:prstGeom prst="rect">
            <a:avLst/>
          </a:prstGeom>
        </p:spPr>
        <p:txBody>
          <a:bodyPr wrap="none">
            <a:spAutoFit/>
          </a:bodyPr>
          <a:lstStyle/>
          <a:p>
            <a:r>
              <a:rPr lang="en-US" sz="2400" b="1" dirty="0">
                <a:solidFill>
                  <a:schemeClr val="tx2"/>
                </a:solidFill>
              </a:rPr>
              <a:t>Paternity Establishment</a:t>
            </a:r>
            <a:endParaRPr lang="en-US" sz="2400" dirty="0">
              <a:solidFill>
                <a:schemeClr val="tx2"/>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1981200"/>
            <a:ext cx="50546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1" y="2667000"/>
            <a:ext cx="52197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928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183989-D380-BB4B-8033-B2C050FE378C}" type="slidenum">
              <a:rPr lang="en-US" smtClean="0">
                <a:solidFill>
                  <a:prstClr val="black">
                    <a:tint val="75000"/>
                  </a:prstClr>
                </a:solidFill>
              </a:rPr>
              <a:pPr/>
              <a:t>45</a:t>
            </a:fld>
            <a:endParaRPr lang="en-US" dirty="0">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val="1241720717"/>
              </p:ext>
            </p:extLst>
          </p:nvPr>
        </p:nvGraphicFramePr>
        <p:xfrm>
          <a:off x="1727200" y="1295400"/>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8823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1200" y="990600"/>
            <a:ext cx="711200" cy="427038"/>
          </a:xfrm>
        </p:spPr>
        <p:txBody>
          <a:bodyPr>
            <a:normAutofit/>
          </a:bodyPr>
          <a:lstStyle/>
          <a:p>
            <a:pPr algn="l"/>
            <a:endParaRPr lang="en-US" sz="800" dirty="0"/>
          </a:p>
        </p:txBody>
      </p:sp>
      <p:sp>
        <p:nvSpPr>
          <p:cNvPr id="3" name="Content Placeholder 2"/>
          <p:cNvSpPr>
            <a:spLocks noGrp="1"/>
          </p:cNvSpPr>
          <p:nvPr>
            <p:ph idx="1"/>
          </p:nvPr>
        </p:nvSpPr>
        <p:spPr>
          <a:xfrm>
            <a:off x="609600" y="1295401"/>
            <a:ext cx="10972800" cy="4830763"/>
          </a:xfrm>
        </p:spPr>
        <p:txBody>
          <a:bodyPr/>
          <a:lstStyle/>
          <a:p>
            <a:pPr marL="0" indent="0" algn="ctr">
              <a:buNone/>
            </a:pPr>
            <a:endParaRPr lang="en-US" sz="1200" dirty="0" smtClean="0"/>
          </a:p>
          <a:p>
            <a:pPr marL="0" indent="0" algn="ctr">
              <a:buNone/>
            </a:pPr>
            <a:endParaRPr lang="en-US" sz="1050" dirty="0" smtClean="0">
              <a:solidFill>
                <a:schemeClr val="tx2"/>
              </a:solidFill>
            </a:endParaRPr>
          </a:p>
          <a:p>
            <a:pPr marL="0" indent="0" algn="ctr">
              <a:buNone/>
            </a:pPr>
            <a:r>
              <a:rPr lang="en-US" sz="4000" dirty="0" smtClean="0">
                <a:solidFill>
                  <a:schemeClr val="tx2"/>
                </a:solidFill>
              </a:rPr>
              <a:t>Predictive Analytics</a:t>
            </a:r>
          </a:p>
          <a:p>
            <a:pPr marL="0" indent="0" algn="ctr">
              <a:buNone/>
            </a:pPr>
            <a:endParaRPr lang="en-US" sz="2000" dirty="0" smtClean="0">
              <a:solidFill>
                <a:schemeClr val="tx2"/>
              </a:solidFill>
            </a:endParaRPr>
          </a:p>
          <a:p>
            <a:pPr marL="0" indent="0" algn="ctr">
              <a:buNone/>
            </a:pPr>
            <a:r>
              <a:rPr lang="en-US" dirty="0" smtClean="0">
                <a:solidFill>
                  <a:srgbClr val="0070C0"/>
                </a:solidFill>
              </a:rPr>
              <a:t>A tool that will help predict the likelihood of future delinquency</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46</a:t>
            </a:fld>
            <a:endParaRPr lang="en-US" dirty="0">
              <a:solidFill>
                <a:prstClr val="black">
                  <a:tint val="75000"/>
                </a:prstClr>
              </a:solidFill>
            </a:endParaRPr>
          </a:p>
        </p:txBody>
      </p:sp>
      <p:pic>
        <p:nvPicPr>
          <p:cNvPr id="6" name="Picture 2" descr="C:\Users\hazleti\AppData\Local\Microsoft\Windows\Temporary Internet Files\Content.IE5\LIZR62SU\growth-chart[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22" b="96436" l="7424" r="90455">
                        <a14:foregroundMark x1="87727" y1="6918" x2="57576" y2="50943"/>
                        <a14:foregroundMark x1="73788" y1="49895" x2="71970" y2="87631"/>
                        <a14:foregroundMark x1="62727" y1="62683" x2="62424" y2="86792"/>
                        <a14:foregroundMark x1="51667" y1="72746" x2="51364" y2="88679"/>
                        <a14:foregroundMark x1="38939" y1="78407" x2="37576" y2="89099"/>
                        <a14:foregroundMark x1="29697" y1="85115" x2="28182" y2="92034"/>
                        <a14:foregroundMark x1="17727" y1="88679" x2="15758" y2="89937"/>
                        <a14:foregroundMark x1="45000" y1="64361" x2="35455" y2="71069"/>
                        <a14:foregroundMark x1="11970" y1="85954" x2="27727" y2="76730"/>
                        <a14:foregroundMark x1="29697" y1="75891" x2="37576" y2="70650"/>
                        <a14:foregroundMark x1="44394" y1="64361" x2="59242" y2="48637"/>
                      </a14:backgroundRemoval>
                    </a14:imgEffect>
                  </a14:imgLayer>
                </a14:imgProps>
              </a:ext>
              <a:ext uri="{28A0092B-C50C-407E-A947-70E740481C1C}">
                <a14:useLocalDpi xmlns:a14="http://schemas.microsoft.com/office/drawing/2010/main" val="0"/>
              </a:ext>
            </a:extLst>
          </a:blip>
          <a:srcRect/>
          <a:stretch>
            <a:fillRect/>
          </a:stretch>
        </p:blipFill>
        <p:spPr bwMode="auto">
          <a:xfrm>
            <a:off x="7416800" y="4419600"/>
            <a:ext cx="3657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8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066800"/>
            <a:ext cx="10972800" cy="731838"/>
          </a:xfrm>
        </p:spPr>
        <p:txBody>
          <a:bodyPr>
            <a:noAutofit/>
          </a:bodyPr>
          <a:lstStyle/>
          <a:p>
            <a:pPr algn="l"/>
            <a:r>
              <a:rPr lang="en-US" sz="4000" dirty="0" smtClean="0">
                <a:solidFill>
                  <a:schemeClr val="tx2"/>
                </a:solidFill>
              </a:rPr>
              <a:t>Workgroup’s Goal</a:t>
            </a:r>
            <a:endParaRPr lang="en-US" sz="4000" dirty="0">
              <a:solidFill>
                <a:schemeClr val="tx2"/>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2800" dirty="0" smtClean="0">
                <a:solidFill>
                  <a:srgbClr val="0070C0"/>
                </a:solidFill>
              </a:rPr>
              <a:t>Develop </a:t>
            </a:r>
            <a:r>
              <a:rPr lang="en-US" sz="2800" dirty="0">
                <a:solidFill>
                  <a:srgbClr val="0070C0"/>
                </a:solidFill>
              </a:rPr>
              <a:t>a </a:t>
            </a:r>
            <a:r>
              <a:rPr lang="en-US" sz="2800" dirty="0" smtClean="0">
                <a:solidFill>
                  <a:srgbClr val="0070C0"/>
                </a:solidFill>
              </a:rPr>
              <a:t>statewide tool </a:t>
            </a:r>
            <a:r>
              <a:rPr lang="en-US" sz="2800" dirty="0">
                <a:solidFill>
                  <a:srgbClr val="0070C0"/>
                </a:solidFill>
              </a:rPr>
              <a:t>that predicts the NCPs likelihood of future delinquency and provides strategy suggestions to use with the NCP to encourage NCP to pay</a:t>
            </a:r>
            <a:r>
              <a:rPr lang="en-US" sz="2800" dirty="0" smtClean="0">
                <a:solidFill>
                  <a:srgbClr val="0070C0"/>
                </a:solidFill>
              </a:rPr>
              <a:t>.</a:t>
            </a:r>
          </a:p>
          <a:p>
            <a:pPr marL="0" indent="0" algn="ctr">
              <a:buNone/>
            </a:pPr>
            <a:endParaRPr lang="en-US" sz="2800" dirty="0">
              <a:solidFill>
                <a:srgbClr val="0070C0"/>
              </a:solidFill>
            </a:endParaRPr>
          </a:p>
          <a:p>
            <a:pPr marL="0" indent="0" algn="ctr">
              <a:buNone/>
            </a:pPr>
            <a:endParaRPr lang="en-US" sz="2800" dirty="0">
              <a:solidFill>
                <a:srgbClr val="0070C0"/>
              </a:solidFill>
            </a:endParaRPr>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47</a:t>
            </a:fld>
            <a:endParaRPr lang="en-US" dirty="0">
              <a:solidFill>
                <a:prstClr val="black">
                  <a:tint val="75000"/>
                </a:prstClr>
              </a:solidFill>
            </a:endParaRPr>
          </a:p>
        </p:txBody>
      </p:sp>
      <p:pic>
        <p:nvPicPr>
          <p:cNvPr id="1026" name="Picture 2" descr="C:\Users\hazleti\AppData\Local\Microsoft\Windows\Temporary Internet Files\Content.IE5\XE2GSU1B\arrow-on-targ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0" y="42672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683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10972800" cy="1143000"/>
          </a:xfrm>
        </p:spPr>
        <p:txBody>
          <a:bodyPr>
            <a:normAutofit/>
          </a:bodyPr>
          <a:lstStyle/>
          <a:p>
            <a:pPr algn="l"/>
            <a:r>
              <a:rPr lang="en-US" sz="4000" dirty="0" smtClean="0">
                <a:solidFill>
                  <a:schemeClr val="tx2"/>
                </a:solidFill>
              </a:rPr>
              <a:t>Data Elements </a:t>
            </a:r>
            <a:endParaRPr lang="en-US" sz="4000" dirty="0">
              <a:solidFill>
                <a:schemeClr val="tx2"/>
              </a:solidFill>
            </a:endParaRPr>
          </a:p>
        </p:txBody>
      </p:sp>
      <p:sp>
        <p:nvSpPr>
          <p:cNvPr id="3" name="Content Placeholder 2"/>
          <p:cNvSpPr>
            <a:spLocks noGrp="1"/>
          </p:cNvSpPr>
          <p:nvPr>
            <p:ph idx="1"/>
          </p:nvPr>
        </p:nvSpPr>
        <p:spPr/>
        <p:txBody>
          <a:bodyPr/>
          <a:lstStyle/>
          <a:p>
            <a:pPr marL="0" indent="0">
              <a:buNone/>
            </a:pPr>
            <a:endParaRPr lang="en-US" dirty="0" smtClean="0">
              <a:solidFill>
                <a:srgbClr val="0070C0"/>
              </a:solidFill>
            </a:endParaRPr>
          </a:p>
          <a:p>
            <a:pPr lvl="0"/>
            <a:r>
              <a:rPr lang="en-US" sz="2800" dirty="0">
                <a:solidFill>
                  <a:srgbClr val="0070C0"/>
                </a:solidFill>
              </a:rPr>
              <a:t>Percentage of monthly order amount paid in the prior month</a:t>
            </a:r>
          </a:p>
          <a:p>
            <a:pPr lvl="0"/>
            <a:r>
              <a:rPr lang="en-US" sz="2800" dirty="0">
                <a:solidFill>
                  <a:srgbClr val="0070C0"/>
                </a:solidFill>
              </a:rPr>
              <a:t>Number of continuous payments</a:t>
            </a:r>
          </a:p>
          <a:p>
            <a:pPr lvl="0"/>
            <a:r>
              <a:rPr lang="en-US" sz="2800" dirty="0">
                <a:solidFill>
                  <a:srgbClr val="0070C0"/>
                </a:solidFill>
              </a:rPr>
              <a:t>Number of enforcement forms generated</a:t>
            </a:r>
          </a:p>
          <a:p>
            <a:pPr lvl="0"/>
            <a:r>
              <a:rPr lang="en-US" sz="2800" dirty="0">
                <a:solidFill>
                  <a:srgbClr val="0070C0"/>
                </a:solidFill>
              </a:rPr>
              <a:t>Rate of arrears reduction in proportion to the monthly order amount</a:t>
            </a:r>
          </a:p>
          <a:p>
            <a:pPr marL="0" indent="0">
              <a:buNone/>
            </a:pPr>
            <a:endParaRPr lang="en-US" dirty="0"/>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3135671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0" y="228600"/>
            <a:ext cx="1016000" cy="334962"/>
          </a:xfrm>
        </p:spPr>
        <p:txBody>
          <a:bodyPr>
            <a:normAutofit/>
          </a:bodyPr>
          <a:lstStyle/>
          <a:p>
            <a:endParaRPr lang="en-US" sz="800" dirty="0"/>
          </a:p>
        </p:txBody>
      </p:sp>
      <p:sp>
        <p:nvSpPr>
          <p:cNvPr id="3" name="Content Placeholder 2"/>
          <p:cNvSpPr>
            <a:spLocks noGrp="1"/>
          </p:cNvSpPr>
          <p:nvPr>
            <p:ph idx="1"/>
          </p:nvPr>
        </p:nvSpPr>
        <p:spPr/>
        <p:txBody>
          <a:bodyPr/>
          <a:lstStyle/>
          <a:p>
            <a:pPr marL="0" indent="0">
              <a:buNone/>
            </a:pPr>
            <a:r>
              <a:rPr lang="en-US" sz="3600" dirty="0" smtClean="0">
                <a:solidFill>
                  <a:schemeClr val="tx2"/>
                </a:solidFill>
              </a:rPr>
              <a:t>Our </a:t>
            </a:r>
            <a:r>
              <a:rPr lang="en-US" sz="3600" dirty="0">
                <a:solidFill>
                  <a:schemeClr val="tx2"/>
                </a:solidFill>
              </a:rPr>
              <a:t>Journey Continues</a:t>
            </a:r>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49</a:t>
            </a:fld>
            <a:endParaRPr lang="en-US" dirty="0">
              <a:solidFill>
                <a:prstClr val="black">
                  <a:tint val="75000"/>
                </a:prstClr>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2786916"/>
            <a:ext cx="5181600" cy="324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455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2"/>
          <p:cNvSpPr>
            <a:spLocks noGrp="1"/>
          </p:cNvSpPr>
          <p:nvPr>
            <p:ph type="title"/>
          </p:nvPr>
        </p:nvSpPr>
        <p:spPr>
          <a:xfrm>
            <a:off x="872490" y="354330"/>
            <a:ext cx="10454640" cy="967740"/>
          </a:xfrm>
        </p:spPr>
        <p:txBody>
          <a:bodyPr/>
          <a:lstStyle/>
          <a:p>
            <a:pPr algn="ctr"/>
            <a:r>
              <a:rPr lang="en-US" altLang="en-US" dirty="0" smtClean="0">
                <a:solidFill>
                  <a:srgbClr val="1469A0"/>
                </a:solidFill>
              </a:rPr>
              <a:t>Indiana Data Warehouse </a:t>
            </a:r>
            <a:endParaRPr lang="en-US" altLang="en-US" dirty="0">
              <a:solidFill>
                <a:srgbClr val="1469A0"/>
              </a:solidFill>
            </a:endParaRPr>
          </a:p>
        </p:txBody>
      </p:sp>
      <p:sp>
        <p:nvSpPr>
          <p:cNvPr id="2051" name="Content Placeholder 3"/>
          <p:cNvSpPr>
            <a:spLocks noGrp="1"/>
          </p:cNvSpPr>
          <p:nvPr>
            <p:ph idx="1"/>
          </p:nvPr>
        </p:nvSpPr>
        <p:spPr>
          <a:xfrm>
            <a:off x="2081049" y="1787553"/>
            <a:ext cx="9182835" cy="4428189"/>
          </a:xfrm>
        </p:spPr>
        <p:txBody>
          <a:bodyPr>
            <a:normAutofit/>
          </a:bodyPr>
          <a:lstStyle/>
          <a:p>
            <a:r>
              <a:rPr lang="en-US" altLang="en-US" sz="2600" dirty="0"/>
              <a:t>Data Warehouse </a:t>
            </a:r>
            <a:r>
              <a:rPr lang="en-US" altLang="en-US" sz="2600" dirty="0" smtClean="0"/>
              <a:t>History</a:t>
            </a:r>
          </a:p>
          <a:p>
            <a:pPr marL="0" indent="0">
              <a:buNone/>
            </a:pPr>
            <a:endParaRPr lang="en-US" altLang="en-US" sz="2600" dirty="0"/>
          </a:p>
          <a:p>
            <a:r>
              <a:rPr lang="en-US" altLang="en-US" sz="2600" dirty="0" smtClean="0"/>
              <a:t>Universally </a:t>
            </a:r>
            <a:r>
              <a:rPr lang="en-US" altLang="en-US" sz="2600" dirty="0"/>
              <a:t>Beneficial Reports</a:t>
            </a:r>
          </a:p>
          <a:p>
            <a:pPr marL="914400" lvl="1" indent="-457200">
              <a:buFont typeface="+mj-lt"/>
              <a:buAutoNum type="arabicPeriod"/>
            </a:pPr>
            <a:r>
              <a:rPr lang="en-US" altLang="en-US" sz="2600" dirty="0"/>
              <a:t>County Work Reports</a:t>
            </a:r>
          </a:p>
          <a:p>
            <a:pPr marL="914400" lvl="1" indent="-457200">
              <a:buFont typeface="+mj-lt"/>
              <a:buAutoNum type="arabicPeriod"/>
            </a:pPr>
            <a:r>
              <a:rPr lang="en-US" altLang="en-US" sz="2600" dirty="0" smtClean="0"/>
              <a:t>County </a:t>
            </a:r>
            <a:r>
              <a:rPr lang="en-US" altLang="en-US" sz="2600" dirty="0"/>
              <a:t>Performance </a:t>
            </a:r>
            <a:r>
              <a:rPr lang="en-US" altLang="en-US" sz="2600" dirty="0" smtClean="0"/>
              <a:t>Maps</a:t>
            </a:r>
          </a:p>
          <a:p>
            <a:pPr marL="457200" lvl="1" indent="0">
              <a:buNone/>
            </a:pPr>
            <a:endParaRPr lang="en-US" altLang="en-US" sz="2600" dirty="0" smtClean="0"/>
          </a:p>
          <a:p>
            <a:r>
              <a:rPr lang="en-US" altLang="en-US" sz="2600" dirty="0" smtClean="0"/>
              <a:t>Reporting Tools</a:t>
            </a:r>
          </a:p>
          <a:p>
            <a:pPr marL="914400" lvl="1" indent="-457200">
              <a:buFont typeface="+mj-lt"/>
              <a:buAutoNum type="arabicPeriod"/>
            </a:pPr>
            <a:r>
              <a:rPr lang="en-US" altLang="en-US" sz="2600" dirty="0" smtClean="0"/>
              <a:t>Reports on Demand</a:t>
            </a:r>
          </a:p>
          <a:p>
            <a:pPr marL="914400" lvl="1" indent="-457200">
              <a:buFont typeface="+mj-lt"/>
              <a:buAutoNum type="arabicPeriod"/>
            </a:pPr>
            <a:r>
              <a:rPr lang="en-US" altLang="en-US" sz="2600" dirty="0" smtClean="0"/>
              <a:t>Case Segmentation</a:t>
            </a:r>
          </a:p>
          <a:p>
            <a:endParaRPr lang="en-US" altLang="en-US" sz="2400" dirty="0"/>
          </a:p>
          <a:p>
            <a:pPr marL="457200" indent="-457200">
              <a:buFont typeface="+mj-lt"/>
              <a:buAutoNum type="arabicPeriod"/>
            </a:pPr>
            <a:endParaRPr lang="en-US" altLang="en-US" dirty="0"/>
          </a:p>
        </p:txBody>
      </p:sp>
    </p:spTree>
    <p:extLst>
      <p:ext uri="{BB962C8B-B14F-4D97-AF65-F5344CB8AC3E}">
        <p14:creationId xmlns:p14="http://schemas.microsoft.com/office/powerpoint/2010/main" val="375503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183989-D380-BB4B-8033-B2C050FE378C}" type="slidenum">
              <a:rPr lang="en-US" smtClean="0">
                <a:solidFill>
                  <a:prstClr val="black">
                    <a:tint val="75000"/>
                  </a:prstClr>
                </a:solidFill>
              </a:rPr>
              <a:pPr/>
              <a:t>50</a:t>
            </a:fld>
            <a:endParaRPr lang="en-US" dirty="0">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918" y="1539875"/>
            <a:ext cx="2942167"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773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2"/>
          <p:cNvSpPr>
            <a:spLocks noGrp="1"/>
          </p:cNvSpPr>
          <p:nvPr>
            <p:ph type="title"/>
          </p:nvPr>
        </p:nvSpPr>
        <p:spPr>
          <a:xfrm>
            <a:off x="871577" y="426992"/>
            <a:ext cx="10433731" cy="822960"/>
          </a:xfrm>
        </p:spPr>
        <p:txBody>
          <a:bodyPr/>
          <a:lstStyle/>
          <a:p>
            <a:pPr algn="ctr"/>
            <a:r>
              <a:rPr lang="en-US" altLang="en-US" dirty="0" smtClean="0">
                <a:solidFill>
                  <a:srgbClr val="1469A0"/>
                </a:solidFill>
              </a:rPr>
              <a:t>Data Warehouse History</a:t>
            </a:r>
            <a:endParaRPr lang="en-US" altLang="en-US" dirty="0">
              <a:solidFill>
                <a:srgbClr val="1469A0"/>
              </a:solidFill>
            </a:endParaRPr>
          </a:p>
        </p:txBody>
      </p:sp>
      <p:sp>
        <p:nvSpPr>
          <p:cNvPr id="2051" name="Content Placeholder 3"/>
          <p:cNvSpPr>
            <a:spLocks noGrp="1"/>
          </p:cNvSpPr>
          <p:nvPr>
            <p:ph idx="1"/>
          </p:nvPr>
        </p:nvSpPr>
        <p:spPr>
          <a:xfrm>
            <a:off x="1296986" y="1613574"/>
            <a:ext cx="9582911" cy="3867150"/>
          </a:xfrm>
        </p:spPr>
        <p:txBody>
          <a:bodyPr>
            <a:normAutofit lnSpcReduction="10000"/>
          </a:bodyPr>
          <a:lstStyle/>
          <a:p>
            <a:endParaRPr lang="en-US" dirty="0" smtClean="0"/>
          </a:p>
          <a:p>
            <a:r>
              <a:rPr lang="en-US" dirty="0" smtClean="0"/>
              <a:t>Began in 2005 as a means to generate the OCSE-157 Report.</a:t>
            </a:r>
          </a:p>
          <a:p>
            <a:endParaRPr lang="en-US" dirty="0"/>
          </a:p>
          <a:p>
            <a:r>
              <a:rPr lang="en-US" dirty="0" smtClean="0"/>
              <a:t>Data repository for ISETS Data</a:t>
            </a:r>
          </a:p>
          <a:p>
            <a:endParaRPr lang="en-US" dirty="0"/>
          </a:p>
          <a:p>
            <a:r>
              <a:rPr lang="en-US" dirty="0" smtClean="0"/>
              <a:t>Now have 77 reports available for county users</a:t>
            </a:r>
          </a:p>
          <a:p>
            <a:pPr lvl="1">
              <a:buFont typeface="Courier New" panose="02070309020205020404" pitchFamily="49" charset="0"/>
              <a:buChar char="o"/>
            </a:pPr>
            <a:r>
              <a:rPr lang="en-US" sz="2600" dirty="0" smtClean="0"/>
              <a:t>Reports designed to help users identify cases impacting performance measures</a:t>
            </a:r>
          </a:p>
          <a:p>
            <a:pPr lvl="1">
              <a:buFont typeface="Courier New" panose="02070309020205020404" pitchFamily="49" charset="0"/>
              <a:buChar char="o"/>
            </a:pPr>
            <a:r>
              <a:rPr lang="en-US" sz="2600" dirty="0" smtClean="0"/>
              <a:t>Reports can be easily extracted as needed</a:t>
            </a:r>
          </a:p>
          <a:p>
            <a:pPr lvl="1"/>
            <a:endParaRPr lang="en-US" dirty="0"/>
          </a:p>
          <a:p>
            <a:endParaRPr lang="en-US" dirty="0"/>
          </a:p>
        </p:txBody>
      </p:sp>
    </p:spTree>
    <p:extLst>
      <p:ext uri="{BB962C8B-B14F-4D97-AF65-F5344CB8AC3E}">
        <p14:creationId xmlns:p14="http://schemas.microsoft.com/office/powerpoint/2010/main" val="193085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370" y="360405"/>
            <a:ext cx="10450286" cy="945882"/>
          </a:xfrm>
        </p:spPr>
        <p:txBody>
          <a:bodyPr anchor="ctr" anchorCtr="0">
            <a:normAutofit/>
          </a:bodyPr>
          <a:lstStyle/>
          <a:p>
            <a:pPr algn="ctr"/>
            <a:r>
              <a:rPr lang="en-US" sz="4400" dirty="0">
                <a:solidFill>
                  <a:srgbClr val="1469A0"/>
                </a:solidFill>
              </a:rPr>
              <a:t>Universally Beneficial Reports</a:t>
            </a:r>
          </a:p>
        </p:txBody>
      </p:sp>
      <p:sp>
        <p:nvSpPr>
          <p:cNvPr id="9" name="Rectangle 8"/>
          <p:cNvSpPr/>
          <p:nvPr/>
        </p:nvSpPr>
        <p:spPr>
          <a:xfrm>
            <a:off x="1237593" y="1628678"/>
            <a:ext cx="8348109" cy="4216539"/>
          </a:xfrm>
          <a:prstGeom prst="rect">
            <a:avLst/>
          </a:prstGeom>
          <a:noFill/>
          <a:ln w="22225" cap="rnd" cmpd="sng">
            <a:noFill/>
            <a:bevel/>
          </a:ln>
        </p:spPr>
        <p:txBody>
          <a:bodyPr wrap="square">
            <a:spAutoFit/>
          </a:bodyPr>
          <a:lstStyle/>
          <a:p>
            <a:pPr marL="914400" lvl="1" indent="-457200">
              <a:buFont typeface="+mj-lt"/>
              <a:buAutoNum type="arabicPeriod"/>
            </a:pPr>
            <a:r>
              <a:rPr lang="en-US" altLang="en-US" sz="2600" dirty="0"/>
              <a:t>County Work </a:t>
            </a:r>
            <a:r>
              <a:rPr lang="en-US" altLang="en-US" sz="2600" dirty="0" smtClean="0"/>
              <a:t>Reports </a:t>
            </a:r>
            <a:endParaRPr lang="en-US" altLang="en-US" sz="2400" dirty="0"/>
          </a:p>
          <a:p>
            <a:pPr marL="1371600" lvl="2" indent="-457200">
              <a:buFont typeface="Courier New" panose="02070309020205020404" pitchFamily="49" charset="0"/>
              <a:buChar char="o"/>
            </a:pPr>
            <a:r>
              <a:rPr lang="en-US" altLang="en-US" sz="2400" dirty="0" smtClean="0"/>
              <a:t>Reports designed to assist counties improve performance.  Includes the following examples;</a:t>
            </a:r>
          </a:p>
          <a:p>
            <a:pPr marL="914400" lvl="1" indent="-457200">
              <a:buFont typeface="+mj-lt"/>
              <a:buAutoNum type="arabicPeriod"/>
            </a:pPr>
            <a:endParaRPr lang="en-US" altLang="en-US" sz="2400" dirty="0"/>
          </a:p>
          <a:p>
            <a:pPr marL="1257300" lvl="2" indent="-342900">
              <a:buFont typeface="Arial" panose="020B0604020202020204" pitchFamily="34" charset="0"/>
              <a:buChar char="•"/>
            </a:pPr>
            <a:r>
              <a:rPr lang="en-US" altLang="en-US" sz="2400" dirty="0"/>
              <a:t>Federal Performance Measure </a:t>
            </a:r>
            <a:r>
              <a:rPr lang="en-US" altLang="en-US" sz="2400" dirty="0" smtClean="0"/>
              <a:t>Reports (157 Measures)</a:t>
            </a:r>
          </a:p>
          <a:p>
            <a:pPr marL="1257300" lvl="2" indent="-342900">
              <a:buFont typeface="Arial" panose="020B0604020202020204" pitchFamily="34" charset="0"/>
              <a:buChar char="•"/>
            </a:pPr>
            <a:r>
              <a:rPr lang="en-US" altLang="en-US" sz="2400" dirty="0" smtClean="0"/>
              <a:t>New </a:t>
            </a:r>
            <a:r>
              <a:rPr lang="en-US" altLang="en-US" sz="2400" dirty="0"/>
              <a:t>IV-D Cases Work </a:t>
            </a:r>
            <a:r>
              <a:rPr lang="en-US" altLang="en-US" sz="2400" dirty="0" smtClean="0"/>
              <a:t>Report</a:t>
            </a:r>
            <a:endParaRPr lang="en-US" altLang="en-US" sz="2400" dirty="0"/>
          </a:p>
          <a:p>
            <a:pPr marL="1257300" lvl="2" indent="-342900">
              <a:buFont typeface="Arial" panose="020B0604020202020204" pitchFamily="34" charset="0"/>
              <a:buChar char="•"/>
            </a:pPr>
            <a:r>
              <a:rPr lang="en-US" altLang="en-US" sz="2400" dirty="0" smtClean="0"/>
              <a:t>Department of Correction Match Report</a:t>
            </a:r>
          </a:p>
          <a:p>
            <a:pPr marL="1257300" lvl="2" indent="-342900">
              <a:buFont typeface="Arial" panose="020B0604020202020204" pitchFamily="34" charset="0"/>
              <a:buChar char="•"/>
            </a:pPr>
            <a:r>
              <a:rPr lang="en-US" altLang="en-US" sz="2400" dirty="0" smtClean="0"/>
              <a:t>Cases Where Payments Stop</a:t>
            </a:r>
          </a:p>
          <a:p>
            <a:pPr marL="1257300" lvl="2" indent="-342900">
              <a:buFont typeface="Arial" panose="020B0604020202020204" pitchFamily="34" charset="0"/>
              <a:buChar char="•"/>
            </a:pPr>
            <a:r>
              <a:rPr lang="en-US" altLang="en-US" sz="2400" dirty="0" smtClean="0"/>
              <a:t>Stop on Enforcement Report</a:t>
            </a:r>
            <a:endParaRPr lang="en-US" altLang="en-US" sz="2400" dirty="0"/>
          </a:p>
          <a:p>
            <a:pPr marL="1828800" lvl="3" indent="-457200">
              <a:buFont typeface="+mj-lt"/>
              <a:buAutoNum type="arabicPeriod"/>
            </a:pPr>
            <a:endParaRPr lang="en-US" altLang="en-US" sz="2400" dirty="0"/>
          </a:p>
          <a:p>
            <a:pPr marL="914400" lvl="1" indent="-457200">
              <a:buFont typeface="+mj-lt"/>
              <a:buAutoNum type="arabicPeriod"/>
            </a:pPr>
            <a:r>
              <a:rPr lang="en-US" altLang="en-US" sz="2600" dirty="0" smtClean="0"/>
              <a:t>County </a:t>
            </a:r>
            <a:r>
              <a:rPr lang="en-US" altLang="en-US" sz="2600" dirty="0"/>
              <a:t>Performance </a:t>
            </a:r>
            <a:r>
              <a:rPr lang="en-US" altLang="en-US" sz="2600" dirty="0" smtClean="0"/>
              <a:t>Maps</a:t>
            </a:r>
            <a:endParaRPr lang="en-US" altLang="en-US" sz="2600" dirty="0"/>
          </a:p>
        </p:txBody>
      </p:sp>
    </p:spTree>
    <p:extLst>
      <p:ext uri="{BB962C8B-B14F-4D97-AF65-F5344CB8AC3E}">
        <p14:creationId xmlns:p14="http://schemas.microsoft.com/office/powerpoint/2010/main" val="306093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3036"/>
          </a:xfrm>
        </p:spPr>
        <p:txBody>
          <a:bodyPr/>
          <a:lstStyle/>
          <a:p>
            <a:pPr algn="ctr"/>
            <a:r>
              <a:rPr lang="en-US" dirty="0">
                <a:solidFill>
                  <a:srgbClr val="1469A0"/>
                </a:solidFill>
              </a:rPr>
              <a:t>County Performance Maps</a:t>
            </a:r>
          </a:p>
        </p:txBody>
      </p:sp>
      <p:sp>
        <p:nvSpPr>
          <p:cNvPr id="8" name="TextBox 7"/>
          <p:cNvSpPr txBox="1"/>
          <p:nvPr/>
        </p:nvSpPr>
        <p:spPr>
          <a:xfrm>
            <a:off x="1021080" y="2073905"/>
            <a:ext cx="4384638" cy="2492990"/>
          </a:xfrm>
          <a:prstGeom prst="rect">
            <a:avLst/>
          </a:prstGeom>
          <a:noFill/>
        </p:spPr>
        <p:txBody>
          <a:bodyPr wrap="square" rtlCol="0">
            <a:spAutoFit/>
          </a:bodyPr>
          <a:lstStyle/>
          <a:p>
            <a:pPr marL="285750" indent="-285750">
              <a:buFont typeface="Arial" panose="020B0604020202020204" pitchFamily="34" charset="0"/>
              <a:buChar char="•"/>
            </a:pPr>
            <a:r>
              <a:rPr lang="en-US" sz="2600" dirty="0"/>
              <a:t>The Performance Maps </a:t>
            </a:r>
            <a:r>
              <a:rPr lang="en-US" sz="2600" dirty="0" smtClean="0"/>
              <a:t>provide </a:t>
            </a:r>
            <a:r>
              <a:rPr lang="en-US" sz="2600" dirty="0"/>
              <a:t>a visual display of how individual counties are performing allowing </a:t>
            </a:r>
            <a:r>
              <a:rPr lang="en-US" sz="2600" dirty="0" smtClean="0"/>
              <a:t>them </a:t>
            </a:r>
            <a:r>
              <a:rPr lang="en-US" sz="2600" dirty="0"/>
              <a:t>to </a:t>
            </a:r>
            <a:r>
              <a:rPr lang="en-US" sz="2600" dirty="0" smtClean="0"/>
              <a:t>see performance </a:t>
            </a:r>
            <a:r>
              <a:rPr lang="en-US" sz="2600" dirty="0"/>
              <a:t>compared with other </a:t>
            </a:r>
            <a:r>
              <a:rPr lang="en-US" sz="2600" dirty="0" smtClean="0"/>
              <a:t>counties.</a:t>
            </a:r>
            <a:endParaRPr lang="en-US" sz="2600" dirty="0"/>
          </a:p>
        </p:txBody>
      </p:sp>
      <p:pic>
        <p:nvPicPr>
          <p:cNvPr id="3" name="Picture 2"/>
          <p:cNvPicPr>
            <a:picLocks noChangeAspect="1"/>
          </p:cNvPicPr>
          <p:nvPr/>
        </p:nvPicPr>
        <p:blipFill>
          <a:blip r:embed="rId3"/>
          <a:stretch>
            <a:fillRect/>
          </a:stretch>
        </p:blipFill>
        <p:spPr>
          <a:xfrm>
            <a:off x="5553233" y="1399499"/>
            <a:ext cx="4101716" cy="5056165"/>
          </a:xfrm>
          <a:prstGeom prst="rect">
            <a:avLst/>
          </a:prstGeom>
        </p:spPr>
      </p:pic>
    </p:spTree>
    <p:extLst>
      <p:ext uri="{BB962C8B-B14F-4D97-AF65-F5344CB8AC3E}">
        <p14:creationId xmlns:p14="http://schemas.microsoft.com/office/powerpoint/2010/main" val="117214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2"/>
          <p:cNvSpPr>
            <a:spLocks noGrp="1"/>
          </p:cNvSpPr>
          <p:nvPr>
            <p:ph type="title"/>
          </p:nvPr>
        </p:nvSpPr>
        <p:spPr>
          <a:xfrm>
            <a:off x="838200" y="365126"/>
            <a:ext cx="10515600" cy="917410"/>
          </a:xfrm>
        </p:spPr>
        <p:txBody>
          <a:bodyPr/>
          <a:lstStyle/>
          <a:p>
            <a:pPr algn="ctr" eaLnBrk="1" hangingPunct="1"/>
            <a:r>
              <a:rPr lang="en-US" altLang="en-US" dirty="0" smtClean="0">
                <a:solidFill>
                  <a:srgbClr val="1469A0"/>
                </a:solidFill>
              </a:rPr>
              <a:t>Reporting Tools</a:t>
            </a:r>
            <a:endParaRPr lang="en-US" altLang="en-US" dirty="0">
              <a:solidFill>
                <a:srgbClr val="1469A0"/>
              </a:solidFill>
            </a:endParaRPr>
          </a:p>
        </p:txBody>
      </p:sp>
      <p:sp>
        <p:nvSpPr>
          <p:cNvPr id="9" name="TextBox 8"/>
          <p:cNvSpPr txBox="1"/>
          <p:nvPr/>
        </p:nvSpPr>
        <p:spPr>
          <a:xfrm>
            <a:off x="493776" y="1263814"/>
            <a:ext cx="10936224" cy="6617196"/>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t>Reports on Demand</a:t>
            </a:r>
          </a:p>
          <a:p>
            <a:pPr marL="742950" lvl="1" indent="-285750">
              <a:buFont typeface="Arial" panose="020B0604020202020204" pitchFamily="34" charset="0"/>
              <a:buChar char="•"/>
            </a:pPr>
            <a:r>
              <a:rPr lang="en-US" dirty="0" smtClean="0"/>
              <a:t>Allows users to </a:t>
            </a:r>
            <a:r>
              <a:rPr lang="en-US" dirty="0"/>
              <a:t>create </a:t>
            </a:r>
            <a:r>
              <a:rPr lang="en-US" dirty="0" smtClean="0"/>
              <a:t>their own </a:t>
            </a:r>
            <a:r>
              <a:rPr lang="en-US" dirty="0"/>
              <a:t>custom </a:t>
            </a:r>
            <a:r>
              <a:rPr lang="en-US" dirty="0" smtClean="0"/>
              <a:t>reports using a combination of radio buttons and drop boxes to choose desired report criteria</a:t>
            </a:r>
          </a:p>
          <a:p>
            <a:pPr marL="742950" lvl="1" indent="-285750">
              <a:buFont typeface="Arial" panose="020B0604020202020204" pitchFamily="34" charset="0"/>
              <a:buChar char="•"/>
            </a:pPr>
            <a:r>
              <a:rPr lang="en-US" dirty="0" smtClean="0"/>
              <a:t>Selections can be saved for future use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sz="2600" dirty="0" smtClean="0"/>
              <a:t>Case Segmentation</a:t>
            </a:r>
          </a:p>
          <a:p>
            <a:pPr marL="914400" lvl="1" indent="-457200"/>
            <a:r>
              <a:rPr lang="en-US" sz="2000" dirty="0">
                <a:solidFill>
                  <a:prstClr val="black"/>
                </a:solidFill>
              </a:rPr>
              <a:t>Categorize the entire open IV-D caseload into groupings (segments) based on key data points </a:t>
            </a:r>
            <a:r>
              <a:rPr lang="en-US" sz="2000" dirty="0" smtClean="0">
                <a:solidFill>
                  <a:prstClr val="black"/>
                </a:solidFill>
              </a:rPr>
              <a:t>and performance within these groupings.  Groupings include;</a:t>
            </a:r>
            <a:endParaRPr lang="en-US" sz="2000" dirty="0">
              <a:solidFill>
                <a:prstClr val="black"/>
              </a:solidFill>
            </a:endParaRPr>
          </a:p>
          <a:p>
            <a:pPr marL="1257300" lvl="2" indent="-342900">
              <a:spcBef>
                <a:spcPts val="0"/>
              </a:spcBef>
              <a:buFont typeface="+mj-lt"/>
              <a:buAutoNum type="arabicPeriod"/>
            </a:pPr>
            <a:r>
              <a:rPr lang="en-US" dirty="0" smtClean="0">
                <a:solidFill>
                  <a:prstClr val="black"/>
                </a:solidFill>
              </a:rPr>
              <a:t>Active current support cases broken out by collection percentage</a:t>
            </a:r>
            <a:endParaRPr lang="en-US" dirty="0">
              <a:solidFill>
                <a:prstClr val="black"/>
              </a:solidFill>
            </a:endParaRPr>
          </a:p>
          <a:p>
            <a:pPr marL="1257300" lvl="2" indent="-342900">
              <a:spcBef>
                <a:spcPts val="0"/>
              </a:spcBef>
              <a:buFont typeface="+mj-lt"/>
              <a:buAutoNum type="arabicPeriod"/>
            </a:pPr>
            <a:r>
              <a:rPr lang="en-US" dirty="0">
                <a:solidFill>
                  <a:prstClr val="black"/>
                </a:solidFill>
              </a:rPr>
              <a:t>Arrears Only Cases</a:t>
            </a:r>
          </a:p>
          <a:p>
            <a:pPr marL="1257300" lvl="2" indent="-342900">
              <a:spcBef>
                <a:spcPts val="0"/>
              </a:spcBef>
              <a:buFont typeface="+mj-lt"/>
              <a:buAutoNum type="arabicPeriod"/>
            </a:pPr>
            <a:r>
              <a:rPr lang="en-US" dirty="0">
                <a:solidFill>
                  <a:prstClr val="black"/>
                </a:solidFill>
              </a:rPr>
              <a:t>Cases Needing Orders Established </a:t>
            </a:r>
            <a:br>
              <a:rPr lang="en-US" dirty="0">
                <a:solidFill>
                  <a:prstClr val="black"/>
                </a:solidFill>
              </a:rPr>
            </a:br>
            <a:endParaRPr lang="en-US" dirty="0">
              <a:solidFill>
                <a:prstClr val="black"/>
              </a:solidFill>
            </a:endParaRPr>
          </a:p>
          <a:p>
            <a:pPr marL="914400" lvl="1" indent="-457200"/>
            <a:r>
              <a:rPr lang="en-US" dirty="0">
                <a:solidFill>
                  <a:prstClr val="black"/>
                </a:solidFill>
              </a:rPr>
              <a:t>Identify problem areas and help determine where to focus attention </a:t>
            </a:r>
            <a:br>
              <a:rPr lang="en-US" dirty="0">
                <a:solidFill>
                  <a:prstClr val="black"/>
                </a:solidFill>
              </a:rPr>
            </a:br>
            <a:endParaRPr lang="en-US" dirty="0">
              <a:solidFill>
                <a:prstClr val="black"/>
              </a:solidFill>
            </a:endParaRPr>
          </a:p>
          <a:p>
            <a:pPr marL="914400" lvl="1" indent="-457200"/>
            <a:r>
              <a:rPr lang="en-US" dirty="0">
                <a:solidFill>
                  <a:prstClr val="black"/>
                </a:solidFill>
              </a:rPr>
              <a:t>Combines elements of work reports and Reports on Demand</a:t>
            </a:r>
          </a:p>
          <a:p>
            <a:pPr marL="1371600" lvl="2" indent="-457200">
              <a:buFont typeface="Arial" panose="020B0604020202020204" pitchFamily="34" charset="0"/>
              <a:buChar char="•"/>
            </a:pPr>
            <a:r>
              <a:rPr lang="en-US" dirty="0">
                <a:solidFill>
                  <a:prstClr val="black"/>
                </a:solidFill>
              </a:rPr>
              <a:t>Guidance of work reports</a:t>
            </a:r>
          </a:p>
          <a:p>
            <a:pPr marL="1371600" lvl="2" indent="-457200">
              <a:buFont typeface="Arial" panose="020B0604020202020204" pitchFamily="34" charset="0"/>
              <a:buChar char="•"/>
            </a:pPr>
            <a:r>
              <a:rPr lang="en-US" dirty="0">
                <a:solidFill>
                  <a:prstClr val="black"/>
                </a:solidFill>
              </a:rPr>
              <a:t>Customization of Reports on Demand</a:t>
            </a:r>
          </a:p>
          <a:p>
            <a:pPr marL="1371600" lvl="2" indent="-457200">
              <a:buFont typeface="Arial" panose="020B0604020202020204" pitchFamily="34" charset="0"/>
              <a:buChar char="•"/>
            </a:pPr>
            <a:r>
              <a:rPr lang="en-US" dirty="0" smtClean="0">
                <a:solidFill>
                  <a:prstClr val="black"/>
                </a:solidFill>
              </a:rPr>
              <a:t>Examines </a:t>
            </a:r>
            <a:r>
              <a:rPr lang="en-US" dirty="0">
                <a:solidFill>
                  <a:prstClr val="black"/>
                </a:solidFill>
              </a:rPr>
              <a:t>the entire caseload, cases won’t </a:t>
            </a:r>
            <a:r>
              <a:rPr lang="en-US" dirty="0" smtClean="0">
                <a:solidFill>
                  <a:prstClr val="black"/>
                </a:solidFill>
              </a:rPr>
              <a:t>fall </a:t>
            </a:r>
            <a:r>
              <a:rPr lang="en-US" dirty="0">
                <a:solidFill>
                  <a:prstClr val="black"/>
                </a:solidFill>
              </a:rPr>
              <a:t>through the cracks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0748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7406D"/>
      </a:dk2>
      <a:lt2>
        <a:srgbClr val="DBEFF9"/>
      </a:lt2>
      <a:accent1>
        <a:srgbClr val="926198"/>
      </a:accent1>
      <a:accent2>
        <a:srgbClr val="926198"/>
      </a:accent2>
      <a:accent3>
        <a:srgbClr val="0BD0D9"/>
      </a:accent3>
      <a:accent4>
        <a:srgbClr val="10CF9B"/>
      </a:accent4>
      <a:accent5>
        <a:srgbClr val="7CCA62"/>
      </a:accent5>
      <a:accent6>
        <a:srgbClr val="A5C249"/>
      </a:accent6>
      <a:hlink>
        <a:srgbClr val="926198"/>
      </a:hlink>
      <a:folHlink>
        <a:srgbClr val="0F6FC6"/>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1125</Words>
  <Application>Microsoft Office PowerPoint</Application>
  <PresentationFormat>Custom</PresentationFormat>
  <Paragraphs>259</Paragraphs>
  <Slides>50</Slides>
  <Notes>39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National Council of Child Support Directors Conference</vt:lpstr>
      <vt:lpstr>Using Data to Drive Performance</vt:lpstr>
      <vt:lpstr>PowerPoint Presentation</vt:lpstr>
      <vt:lpstr>Data Warehouse</vt:lpstr>
      <vt:lpstr>Indiana Data Warehouse </vt:lpstr>
      <vt:lpstr>Data Warehouse History</vt:lpstr>
      <vt:lpstr>Universally Beneficial Reports</vt:lpstr>
      <vt:lpstr>County Performance Maps</vt:lpstr>
      <vt:lpstr>Reporting Tools</vt:lpstr>
      <vt:lpstr>County Key Metrics</vt:lpstr>
      <vt:lpstr>PowerPoint Presentation</vt:lpstr>
      <vt:lpstr>PowerPoint Presentation</vt:lpstr>
      <vt:lpstr>IWO</vt:lpstr>
      <vt:lpstr>IV-D Income Withholding Collections</vt:lpstr>
      <vt:lpstr>IV-D Income Withholding Collections</vt:lpstr>
      <vt:lpstr>Undistributed Collections</vt:lpstr>
      <vt:lpstr>Undistributed Collections Reports</vt:lpstr>
      <vt:lpstr>PowerPoint Presentation</vt:lpstr>
      <vt:lpstr>PowerPoint Presentation</vt:lpstr>
      <vt:lpstr>PowerPoint Presentation</vt:lpstr>
      <vt:lpstr>Stats at a Glance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Washington State</vt:lpstr>
      <vt:lpstr>PowerPoint Presentation</vt:lpstr>
      <vt:lpstr>  WA Performance History</vt:lpstr>
      <vt:lpstr>Performance Analyst Group</vt:lpstr>
      <vt:lpstr>PowerPoint Presentation</vt:lpstr>
      <vt:lpstr>We put our plan into action   …and determined we had missed the mark </vt:lpstr>
      <vt:lpstr>PowerPoint Presentation</vt:lpstr>
      <vt:lpstr>Performance Collaborative</vt:lpstr>
      <vt:lpstr>PowerPoint Presentation</vt:lpstr>
      <vt:lpstr>Performance Collaborative </vt:lpstr>
      <vt:lpstr>Renegotiation Project </vt:lpstr>
      <vt:lpstr>No SSN or Date of Birth Project</vt:lpstr>
      <vt:lpstr>Communicating  with Numbers            &amp; Tips</vt:lpstr>
      <vt:lpstr>PowerPoint Presentation</vt:lpstr>
      <vt:lpstr>PowerPoint Presentation</vt:lpstr>
      <vt:lpstr>Staff Tips</vt:lpstr>
      <vt:lpstr>PowerPoint Presentation</vt:lpstr>
      <vt:lpstr>PowerPoint Presentation</vt:lpstr>
      <vt:lpstr>Workgroup’s Goal</vt:lpstr>
      <vt:lpstr>Data Elements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Council of Child Support Directors</dc:title>
  <dc:creator>Price, Amy (DHHS)</dc:creator>
  <cp:lastModifiedBy>Kate Richardson</cp:lastModifiedBy>
  <cp:revision>37</cp:revision>
  <dcterms:created xsi:type="dcterms:W3CDTF">2019-06-04T13:04:30Z</dcterms:created>
  <dcterms:modified xsi:type="dcterms:W3CDTF">2019-12-06T06:43:32Z</dcterms:modified>
</cp:coreProperties>
</file>