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33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7" r:id="rId8"/>
    <p:sldId id="262" r:id="rId9"/>
    <p:sldId id="268" r:id="rId10"/>
    <p:sldId id="269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106" d="100"/>
          <a:sy n="106" d="100"/>
        </p:scale>
        <p:origin x="12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E661-7F26-4E33-BD85-793A9A8ECB73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3D5D5-DC95-4B01-BB18-AE6F8C409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29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98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62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86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252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98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27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18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329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3D5D5-DC95-4B01-BB18-AE6F8C4094E8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23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98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7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6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8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00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1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8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4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6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2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53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49" y="749621"/>
            <a:ext cx="10888824" cy="2879987"/>
          </a:xfr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n-US" sz="6600" dirty="0">
                <a:latin typeface="Century Schoolbook" panose="02040604050505020304" pitchFamily="18" charset="0"/>
              </a:rPr>
              <a:t>UIFSA 319</a:t>
            </a:r>
            <a:br>
              <a:rPr lang="en-US" sz="6600" dirty="0">
                <a:latin typeface="Century Schoolbook" panose="02040604050505020304" pitchFamily="18" charset="0"/>
              </a:rPr>
            </a:br>
            <a:r>
              <a:rPr lang="en-US" sz="6600" dirty="0">
                <a:latin typeface="Century Schoolbook" panose="02040604050505020304" pitchFamily="18" charset="0"/>
              </a:rPr>
              <a:t>Redirection of Child Support </a:t>
            </a:r>
            <a:r>
              <a:rPr lang="en-US" sz="6600" dirty="0" smtClean="0">
                <a:latin typeface="Century Schoolbook" panose="02040604050505020304" pitchFamily="18" charset="0"/>
              </a:rPr>
              <a:t>Payments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49" y="4739951"/>
            <a:ext cx="10888824" cy="1436914"/>
          </a:xfr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en-US" sz="400" b="1" dirty="0" smtClean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National </a:t>
            </a:r>
            <a:r>
              <a:rPr lang="en-US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Council of Child Support </a:t>
            </a:r>
            <a:r>
              <a:rPr lang="en-US" b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Directors </a:t>
            </a:r>
            <a:r>
              <a:rPr lang="en-US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annual meeting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June </a:t>
            </a:r>
            <a:r>
              <a:rPr lang="en-US" b="1" dirty="0" smtClean="0">
                <a:solidFill>
                  <a:schemeClr val="tx1"/>
                </a:solidFill>
                <a:latin typeface="Century Schoolbook" panose="02040604050505020304" pitchFamily="18" charset="0"/>
              </a:rPr>
              <a:t>22, </a:t>
            </a:r>
            <a:r>
              <a:rPr lang="en-US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2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UIFSA 319 Redirection Procedure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panose="02040604050505020304" pitchFamily="18" charset="0"/>
              </a:rPr>
              <a:t>Redirection </a:t>
            </a:r>
            <a:r>
              <a:rPr lang="en-US" sz="2800" dirty="0" smtClean="0">
                <a:latin typeface="Century Schoolbook" panose="02040604050505020304" pitchFamily="18" charset="0"/>
              </a:rPr>
              <a:t>procedure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Schoolbook" panose="02040604050505020304" pitchFamily="18" charset="0"/>
              </a:rPr>
              <a:t>319(b) provides that either IV-D agency or tribunal shall  “direct” that support payments be made to state providing services to parent owed support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Employer Notification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Schoolbook" panose="02040604050505020304" pitchFamily="18" charset="0"/>
              </a:rPr>
              <a:t>319(b) allows for either income withholding order or administrative notice of change of payee to employer</a:t>
            </a:r>
          </a:p>
          <a:p>
            <a:pPr marL="274320">
              <a:buFont typeface="Arial" panose="020B0604020202020204" pitchFamily="34" charset="0"/>
              <a:buChar char="•"/>
            </a:pPr>
            <a:endParaRPr lang="en-US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8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n-US" sz="6600" dirty="0" smtClean="0">
                <a:latin typeface="Century Schoolbook" panose="02040604050505020304" pitchFamily="18" charset="0"/>
              </a:rPr>
              <a:t>Questions?</a:t>
            </a:r>
            <a:br>
              <a:rPr lang="en-US" sz="6600" dirty="0" smtClean="0">
                <a:latin typeface="Century Schoolbook" panose="02040604050505020304" pitchFamily="18" charset="0"/>
              </a:rPr>
            </a:br>
            <a:endParaRPr lang="en-GB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Background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Sections 307(e) and 319(b) &amp; (c) were added to UIFSA 2001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Schoolbook" panose="02040604050505020304" pitchFamily="18" charset="0"/>
              </a:rPr>
              <a:t>New payment “redirection” option for state agencies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Schoolbook" panose="02040604050505020304" pitchFamily="18" charset="0"/>
              </a:rPr>
              <a:t>Available only when everyone has left order-issuing state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Century Schoolbook" panose="02040604050505020304" pitchFamily="18" charset="0"/>
              </a:rPr>
              <a:t>Must be requested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No Change to UIFSA Redirection in 2008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All States Have Enacted UIFSA 2008</a:t>
            </a:r>
            <a:endParaRPr lang="en-US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4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NCCSD Concerns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  <a:tabLst>
                <a:tab pos="182880" algn="l"/>
              </a:tabLst>
            </a:pPr>
            <a:r>
              <a:rPr lang="en-US" sz="2800" dirty="0" smtClean="0">
                <a:latin typeface="Century Schoolbook" panose="02040604050505020304" pitchFamily="18" charset="0"/>
              </a:rPr>
              <a:t>Meeting </a:t>
            </a:r>
            <a:r>
              <a:rPr lang="en-US" sz="2800" dirty="0">
                <a:latin typeface="Century Schoolbook" panose="02040604050505020304" pitchFamily="18" charset="0"/>
              </a:rPr>
              <a:t>with NCCSD’s Intergovernmental </a:t>
            </a:r>
            <a:r>
              <a:rPr lang="en-US" sz="2800" dirty="0" smtClean="0">
                <a:latin typeface="Century Schoolbook" panose="02040604050505020304" pitchFamily="18" charset="0"/>
              </a:rPr>
              <a:t>Workgroup</a:t>
            </a:r>
            <a:endParaRPr lang="en-US" sz="2200" dirty="0">
              <a:latin typeface="Century Schoolbook" panose="02040604050505020304" pitchFamily="18" charset="0"/>
            </a:endParaRP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NCCSD’s Letter to OCSE on Appropriate Cases for UIFSA Redirection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Parties do not live in same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Issuing-order state has no assigned arrears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No other IV-D cases for parent owing support in order-issuing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Parent owed support is </a:t>
            </a:r>
            <a:r>
              <a:rPr lang="en-US" sz="2400" dirty="0">
                <a:latin typeface="Century Schoolbook" panose="02040604050505020304" pitchFamily="18" charset="0"/>
              </a:rPr>
              <a:t>receiving IV-D services in new state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OCSE Guidance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Draft Interstate Child Support Payment Processing Action Transmittal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Draft provided to NCCSD to allow IV-D Directors to collaborate and decide on whether to implement state-imposed restrictions to UIFSA 319 use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One collective response from NCCSD, not individual state responses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States must work together on interstate child support enforcement</a:t>
            </a:r>
          </a:p>
        </p:txBody>
      </p:sp>
    </p:spTree>
    <p:extLst>
      <p:ext uri="{BB962C8B-B14F-4D97-AF65-F5344CB8AC3E}">
        <p14:creationId xmlns:p14="http://schemas.microsoft.com/office/powerpoint/2010/main" val="846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OCSE Guidance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Draft AT provides guidance 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One-state remedies and direct income withholding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Interstate IV-D case referrals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Payment forwarding between states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319 Redirection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NCCSD should consider all options in deciding on 319 restrictions</a:t>
            </a:r>
          </a:p>
          <a:p>
            <a:pPr marL="274320">
              <a:buFont typeface="Arial" panose="020B0604020202020204" pitchFamily="34" charset="0"/>
              <a:buChar char="•"/>
            </a:pPr>
            <a:endParaRPr lang="en-US" sz="2400" dirty="0" smtClean="0">
              <a:latin typeface="Century Schoolbook" panose="020406040505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OCSE Guidance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UIFSA 319 Guidance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Important points: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States must consider all options on most appropriate services for  individual case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Cases where support is being paid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Cases where support is not being paid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Cases where the order-issuing state does not have an open IV-D case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Century Schoolbook" panose="020406040505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>
              <a:latin typeface="Century Schoolbook" panose="020406040505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3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OCSE Guidance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Important points (continued):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If UIFSA 319 redirection is requested, order-issuing state’s terms including interest rate must be applied</a:t>
            </a:r>
            <a:endParaRPr lang="en-US" sz="2400" dirty="0">
              <a:latin typeface="Century Schoolbook" panose="02040604050505020304" pitchFamily="18" charset="0"/>
            </a:endParaRP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Importance of accurate payment records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UIFSA 319(c) requires requesting state to provide details of all payments received when requested by order-issuing state</a:t>
            </a:r>
          </a:p>
          <a:p>
            <a:pPr marL="566928"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Schoolbook" panose="02040604050505020304" pitchFamily="18" charset="0"/>
              </a:rPr>
              <a:t>UIFSA 319 does not prohibit redirection request in cases where order-issuing state has assigned arrears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latin typeface="Century Schoolbook" panose="020406040505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>
              <a:latin typeface="Century Schoolbook" panose="020406040505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Going Forward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NCCSD collaboration over next month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panose="02040604050505020304" pitchFamily="18" charset="0"/>
              </a:rPr>
              <a:t>Procedure if consensus is </a:t>
            </a:r>
            <a:r>
              <a:rPr lang="en-US" sz="2800" dirty="0" smtClean="0">
                <a:latin typeface="Century Schoolbook" panose="02040604050505020304" pitchFamily="18" charset="0"/>
              </a:rPr>
              <a:t>reached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Going forward if no consensus is reached</a:t>
            </a:r>
          </a:p>
          <a:p>
            <a:pPr marL="274320">
              <a:buFont typeface="Arial" panose="020B0604020202020204" pitchFamily="34" charset="0"/>
              <a:buChar char="•"/>
            </a:pPr>
            <a:endParaRPr lang="en-US" sz="2400" dirty="0" smtClean="0">
              <a:latin typeface="Century Schoolbook" panose="02040604050505020304" pitchFamily="18" charset="0"/>
            </a:endParaRPr>
          </a:p>
          <a:p>
            <a:pPr marL="274320">
              <a:buFont typeface="Arial" panose="020B0604020202020204" pitchFamily="34" charset="0"/>
              <a:buChar char="•"/>
            </a:pPr>
            <a:endParaRPr lang="en-US" sz="2200" dirty="0" smtClean="0">
              <a:latin typeface="Century Schoolbook" panose="02040604050505020304" pitchFamily="18" charset="0"/>
            </a:endParaRPr>
          </a:p>
          <a:p>
            <a:pPr marL="274320" lvl="1">
              <a:buFont typeface="Arial" panose="020B0604020202020204" pitchFamily="34" charset="0"/>
              <a:buChar char="•"/>
            </a:pPr>
            <a:endParaRPr lang="en-US" sz="2200" dirty="0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4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 Schoolbook" panose="02040604050505020304" pitchFamily="18" charset="0"/>
              </a:rPr>
              <a:t>UIFSA 319 Redirection Procedure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Schoolbook" panose="02040604050505020304" pitchFamily="18" charset="0"/>
              </a:rPr>
              <a:t>Imposes limited duty </a:t>
            </a:r>
            <a:r>
              <a:rPr lang="en-US" sz="2800" dirty="0" smtClean="0">
                <a:latin typeface="Century Schoolbook" panose="02040604050505020304" pitchFamily="18" charset="0"/>
              </a:rPr>
              <a:t>on order-issuing state to redirect payments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Either child support agency or tribunal may direct payments to new location</a:t>
            </a:r>
          </a:p>
          <a:p>
            <a:pPr marL="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entury Schoolbook" panose="02040604050505020304" pitchFamily="18" charset="0"/>
              </a:rPr>
              <a:t>New location must be SDU in state where parent owed support is receiving services</a:t>
            </a:r>
          </a:p>
          <a:p>
            <a:pPr marL="274320">
              <a:buFont typeface="Arial" panose="020B0604020202020204" pitchFamily="34" charset="0"/>
              <a:buChar char="•"/>
            </a:pPr>
            <a:endParaRPr lang="en-US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427</Words>
  <Application>Microsoft Office PowerPoint</Application>
  <PresentationFormat>Widescreen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Retrospect</vt:lpstr>
      <vt:lpstr>UIFSA 319 Redirection of Child Support Payments</vt:lpstr>
      <vt:lpstr>Background</vt:lpstr>
      <vt:lpstr>NCCSD Concerns</vt:lpstr>
      <vt:lpstr>OCSE Guidance</vt:lpstr>
      <vt:lpstr>OCSE Guidance</vt:lpstr>
      <vt:lpstr>OCSE Guidance</vt:lpstr>
      <vt:lpstr>OCSE Guidance</vt:lpstr>
      <vt:lpstr>Going Forward</vt:lpstr>
      <vt:lpstr>UIFSA 319 Redirection Procedure</vt:lpstr>
      <vt:lpstr>UIFSA 319 Redirection Procedure</vt:lpstr>
      <vt:lpstr>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2016-06-15T14:46:38Z</dcterms:created>
  <dcterms:modified xsi:type="dcterms:W3CDTF">2016-11-30T20:32:07Z</dcterms:modified>
</cp:coreProperties>
</file>