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58" r:id="rId4"/>
    <p:sldId id="261" r:id="rId5"/>
    <p:sldId id="265" r:id="rId6"/>
    <p:sldId id="259" r:id="rId7"/>
    <p:sldId id="257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781738-79B1-4C2F-99E3-7C366A596DEC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52E2C7-A94F-4151-83D0-CFFDA4E8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A066-2966-49FD-B3AB-BFC08B349B1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C987-C36D-4D8D-ABF1-D045A38E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640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Undistributed Collections (UDC) by Age Comparisons for New York</a:t>
            </a:r>
            <a:br>
              <a:rPr lang="en-US" sz="4000" dirty="0" smtClean="0"/>
            </a:br>
            <a:r>
              <a:rPr lang="en-US" sz="2700" i="1" dirty="0" smtClean="0"/>
              <a:t>Using the Federal OCSE 34 Report of Collections</a:t>
            </a:r>
            <a:endParaRPr lang="en-US" sz="27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03" t="31717" r="11162" b="19775"/>
          <a:stretch/>
        </p:blipFill>
        <p:spPr>
          <a:xfrm>
            <a:off x="1108364" y="2807855"/>
            <a:ext cx="10245436" cy="29648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891" y="6148532"/>
            <a:ext cx="10681854" cy="365125"/>
          </a:xfrm>
        </p:spPr>
        <p:txBody>
          <a:bodyPr/>
          <a:lstStyle/>
          <a:p>
            <a:r>
              <a:rPr lang="en-US" i="1" dirty="0" smtClean="0"/>
              <a:t>The following is an </a:t>
            </a:r>
            <a:r>
              <a:rPr lang="en-US" i="1" u="sng" dirty="0" smtClean="0"/>
              <a:t>example</a:t>
            </a:r>
            <a:r>
              <a:rPr lang="en-US" i="1" dirty="0" smtClean="0"/>
              <a:t> “Use Case” produced by OCSE to illustrate how OCSE’s Data Analytics project “Undistributed Collections” (UDC by Age) report could be used by a IV-D Director.  This was presented at the NCCSD Systems Modernization/Data Analytics workgroup-sponsored webinars on 3-6 and 3-11, 2020.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58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365125"/>
            <a:ext cx="110466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Seven Ages of UDC are combined to Four for Analysis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45"/>
          <a:stretch/>
        </p:blipFill>
        <p:spPr>
          <a:xfrm>
            <a:off x="1472402" y="1625600"/>
            <a:ext cx="9247195" cy="5061527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1791856" y="3094182"/>
            <a:ext cx="203200" cy="8405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671783" y="4156363"/>
            <a:ext cx="323273" cy="886691"/>
          </a:xfrm>
          <a:prstGeom prst="leftBrace">
            <a:avLst>
              <a:gd name="adj1" fmla="val 8333"/>
              <a:gd name="adj2" fmla="val 489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71783" y="5338185"/>
            <a:ext cx="323273" cy="74857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491" y="3094182"/>
            <a:ext cx="137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“New” UDC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491" y="4156363"/>
            <a:ext cx="129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“Middle Aged” UDC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743" y="5560244"/>
            <a:ext cx="129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“Old” UDC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03" y="365125"/>
            <a:ext cx="109146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/>
              <a:t>NY is at or below National Average in every category but “Old” UDC*</a:t>
            </a:r>
            <a:br>
              <a:rPr lang="en-US" sz="3200" i="1" dirty="0" smtClean="0"/>
            </a:br>
            <a:r>
              <a:rPr lang="en-US" sz="3200" dirty="0" smtClean="0"/>
              <a:t>Four Categories over Time - NY (thick line) and Nat’l Average (thin line):</a:t>
            </a:r>
            <a:br>
              <a:rPr lang="en-US" sz="3200" dirty="0" smtClean="0"/>
            </a:br>
            <a:r>
              <a:rPr lang="en-US" sz="2200" i="1" dirty="0" smtClean="0"/>
              <a:t>Old UDC: NY (26.9%) vs. Nat’l Average (14.3%) FFY2018 </a:t>
            </a:r>
            <a:endParaRPr lang="en-US" sz="2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6"/>
          <a:stretch/>
        </p:blipFill>
        <p:spPr>
          <a:xfrm>
            <a:off x="439103" y="1995053"/>
            <a:ext cx="11313793" cy="475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989" y="6075610"/>
            <a:ext cx="5818647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For this analysis,  “Old UDC” = collections undistributed for 3 or more years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9993745" y="2124364"/>
            <a:ext cx="655782" cy="9698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65126"/>
            <a:ext cx="11438056" cy="9926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Other states have high “Old UDC” percentages,</a:t>
            </a:r>
            <a:br>
              <a:rPr lang="en-US" sz="2800" i="1" dirty="0" smtClean="0"/>
            </a:br>
            <a:r>
              <a:rPr lang="en-US" sz="2800" i="1" dirty="0" smtClean="0"/>
              <a:t>possibly because of similar statutory challenges.   </a:t>
            </a:r>
            <a:br>
              <a:rPr lang="en-US" sz="2800" i="1" dirty="0" smtClean="0"/>
            </a:br>
            <a:r>
              <a:rPr lang="en-US" sz="1800" i="1" dirty="0" smtClean="0"/>
              <a:t>(e.g. Iowa’s statute does not allow for escheatment and they have the highest percentage at 58.7%)</a:t>
            </a:r>
            <a:endParaRPr lang="en-US" sz="1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6" t="12481" r="5396" b="851"/>
          <a:stretch/>
        </p:blipFill>
        <p:spPr>
          <a:xfrm>
            <a:off x="421434" y="1579417"/>
            <a:ext cx="11349131" cy="50338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7397" y="5624944"/>
            <a:ext cx="492967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4" y="1851688"/>
            <a:ext cx="506012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NY has the highest proportion of the National “Old” UDC – 18.4%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9" r="3200"/>
          <a:stretch/>
        </p:blipFill>
        <p:spPr>
          <a:xfrm>
            <a:off x="163212" y="1487488"/>
            <a:ext cx="11865575" cy="5029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0908145" y="1542473"/>
            <a:ext cx="240146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68873" y="6040582"/>
            <a:ext cx="1487054" cy="55043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365126"/>
            <a:ext cx="11443157" cy="11958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These are the 10 states with the highest “non-zero order”* caseload:</a:t>
            </a:r>
            <a:br>
              <a:rPr lang="en-US" sz="3600" i="1" dirty="0" smtClean="0"/>
            </a:br>
            <a:r>
              <a:rPr lang="en-US" sz="2200" dirty="0" smtClean="0"/>
              <a:t>TX, CA, OH, MI, FL, NY, IL, GA, NC, WA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35" r="5781"/>
          <a:stretch/>
        </p:blipFill>
        <p:spPr>
          <a:xfrm>
            <a:off x="539526" y="1653742"/>
            <a:ext cx="11382907" cy="5029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80908" y="3683479"/>
            <a:ext cx="517236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67156" y="6037074"/>
            <a:ext cx="555541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Of the open IV-D cases, the number which have a support order that is greater than zero, i.e. those where child support collections are expected</a:t>
            </a:r>
            <a:endParaRPr lang="en-US" sz="1400" dirty="0"/>
          </a:p>
        </p:txBody>
      </p:sp>
      <p:sp>
        <p:nvSpPr>
          <p:cNvPr id="5" name="Left Arrow 4"/>
          <p:cNvSpPr/>
          <p:nvPr/>
        </p:nvSpPr>
        <p:spPr>
          <a:xfrm>
            <a:off x="9661585" y="3683479"/>
            <a:ext cx="508958" cy="333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64" y="365125"/>
            <a:ext cx="11397672" cy="90949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NY has the highest percentage of “Old UDC” of these ten states</a:t>
            </a:r>
            <a:endParaRPr lang="en-US" sz="3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72" r="5751"/>
          <a:stretch/>
        </p:blipFill>
        <p:spPr>
          <a:xfrm>
            <a:off x="257225" y="966158"/>
            <a:ext cx="11677549" cy="57879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7225" y="1274618"/>
            <a:ext cx="723677" cy="3657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839796" y="1357745"/>
            <a:ext cx="640080" cy="2826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3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Undistributed Collections (UDC) by Age Comparisons for New York Using the Federal OCSE 34 Report of Collections</vt:lpstr>
      <vt:lpstr>Seven Ages of UDC are combined to Four for Analysis</vt:lpstr>
      <vt:lpstr>NY is at or below National Average in every category but “Old” UDC* Four Categories over Time - NY (thick line) and Nat’l Average (thin line): Old UDC: NY (26.9%) vs. Nat’l Average (14.3%) FFY2018 </vt:lpstr>
      <vt:lpstr>Other states have high “Old UDC” percentages, possibly because of similar statutory challenges.    (e.g. Iowa’s statute does not allow for escheatment and they have the highest percentage at 58.7%)</vt:lpstr>
      <vt:lpstr>NY has the highest proportion of the National “Old” UDC – 18.4%</vt:lpstr>
      <vt:lpstr>These are the 10 states with the highest “non-zero order”* caseload: TX, CA, OH, MI, FL, NY, IL, GA, NC, WA</vt:lpstr>
      <vt:lpstr>NY has the highest percentage of “Old UDC” of these ten states</vt:lpstr>
    </vt:vector>
  </TitlesOfParts>
  <Company>HHS/ITIO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Longest, Cynthia (ACF) (CTR)</dc:creator>
  <cp:lastModifiedBy>Longest, Cynthia (ACF) (CTR)</cp:lastModifiedBy>
  <cp:revision>22</cp:revision>
  <cp:lastPrinted>2020-08-14T15:12:04Z</cp:lastPrinted>
  <dcterms:created xsi:type="dcterms:W3CDTF">2020-02-18T14:27:25Z</dcterms:created>
  <dcterms:modified xsi:type="dcterms:W3CDTF">2020-08-14T15:12:21Z</dcterms:modified>
</cp:coreProperties>
</file>